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97" r:id="rId3"/>
    <p:sldId id="546" r:id="rId4"/>
    <p:sldId id="547" r:id="rId5"/>
    <p:sldId id="311" r:id="rId6"/>
    <p:sldId id="257" r:id="rId7"/>
    <p:sldId id="301" r:id="rId8"/>
    <p:sldId id="302" r:id="rId9"/>
    <p:sldId id="372" r:id="rId10"/>
    <p:sldId id="374" r:id="rId11"/>
    <p:sldId id="437" r:id="rId12"/>
    <p:sldId id="438" r:id="rId13"/>
    <p:sldId id="439" r:id="rId14"/>
    <p:sldId id="440" r:id="rId15"/>
    <p:sldId id="441" r:id="rId16"/>
    <p:sldId id="442" r:id="rId17"/>
    <p:sldId id="300" r:id="rId18"/>
    <p:sldId id="293" r:id="rId19"/>
    <p:sldId id="548" r:id="rId20"/>
    <p:sldId id="443" r:id="rId21"/>
    <p:sldId id="444" r:id="rId22"/>
    <p:sldId id="445" r:id="rId23"/>
    <p:sldId id="389" r:id="rId24"/>
    <p:sldId id="446" r:id="rId25"/>
    <p:sldId id="447" r:id="rId26"/>
    <p:sldId id="448" r:id="rId27"/>
    <p:sldId id="449" r:id="rId28"/>
    <p:sldId id="450" r:id="rId29"/>
    <p:sldId id="451" r:id="rId30"/>
    <p:sldId id="452" r:id="rId31"/>
    <p:sldId id="453" r:id="rId32"/>
    <p:sldId id="454" r:id="rId33"/>
    <p:sldId id="455" r:id="rId34"/>
    <p:sldId id="456" r:id="rId35"/>
    <p:sldId id="457" r:id="rId36"/>
    <p:sldId id="458" r:id="rId37"/>
    <p:sldId id="459" r:id="rId38"/>
    <p:sldId id="460" r:id="rId39"/>
    <p:sldId id="461" r:id="rId40"/>
    <p:sldId id="462" r:id="rId41"/>
    <p:sldId id="463" r:id="rId42"/>
    <p:sldId id="464" r:id="rId43"/>
    <p:sldId id="465" r:id="rId44"/>
    <p:sldId id="466" r:id="rId45"/>
    <p:sldId id="467" r:id="rId46"/>
    <p:sldId id="468" r:id="rId47"/>
    <p:sldId id="469" r:id="rId48"/>
    <p:sldId id="470" r:id="rId49"/>
    <p:sldId id="471" r:id="rId50"/>
    <p:sldId id="516" r:id="rId51"/>
    <p:sldId id="518" r:id="rId52"/>
    <p:sldId id="519" r:id="rId53"/>
    <p:sldId id="520" r:id="rId54"/>
    <p:sldId id="521" r:id="rId55"/>
    <p:sldId id="522" r:id="rId56"/>
    <p:sldId id="523" r:id="rId57"/>
    <p:sldId id="524" r:id="rId58"/>
    <p:sldId id="525" r:id="rId59"/>
    <p:sldId id="526" r:id="rId60"/>
    <p:sldId id="527" r:id="rId61"/>
    <p:sldId id="528" r:id="rId62"/>
    <p:sldId id="529" r:id="rId63"/>
    <p:sldId id="530" r:id="rId64"/>
    <p:sldId id="531" r:id="rId65"/>
    <p:sldId id="532" r:id="rId66"/>
    <p:sldId id="533" r:id="rId67"/>
    <p:sldId id="534" r:id="rId68"/>
    <p:sldId id="538" r:id="rId69"/>
    <p:sldId id="539" r:id="rId70"/>
    <p:sldId id="540" r:id="rId71"/>
    <p:sldId id="541" r:id="rId72"/>
    <p:sldId id="542" r:id="rId73"/>
    <p:sldId id="543" r:id="rId74"/>
    <p:sldId id="544" r:id="rId75"/>
    <p:sldId id="545" r:id="rId76"/>
    <p:sldId id="549" r:id="rId77"/>
    <p:sldId id="289" r:id="rId78"/>
    <p:sldId id="551" r:id="rId79"/>
    <p:sldId id="550" r:id="rId80"/>
    <p:sldId id="292" r:id="rId81"/>
    <p:sldId id="291" r:id="rId82"/>
    <p:sldId id="258" r:id="rId83"/>
    <p:sldId id="259" r:id="rId84"/>
    <p:sldId id="260" r:id="rId85"/>
    <p:sldId id="261" r:id="rId86"/>
    <p:sldId id="262" r:id="rId87"/>
    <p:sldId id="263" r:id="rId88"/>
    <p:sldId id="264" r:id="rId89"/>
    <p:sldId id="265" r:id="rId90"/>
    <p:sldId id="266" r:id="rId91"/>
    <p:sldId id="267" r:id="rId92"/>
    <p:sldId id="268" r:id="rId93"/>
    <p:sldId id="269" r:id="rId94"/>
    <p:sldId id="270" r:id="rId95"/>
    <p:sldId id="271" r:id="rId96"/>
    <p:sldId id="272" r:id="rId97"/>
    <p:sldId id="273" r:id="rId98"/>
    <p:sldId id="274" r:id="rId99"/>
    <p:sldId id="275" r:id="rId100"/>
    <p:sldId id="286" r:id="rId101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iwei Gu" initials="ZG" lastIdx="1" clrIdx="0">
    <p:extLst>
      <p:ext uri="{19B8F6BF-5375-455C-9EA6-DF929625EA0E}">
        <p15:presenceInfo xmlns:p15="http://schemas.microsoft.com/office/powerpoint/2012/main" userId="Ziwei G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2"/>
    <p:restoredTop sz="94715"/>
  </p:normalViewPr>
  <p:slideViewPr>
    <p:cSldViewPr>
      <p:cViewPr varScale="1">
        <p:scale>
          <a:sx n="162" d="100"/>
          <a:sy n="162" d="100"/>
        </p:scale>
        <p:origin x="288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933D8-A038-D44D-A130-F089E174770E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52C6B-F09C-7146-8EB5-86E541D2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246399" y="4245924"/>
            <a:ext cx="897890" cy="897890"/>
          </a:xfrm>
          <a:custGeom>
            <a:avLst/>
            <a:gdLst/>
            <a:ahLst/>
            <a:cxnLst/>
            <a:rect l="l" t="t" r="r" b="b"/>
            <a:pathLst>
              <a:path w="897890" h="897889">
                <a:moveTo>
                  <a:pt x="897599" y="897599"/>
                </a:moveTo>
                <a:lnTo>
                  <a:pt x="0" y="897599"/>
                </a:lnTo>
                <a:lnTo>
                  <a:pt x="897599" y="0"/>
                </a:lnTo>
                <a:lnTo>
                  <a:pt x="897599" y="897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8246399" y="4245874"/>
            <a:ext cx="897890" cy="897890"/>
          </a:xfrm>
          <a:custGeom>
            <a:avLst/>
            <a:gdLst/>
            <a:ahLst/>
            <a:cxnLst/>
            <a:rect l="l" t="t" r="r" b="b"/>
            <a:pathLst>
              <a:path w="897890" h="897889">
                <a:moveTo>
                  <a:pt x="897599" y="897599"/>
                </a:moveTo>
                <a:lnTo>
                  <a:pt x="0" y="897599"/>
                </a:lnTo>
                <a:lnTo>
                  <a:pt x="0" y="149602"/>
                </a:lnTo>
                <a:lnTo>
                  <a:pt x="11387" y="92352"/>
                </a:lnTo>
                <a:lnTo>
                  <a:pt x="43817" y="43817"/>
                </a:lnTo>
                <a:lnTo>
                  <a:pt x="92352" y="11387"/>
                </a:lnTo>
                <a:lnTo>
                  <a:pt x="149602" y="0"/>
                </a:lnTo>
                <a:lnTo>
                  <a:pt x="897599" y="0"/>
                </a:lnTo>
                <a:lnTo>
                  <a:pt x="897599" y="897599"/>
                </a:lnTo>
                <a:close/>
              </a:path>
            </a:pathLst>
          </a:custGeom>
          <a:solidFill>
            <a:srgbClr val="FFFFFF">
              <a:alpha val="680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1734" y="1413043"/>
            <a:ext cx="8000531" cy="1308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Segoe UI Symbol"/>
                <a:cs typeface="Segoe UI Symbo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Segoe UI Symbol"/>
                <a:cs typeface="Segoe UI Symbo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52780"/>
          </a:xfrm>
          <a:custGeom>
            <a:avLst/>
            <a:gdLst/>
            <a:ahLst/>
            <a:cxnLst/>
            <a:rect l="l" t="t" r="r" b="b"/>
            <a:pathLst>
              <a:path w="9144000" h="652780">
                <a:moveTo>
                  <a:pt x="0" y="652199"/>
                </a:moveTo>
                <a:lnTo>
                  <a:pt x="9143999" y="652199"/>
                </a:lnTo>
                <a:lnTo>
                  <a:pt x="9143999" y="0"/>
                </a:lnTo>
                <a:lnTo>
                  <a:pt x="0" y="0"/>
                </a:lnTo>
                <a:lnTo>
                  <a:pt x="0" y="652199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52200"/>
            <a:ext cx="9144000" cy="4491355"/>
          </a:xfrm>
          <a:custGeom>
            <a:avLst/>
            <a:gdLst/>
            <a:ahLst/>
            <a:cxnLst/>
            <a:rect l="l" t="t" r="r" b="b"/>
            <a:pathLst>
              <a:path w="9144000" h="4491355">
                <a:moveTo>
                  <a:pt x="0" y="4491299"/>
                </a:moveTo>
                <a:lnTo>
                  <a:pt x="9143999" y="4491299"/>
                </a:lnTo>
                <a:lnTo>
                  <a:pt x="9143999" y="0"/>
                </a:lnTo>
                <a:lnTo>
                  <a:pt x="0" y="0"/>
                </a:lnTo>
                <a:lnTo>
                  <a:pt x="0" y="44912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619199"/>
            <a:ext cx="9143999" cy="10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Segoe UI Symbol"/>
                <a:cs typeface="Segoe UI Symbo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52780"/>
          </a:xfrm>
          <a:custGeom>
            <a:avLst/>
            <a:gdLst/>
            <a:ahLst/>
            <a:cxnLst/>
            <a:rect l="l" t="t" r="r" b="b"/>
            <a:pathLst>
              <a:path w="9144000" h="652780">
                <a:moveTo>
                  <a:pt x="0" y="652199"/>
                </a:moveTo>
                <a:lnTo>
                  <a:pt x="9143999" y="652199"/>
                </a:lnTo>
                <a:lnTo>
                  <a:pt x="9143999" y="0"/>
                </a:lnTo>
                <a:lnTo>
                  <a:pt x="0" y="0"/>
                </a:lnTo>
                <a:lnTo>
                  <a:pt x="0" y="652199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52200"/>
            <a:ext cx="9144000" cy="4491355"/>
          </a:xfrm>
          <a:custGeom>
            <a:avLst/>
            <a:gdLst/>
            <a:ahLst/>
            <a:cxnLst/>
            <a:rect l="l" t="t" r="r" b="b"/>
            <a:pathLst>
              <a:path w="9144000" h="4491355">
                <a:moveTo>
                  <a:pt x="0" y="4491299"/>
                </a:moveTo>
                <a:lnTo>
                  <a:pt x="9143999" y="4491299"/>
                </a:lnTo>
                <a:lnTo>
                  <a:pt x="9143999" y="0"/>
                </a:lnTo>
                <a:lnTo>
                  <a:pt x="0" y="0"/>
                </a:lnTo>
                <a:lnTo>
                  <a:pt x="0" y="44912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Segoe UI Symbol"/>
                <a:cs typeface="Segoe UI Symbo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2926" y="779898"/>
            <a:ext cx="8158147" cy="1694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30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6.jp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5.png"/><Relationship Id="rId2" Type="http://schemas.openxmlformats.org/officeDocument/2006/relationships/image" Target="../media/image31.png"/><Relationship Id="rId16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40.jpg"/><Relationship Id="rId5" Type="http://schemas.openxmlformats.org/officeDocument/2006/relationships/image" Target="../media/image34.png"/><Relationship Id="rId15" Type="http://schemas.openxmlformats.org/officeDocument/2006/relationships/image" Target="../media/image44.jpg"/><Relationship Id="rId10" Type="http://schemas.openxmlformats.org/officeDocument/2006/relationships/image" Target="../media/image39.jpg"/><Relationship Id="rId19" Type="http://schemas.openxmlformats.org/officeDocument/2006/relationships/image" Target="../media/image47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9.jpg"/><Relationship Id="rId3" Type="http://schemas.openxmlformats.org/officeDocument/2006/relationships/image" Target="../media/image41.png"/><Relationship Id="rId7" Type="http://schemas.openxmlformats.org/officeDocument/2006/relationships/image" Target="../media/image32.png"/><Relationship Id="rId12" Type="http://schemas.openxmlformats.org/officeDocument/2006/relationships/image" Target="../media/image38.png"/><Relationship Id="rId17" Type="http://schemas.openxmlformats.org/officeDocument/2006/relationships/image" Target="../media/image49.jpg"/><Relationship Id="rId2" Type="http://schemas.openxmlformats.org/officeDocument/2006/relationships/image" Target="../media/image31.png"/><Relationship Id="rId16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7.png"/><Relationship Id="rId5" Type="http://schemas.openxmlformats.org/officeDocument/2006/relationships/image" Target="../media/image43.png"/><Relationship Id="rId15" Type="http://schemas.openxmlformats.org/officeDocument/2006/relationships/image" Target="../media/image47.png"/><Relationship Id="rId10" Type="http://schemas.openxmlformats.org/officeDocument/2006/relationships/image" Target="../media/image36.png"/><Relationship Id="rId4" Type="http://schemas.openxmlformats.org/officeDocument/2006/relationships/image" Target="../media/image42.png"/><Relationship Id="rId9" Type="http://schemas.openxmlformats.org/officeDocument/2006/relationships/image" Target="../media/image34.png"/><Relationship Id="rId14" Type="http://schemas.openxmlformats.org/officeDocument/2006/relationships/image" Target="../media/image28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49.jpg"/><Relationship Id="rId18" Type="http://schemas.openxmlformats.org/officeDocument/2006/relationships/image" Target="../media/image64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3.png"/><Relationship Id="rId2" Type="http://schemas.openxmlformats.org/officeDocument/2006/relationships/image" Target="../media/image50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jpg"/><Relationship Id="rId15" Type="http://schemas.openxmlformats.org/officeDocument/2006/relationships/image" Target="../media/image28.jpg"/><Relationship Id="rId10" Type="http://schemas.openxmlformats.org/officeDocument/2006/relationships/image" Target="../media/image58.png"/><Relationship Id="rId19" Type="http://schemas.openxmlformats.org/officeDocument/2006/relationships/image" Target="../media/image48.jp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56.png"/><Relationship Id="rId3" Type="http://schemas.openxmlformats.org/officeDocument/2006/relationships/image" Target="../media/image36.png"/><Relationship Id="rId21" Type="http://schemas.openxmlformats.org/officeDocument/2006/relationships/image" Target="../media/image57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jpg"/><Relationship Id="rId25" Type="http://schemas.openxmlformats.org/officeDocument/2006/relationships/image" Target="../media/image53.jpg"/><Relationship Id="rId33" Type="http://schemas.openxmlformats.org/officeDocument/2006/relationships/image" Target="../media/image85.png"/><Relationship Id="rId2" Type="http://schemas.openxmlformats.org/officeDocument/2006/relationships/image" Target="../media/image65.jpg"/><Relationship Id="rId16" Type="http://schemas.openxmlformats.org/officeDocument/2006/relationships/image" Target="../media/image75.png"/><Relationship Id="rId20" Type="http://schemas.openxmlformats.org/officeDocument/2006/relationships/image" Target="../media/image79.jp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11" Type="http://schemas.openxmlformats.org/officeDocument/2006/relationships/image" Target="../media/image70.png"/><Relationship Id="rId24" Type="http://schemas.openxmlformats.org/officeDocument/2006/relationships/image" Target="../media/image52.png"/><Relationship Id="rId32" Type="http://schemas.openxmlformats.org/officeDocument/2006/relationships/image" Target="../media/image84.jpg"/><Relationship Id="rId5" Type="http://schemas.openxmlformats.org/officeDocument/2006/relationships/image" Target="../media/image38.png"/><Relationship Id="rId15" Type="http://schemas.openxmlformats.org/officeDocument/2006/relationships/image" Target="../media/image74.jpg"/><Relationship Id="rId23" Type="http://schemas.openxmlformats.org/officeDocument/2006/relationships/image" Target="../media/image81.jpg"/><Relationship Id="rId28" Type="http://schemas.openxmlformats.org/officeDocument/2006/relationships/image" Target="../media/image51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55.png"/><Relationship Id="rId4" Type="http://schemas.openxmlformats.org/officeDocument/2006/relationships/image" Target="../media/image37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0.jpg"/><Relationship Id="rId27" Type="http://schemas.openxmlformats.org/officeDocument/2006/relationships/image" Target="../media/image54.png"/><Relationship Id="rId30" Type="http://schemas.openxmlformats.org/officeDocument/2006/relationships/image" Target="../media/image83.png"/><Relationship Id="rId8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57.png"/><Relationship Id="rId26" Type="http://schemas.openxmlformats.org/officeDocument/2006/relationships/image" Target="../media/image53.jpg"/><Relationship Id="rId3" Type="http://schemas.openxmlformats.org/officeDocument/2006/relationships/image" Target="../media/image37.png"/><Relationship Id="rId21" Type="http://schemas.openxmlformats.org/officeDocument/2006/relationships/image" Target="../media/image81.jp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83.png"/><Relationship Id="rId25" Type="http://schemas.openxmlformats.org/officeDocument/2006/relationships/image" Target="../media/image52.png"/><Relationship Id="rId2" Type="http://schemas.openxmlformats.org/officeDocument/2006/relationships/image" Target="../media/image36.png"/><Relationship Id="rId16" Type="http://schemas.openxmlformats.org/officeDocument/2006/relationships/image" Target="../media/image82.png"/><Relationship Id="rId20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78.png"/><Relationship Id="rId5" Type="http://schemas.openxmlformats.org/officeDocument/2006/relationships/image" Target="../media/image39.jpg"/><Relationship Id="rId15" Type="http://schemas.openxmlformats.org/officeDocument/2006/relationships/image" Target="../media/image51.png"/><Relationship Id="rId23" Type="http://schemas.openxmlformats.org/officeDocument/2006/relationships/image" Target="../media/image77.png"/><Relationship Id="rId28" Type="http://schemas.openxmlformats.org/officeDocument/2006/relationships/image" Target="../media/image54.png"/><Relationship Id="rId10" Type="http://schemas.openxmlformats.org/officeDocument/2006/relationships/image" Target="../media/image70.png"/><Relationship Id="rId19" Type="http://schemas.openxmlformats.org/officeDocument/2006/relationships/image" Target="../media/image55.png"/><Relationship Id="rId4" Type="http://schemas.openxmlformats.org/officeDocument/2006/relationships/image" Target="../media/image38.png"/><Relationship Id="rId9" Type="http://schemas.openxmlformats.org/officeDocument/2006/relationships/image" Target="../media/image69.png"/><Relationship Id="rId14" Type="http://schemas.openxmlformats.org/officeDocument/2006/relationships/image" Target="../media/image75.png"/><Relationship Id="rId22" Type="http://schemas.openxmlformats.org/officeDocument/2006/relationships/image" Target="../media/image76.jpg"/><Relationship Id="rId27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87.png"/><Relationship Id="rId7" Type="http://schemas.openxmlformats.org/officeDocument/2006/relationships/image" Target="../media/image90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jpg"/><Relationship Id="rId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51.png"/><Relationship Id="rId18" Type="http://schemas.openxmlformats.org/officeDocument/2006/relationships/image" Target="../media/image81.jpg"/><Relationship Id="rId26" Type="http://schemas.openxmlformats.org/officeDocument/2006/relationships/image" Target="../media/image62.png"/><Relationship Id="rId3" Type="http://schemas.openxmlformats.org/officeDocument/2006/relationships/image" Target="../media/image59.png"/><Relationship Id="rId21" Type="http://schemas.openxmlformats.org/officeDocument/2006/relationships/image" Target="../media/image53.jp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17" Type="http://schemas.openxmlformats.org/officeDocument/2006/relationships/image" Target="../media/image80.jpg"/><Relationship Id="rId25" Type="http://schemas.openxmlformats.org/officeDocument/2006/relationships/image" Target="../media/image50.png"/><Relationship Id="rId2" Type="http://schemas.openxmlformats.org/officeDocument/2006/relationships/image" Target="../media/image58.png"/><Relationship Id="rId16" Type="http://schemas.openxmlformats.org/officeDocument/2006/relationships/image" Target="../media/image57.png"/><Relationship Id="rId20" Type="http://schemas.openxmlformats.org/officeDocument/2006/relationships/image" Target="../media/image52.png"/><Relationship Id="rId29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3.png"/><Relationship Id="rId24" Type="http://schemas.openxmlformats.org/officeDocument/2006/relationships/image" Target="../media/image77.png"/><Relationship Id="rId32" Type="http://schemas.openxmlformats.org/officeDocument/2006/relationships/image" Target="../media/image95.jpg"/><Relationship Id="rId5" Type="http://schemas.openxmlformats.org/officeDocument/2006/relationships/image" Target="../media/image49.jpg"/><Relationship Id="rId15" Type="http://schemas.openxmlformats.org/officeDocument/2006/relationships/image" Target="../media/image83.png"/><Relationship Id="rId23" Type="http://schemas.openxmlformats.org/officeDocument/2006/relationships/image" Target="../media/image54.png"/><Relationship Id="rId28" Type="http://schemas.openxmlformats.org/officeDocument/2006/relationships/image" Target="../media/image64.png"/><Relationship Id="rId10" Type="http://schemas.openxmlformats.org/officeDocument/2006/relationships/image" Target="../media/image75.png"/><Relationship Id="rId19" Type="http://schemas.openxmlformats.org/officeDocument/2006/relationships/image" Target="../media/image56.png"/><Relationship Id="rId31" Type="http://schemas.openxmlformats.org/officeDocument/2006/relationships/image" Target="../media/image94.jpg"/><Relationship Id="rId4" Type="http://schemas.openxmlformats.org/officeDocument/2006/relationships/image" Target="../media/image60.png"/><Relationship Id="rId9" Type="http://schemas.openxmlformats.org/officeDocument/2006/relationships/image" Target="../media/image70.png"/><Relationship Id="rId14" Type="http://schemas.openxmlformats.org/officeDocument/2006/relationships/image" Target="../media/image82.png"/><Relationship Id="rId22" Type="http://schemas.openxmlformats.org/officeDocument/2006/relationships/image" Target="../media/image55.png"/><Relationship Id="rId27" Type="http://schemas.openxmlformats.org/officeDocument/2006/relationships/image" Target="../media/image63.png"/><Relationship Id="rId30" Type="http://schemas.openxmlformats.org/officeDocument/2006/relationships/image" Target="../media/image93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51.png"/><Relationship Id="rId18" Type="http://schemas.openxmlformats.org/officeDocument/2006/relationships/image" Target="../media/image81.jpg"/><Relationship Id="rId26" Type="http://schemas.openxmlformats.org/officeDocument/2006/relationships/image" Target="../media/image62.png"/><Relationship Id="rId3" Type="http://schemas.openxmlformats.org/officeDocument/2006/relationships/image" Target="../media/image59.png"/><Relationship Id="rId21" Type="http://schemas.openxmlformats.org/officeDocument/2006/relationships/image" Target="../media/image53.jp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17" Type="http://schemas.openxmlformats.org/officeDocument/2006/relationships/image" Target="../media/image80.jpg"/><Relationship Id="rId25" Type="http://schemas.openxmlformats.org/officeDocument/2006/relationships/image" Target="../media/image50.png"/><Relationship Id="rId2" Type="http://schemas.openxmlformats.org/officeDocument/2006/relationships/image" Target="../media/image58.png"/><Relationship Id="rId16" Type="http://schemas.openxmlformats.org/officeDocument/2006/relationships/image" Target="../media/image57.png"/><Relationship Id="rId20" Type="http://schemas.openxmlformats.org/officeDocument/2006/relationships/image" Target="../media/image52.png"/><Relationship Id="rId29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3.png"/><Relationship Id="rId24" Type="http://schemas.openxmlformats.org/officeDocument/2006/relationships/image" Target="../media/image77.png"/><Relationship Id="rId32" Type="http://schemas.openxmlformats.org/officeDocument/2006/relationships/image" Target="../media/image95.jpg"/><Relationship Id="rId5" Type="http://schemas.openxmlformats.org/officeDocument/2006/relationships/image" Target="../media/image49.jpg"/><Relationship Id="rId15" Type="http://schemas.openxmlformats.org/officeDocument/2006/relationships/image" Target="../media/image83.png"/><Relationship Id="rId23" Type="http://schemas.openxmlformats.org/officeDocument/2006/relationships/image" Target="../media/image54.png"/><Relationship Id="rId28" Type="http://schemas.openxmlformats.org/officeDocument/2006/relationships/image" Target="../media/image64.png"/><Relationship Id="rId10" Type="http://schemas.openxmlformats.org/officeDocument/2006/relationships/image" Target="../media/image75.png"/><Relationship Id="rId19" Type="http://schemas.openxmlformats.org/officeDocument/2006/relationships/image" Target="../media/image56.png"/><Relationship Id="rId31" Type="http://schemas.openxmlformats.org/officeDocument/2006/relationships/image" Target="../media/image94.jpg"/><Relationship Id="rId4" Type="http://schemas.openxmlformats.org/officeDocument/2006/relationships/image" Target="../media/image60.png"/><Relationship Id="rId9" Type="http://schemas.openxmlformats.org/officeDocument/2006/relationships/image" Target="../media/image70.png"/><Relationship Id="rId14" Type="http://schemas.openxmlformats.org/officeDocument/2006/relationships/image" Target="../media/image82.png"/><Relationship Id="rId22" Type="http://schemas.openxmlformats.org/officeDocument/2006/relationships/image" Target="../media/image55.png"/><Relationship Id="rId27" Type="http://schemas.openxmlformats.org/officeDocument/2006/relationships/image" Target="../media/image63.png"/><Relationship Id="rId30" Type="http://schemas.openxmlformats.org/officeDocument/2006/relationships/image" Target="../media/image93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51.png"/><Relationship Id="rId18" Type="http://schemas.openxmlformats.org/officeDocument/2006/relationships/image" Target="../media/image81.jpg"/><Relationship Id="rId26" Type="http://schemas.openxmlformats.org/officeDocument/2006/relationships/image" Target="../media/image62.png"/><Relationship Id="rId3" Type="http://schemas.openxmlformats.org/officeDocument/2006/relationships/image" Target="../media/image59.png"/><Relationship Id="rId21" Type="http://schemas.openxmlformats.org/officeDocument/2006/relationships/image" Target="../media/image53.jp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17" Type="http://schemas.openxmlformats.org/officeDocument/2006/relationships/image" Target="../media/image80.jpg"/><Relationship Id="rId25" Type="http://schemas.openxmlformats.org/officeDocument/2006/relationships/image" Target="../media/image50.png"/><Relationship Id="rId2" Type="http://schemas.openxmlformats.org/officeDocument/2006/relationships/image" Target="../media/image58.png"/><Relationship Id="rId16" Type="http://schemas.openxmlformats.org/officeDocument/2006/relationships/image" Target="../media/image57.png"/><Relationship Id="rId20" Type="http://schemas.openxmlformats.org/officeDocument/2006/relationships/image" Target="../media/image52.png"/><Relationship Id="rId29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3.png"/><Relationship Id="rId24" Type="http://schemas.openxmlformats.org/officeDocument/2006/relationships/image" Target="../media/image77.png"/><Relationship Id="rId32" Type="http://schemas.openxmlformats.org/officeDocument/2006/relationships/image" Target="../media/image95.jpg"/><Relationship Id="rId5" Type="http://schemas.openxmlformats.org/officeDocument/2006/relationships/image" Target="../media/image49.jpg"/><Relationship Id="rId15" Type="http://schemas.openxmlformats.org/officeDocument/2006/relationships/image" Target="../media/image83.png"/><Relationship Id="rId23" Type="http://schemas.openxmlformats.org/officeDocument/2006/relationships/image" Target="../media/image54.png"/><Relationship Id="rId28" Type="http://schemas.openxmlformats.org/officeDocument/2006/relationships/image" Target="../media/image64.png"/><Relationship Id="rId10" Type="http://schemas.openxmlformats.org/officeDocument/2006/relationships/image" Target="../media/image75.png"/><Relationship Id="rId19" Type="http://schemas.openxmlformats.org/officeDocument/2006/relationships/image" Target="../media/image56.png"/><Relationship Id="rId31" Type="http://schemas.openxmlformats.org/officeDocument/2006/relationships/image" Target="../media/image94.jpg"/><Relationship Id="rId4" Type="http://schemas.openxmlformats.org/officeDocument/2006/relationships/image" Target="../media/image60.png"/><Relationship Id="rId9" Type="http://schemas.openxmlformats.org/officeDocument/2006/relationships/image" Target="../media/image70.png"/><Relationship Id="rId14" Type="http://schemas.openxmlformats.org/officeDocument/2006/relationships/image" Target="../media/image82.png"/><Relationship Id="rId22" Type="http://schemas.openxmlformats.org/officeDocument/2006/relationships/image" Target="../media/image55.png"/><Relationship Id="rId27" Type="http://schemas.openxmlformats.org/officeDocument/2006/relationships/image" Target="../media/image63.png"/><Relationship Id="rId30" Type="http://schemas.openxmlformats.org/officeDocument/2006/relationships/image" Target="../media/image93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51.png"/><Relationship Id="rId18" Type="http://schemas.openxmlformats.org/officeDocument/2006/relationships/image" Target="../media/image81.jpg"/><Relationship Id="rId26" Type="http://schemas.openxmlformats.org/officeDocument/2006/relationships/image" Target="../media/image62.png"/><Relationship Id="rId3" Type="http://schemas.openxmlformats.org/officeDocument/2006/relationships/image" Target="../media/image59.png"/><Relationship Id="rId21" Type="http://schemas.openxmlformats.org/officeDocument/2006/relationships/image" Target="../media/image53.jp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17" Type="http://schemas.openxmlformats.org/officeDocument/2006/relationships/image" Target="../media/image80.jpg"/><Relationship Id="rId25" Type="http://schemas.openxmlformats.org/officeDocument/2006/relationships/image" Target="../media/image50.png"/><Relationship Id="rId2" Type="http://schemas.openxmlformats.org/officeDocument/2006/relationships/image" Target="../media/image58.png"/><Relationship Id="rId16" Type="http://schemas.openxmlformats.org/officeDocument/2006/relationships/image" Target="../media/image57.png"/><Relationship Id="rId20" Type="http://schemas.openxmlformats.org/officeDocument/2006/relationships/image" Target="../media/image52.png"/><Relationship Id="rId29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3.png"/><Relationship Id="rId24" Type="http://schemas.openxmlformats.org/officeDocument/2006/relationships/image" Target="../media/image77.png"/><Relationship Id="rId32" Type="http://schemas.openxmlformats.org/officeDocument/2006/relationships/image" Target="../media/image95.jpg"/><Relationship Id="rId5" Type="http://schemas.openxmlformats.org/officeDocument/2006/relationships/image" Target="../media/image49.jpg"/><Relationship Id="rId15" Type="http://schemas.openxmlformats.org/officeDocument/2006/relationships/image" Target="../media/image83.png"/><Relationship Id="rId23" Type="http://schemas.openxmlformats.org/officeDocument/2006/relationships/image" Target="../media/image54.png"/><Relationship Id="rId28" Type="http://schemas.openxmlformats.org/officeDocument/2006/relationships/image" Target="../media/image64.png"/><Relationship Id="rId10" Type="http://schemas.openxmlformats.org/officeDocument/2006/relationships/image" Target="../media/image75.png"/><Relationship Id="rId19" Type="http://schemas.openxmlformats.org/officeDocument/2006/relationships/image" Target="../media/image56.png"/><Relationship Id="rId31" Type="http://schemas.openxmlformats.org/officeDocument/2006/relationships/image" Target="../media/image94.jpg"/><Relationship Id="rId4" Type="http://schemas.openxmlformats.org/officeDocument/2006/relationships/image" Target="../media/image60.png"/><Relationship Id="rId9" Type="http://schemas.openxmlformats.org/officeDocument/2006/relationships/image" Target="../media/image70.png"/><Relationship Id="rId14" Type="http://schemas.openxmlformats.org/officeDocument/2006/relationships/image" Target="../media/image82.png"/><Relationship Id="rId22" Type="http://schemas.openxmlformats.org/officeDocument/2006/relationships/image" Target="../media/image55.png"/><Relationship Id="rId27" Type="http://schemas.openxmlformats.org/officeDocument/2006/relationships/image" Target="../media/image63.png"/><Relationship Id="rId30" Type="http://schemas.openxmlformats.org/officeDocument/2006/relationships/image" Target="../media/image93.jp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image" Target="../media/image81.jpg"/><Relationship Id="rId26" Type="http://schemas.openxmlformats.org/officeDocument/2006/relationships/image" Target="../media/image62.png"/><Relationship Id="rId3" Type="http://schemas.openxmlformats.org/officeDocument/2006/relationships/image" Target="../media/image59.png"/><Relationship Id="rId21" Type="http://schemas.openxmlformats.org/officeDocument/2006/relationships/image" Target="../media/image53.jp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17" Type="http://schemas.openxmlformats.org/officeDocument/2006/relationships/image" Target="../media/image80.jpg"/><Relationship Id="rId25" Type="http://schemas.openxmlformats.org/officeDocument/2006/relationships/image" Target="../media/image50.png"/><Relationship Id="rId33" Type="http://schemas.openxmlformats.org/officeDocument/2006/relationships/image" Target="../media/image96.jpg"/><Relationship Id="rId2" Type="http://schemas.openxmlformats.org/officeDocument/2006/relationships/image" Target="../media/image58.png"/><Relationship Id="rId16" Type="http://schemas.openxmlformats.org/officeDocument/2006/relationships/image" Target="../media/image57.png"/><Relationship Id="rId20" Type="http://schemas.openxmlformats.org/officeDocument/2006/relationships/image" Target="../media/image52.png"/><Relationship Id="rId29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3.png"/><Relationship Id="rId24" Type="http://schemas.openxmlformats.org/officeDocument/2006/relationships/image" Target="../media/image77.png"/><Relationship Id="rId32" Type="http://schemas.openxmlformats.org/officeDocument/2006/relationships/image" Target="../media/image95.jpg"/><Relationship Id="rId5" Type="http://schemas.openxmlformats.org/officeDocument/2006/relationships/image" Target="../media/image49.jpg"/><Relationship Id="rId15" Type="http://schemas.openxmlformats.org/officeDocument/2006/relationships/image" Target="../media/image83.png"/><Relationship Id="rId23" Type="http://schemas.openxmlformats.org/officeDocument/2006/relationships/image" Target="../media/image54.png"/><Relationship Id="rId28" Type="http://schemas.openxmlformats.org/officeDocument/2006/relationships/image" Target="../media/image64.png"/><Relationship Id="rId10" Type="http://schemas.openxmlformats.org/officeDocument/2006/relationships/image" Target="../media/image75.png"/><Relationship Id="rId19" Type="http://schemas.openxmlformats.org/officeDocument/2006/relationships/image" Target="../media/image56.png"/><Relationship Id="rId31" Type="http://schemas.openxmlformats.org/officeDocument/2006/relationships/image" Target="../media/image94.jpg"/><Relationship Id="rId4" Type="http://schemas.openxmlformats.org/officeDocument/2006/relationships/image" Target="../media/image60.png"/><Relationship Id="rId9" Type="http://schemas.openxmlformats.org/officeDocument/2006/relationships/image" Target="../media/image70.png"/><Relationship Id="rId14" Type="http://schemas.openxmlformats.org/officeDocument/2006/relationships/image" Target="../media/image82.png"/><Relationship Id="rId22" Type="http://schemas.openxmlformats.org/officeDocument/2006/relationships/image" Target="../media/image55.png"/><Relationship Id="rId27" Type="http://schemas.openxmlformats.org/officeDocument/2006/relationships/image" Target="../media/image63.png"/><Relationship Id="rId30" Type="http://schemas.openxmlformats.org/officeDocument/2006/relationships/image" Target="../media/image93.jpg"/><Relationship Id="rId8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1.jpg"/><Relationship Id="rId18" Type="http://schemas.openxmlformats.org/officeDocument/2006/relationships/image" Target="../media/image54.png"/><Relationship Id="rId26" Type="http://schemas.openxmlformats.org/officeDocument/2006/relationships/image" Target="../media/image52.png"/><Relationship Id="rId3" Type="http://schemas.openxmlformats.org/officeDocument/2006/relationships/image" Target="../media/image70.png"/><Relationship Id="rId21" Type="http://schemas.openxmlformats.org/officeDocument/2006/relationships/image" Target="../media/image71.png"/><Relationship Id="rId7" Type="http://schemas.openxmlformats.org/officeDocument/2006/relationships/image" Target="../media/image51.png"/><Relationship Id="rId12" Type="http://schemas.openxmlformats.org/officeDocument/2006/relationships/image" Target="../media/image80.jpg"/><Relationship Id="rId17" Type="http://schemas.openxmlformats.org/officeDocument/2006/relationships/image" Target="../media/image99.png"/><Relationship Id="rId25" Type="http://schemas.openxmlformats.org/officeDocument/2006/relationships/image" Target="../media/image67.png"/><Relationship Id="rId2" Type="http://schemas.openxmlformats.org/officeDocument/2006/relationships/image" Target="../media/image73.png"/><Relationship Id="rId16" Type="http://schemas.openxmlformats.org/officeDocument/2006/relationships/image" Target="../media/image69.png"/><Relationship Id="rId20" Type="http://schemas.openxmlformats.org/officeDocument/2006/relationships/image" Target="../media/image68.png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56.png"/><Relationship Id="rId24" Type="http://schemas.openxmlformats.org/officeDocument/2006/relationships/image" Target="../media/image63.png"/><Relationship Id="rId5" Type="http://schemas.openxmlformats.org/officeDocument/2006/relationships/image" Target="../media/image97.png"/><Relationship Id="rId15" Type="http://schemas.openxmlformats.org/officeDocument/2006/relationships/image" Target="../media/image50.png"/><Relationship Id="rId23" Type="http://schemas.openxmlformats.org/officeDocument/2006/relationships/image" Target="../media/image53.jpg"/><Relationship Id="rId28" Type="http://schemas.openxmlformats.org/officeDocument/2006/relationships/image" Target="../media/image82.png"/><Relationship Id="rId10" Type="http://schemas.openxmlformats.org/officeDocument/2006/relationships/image" Target="../media/image55.png"/><Relationship Id="rId19" Type="http://schemas.openxmlformats.org/officeDocument/2006/relationships/image" Target="../media/image62.png"/><Relationship Id="rId4" Type="http://schemas.openxmlformats.org/officeDocument/2006/relationships/image" Target="../media/image75.png"/><Relationship Id="rId9" Type="http://schemas.openxmlformats.org/officeDocument/2006/relationships/image" Target="../media/image57.png"/><Relationship Id="rId14" Type="http://schemas.openxmlformats.org/officeDocument/2006/relationships/image" Target="../media/image77.png"/><Relationship Id="rId22" Type="http://schemas.openxmlformats.org/officeDocument/2006/relationships/image" Target="../media/image72.png"/><Relationship Id="rId27" Type="http://schemas.openxmlformats.org/officeDocument/2006/relationships/image" Target="../media/image64.png"/><Relationship Id="rId30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hyperlink" Target="https://medium.com/deep-writing/harry-potter-written-by-artificial-intelligence-8a9431803da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25.jpg"/><Relationship Id="rId3" Type="http://schemas.openxmlformats.org/officeDocument/2006/relationships/image" Target="../media/image118.png"/><Relationship Id="rId7" Type="http://schemas.openxmlformats.org/officeDocument/2006/relationships/image" Target="../media/image83.png"/><Relationship Id="rId12" Type="http://schemas.openxmlformats.org/officeDocument/2006/relationships/image" Target="../media/image124.jpg"/><Relationship Id="rId2" Type="http://schemas.openxmlformats.org/officeDocument/2006/relationships/image" Target="../media/image117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123.png"/><Relationship Id="rId5" Type="http://schemas.openxmlformats.org/officeDocument/2006/relationships/image" Target="../media/image120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9.jp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25.jpg"/><Relationship Id="rId3" Type="http://schemas.openxmlformats.org/officeDocument/2006/relationships/image" Target="../media/image118.png"/><Relationship Id="rId7" Type="http://schemas.openxmlformats.org/officeDocument/2006/relationships/image" Target="../media/image83.png"/><Relationship Id="rId12" Type="http://schemas.openxmlformats.org/officeDocument/2006/relationships/image" Target="../media/image124.jpg"/><Relationship Id="rId17" Type="http://schemas.openxmlformats.org/officeDocument/2006/relationships/image" Target="../media/image130.png"/><Relationship Id="rId2" Type="http://schemas.openxmlformats.org/officeDocument/2006/relationships/image" Target="../media/image117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123.png"/><Relationship Id="rId5" Type="http://schemas.openxmlformats.org/officeDocument/2006/relationships/image" Target="../media/image120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9.jp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25.jpg"/><Relationship Id="rId18" Type="http://schemas.openxmlformats.org/officeDocument/2006/relationships/image" Target="../media/image132.png"/><Relationship Id="rId3" Type="http://schemas.openxmlformats.org/officeDocument/2006/relationships/image" Target="../media/image118.png"/><Relationship Id="rId7" Type="http://schemas.openxmlformats.org/officeDocument/2006/relationships/image" Target="../media/image83.png"/><Relationship Id="rId12" Type="http://schemas.openxmlformats.org/officeDocument/2006/relationships/image" Target="../media/image124.jpg"/><Relationship Id="rId17" Type="http://schemas.openxmlformats.org/officeDocument/2006/relationships/image" Target="../media/image131.png"/><Relationship Id="rId2" Type="http://schemas.openxmlformats.org/officeDocument/2006/relationships/image" Target="../media/image117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123.png"/><Relationship Id="rId5" Type="http://schemas.openxmlformats.org/officeDocument/2006/relationships/image" Target="../media/image120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9.jp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25.jpg"/><Relationship Id="rId18" Type="http://schemas.openxmlformats.org/officeDocument/2006/relationships/image" Target="../media/image132.png"/><Relationship Id="rId3" Type="http://schemas.openxmlformats.org/officeDocument/2006/relationships/image" Target="../media/image118.png"/><Relationship Id="rId7" Type="http://schemas.openxmlformats.org/officeDocument/2006/relationships/image" Target="../media/image83.png"/><Relationship Id="rId12" Type="http://schemas.openxmlformats.org/officeDocument/2006/relationships/image" Target="../media/image124.jpg"/><Relationship Id="rId17" Type="http://schemas.openxmlformats.org/officeDocument/2006/relationships/image" Target="../media/image131.png"/><Relationship Id="rId2" Type="http://schemas.openxmlformats.org/officeDocument/2006/relationships/image" Target="../media/image117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123.png"/><Relationship Id="rId5" Type="http://schemas.openxmlformats.org/officeDocument/2006/relationships/image" Target="../media/image120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9.jp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25.jpg"/><Relationship Id="rId3" Type="http://schemas.openxmlformats.org/officeDocument/2006/relationships/image" Target="../media/image118.png"/><Relationship Id="rId7" Type="http://schemas.openxmlformats.org/officeDocument/2006/relationships/image" Target="../media/image83.png"/><Relationship Id="rId12" Type="http://schemas.openxmlformats.org/officeDocument/2006/relationships/image" Target="../media/image124.jp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123.png"/><Relationship Id="rId5" Type="http://schemas.openxmlformats.org/officeDocument/2006/relationships/image" Target="../media/image120.png"/><Relationship Id="rId10" Type="http://schemas.openxmlformats.org/officeDocument/2006/relationships/image" Target="../media/image122.png"/><Relationship Id="rId4" Type="http://schemas.openxmlformats.org/officeDocument/2006/relationships/image" Target="../media/image119.jpg"/><Relationship Id="rId9" Type="http://schemas.openxmlformats.org/officeDocument/2006/relationships/image" Target="../media/image121.png"/><Relationship Id="rId14" Type="http://schemas.openxmlformats.org/officeDocument/2006/relationships/image" Target="../media/image133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hyperlink" Target="http://proceedings.mlr.press/v28/pascanu13.pdf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hyperlink" Target="https://www.bioinf.jku.at/publications/older/2604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jpg"/><Relationship Id="rId5" Type="http://schemas.openxmlformats.org/officeDocument/2006/relationships/image" Target="../media/image141.jpg"/><Relationship Id="rId4" Type="http://schemas.openxmlformats.org/officeDocument/2006/relationships/image" Target="../media/image140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ah.github.io/posts/2015-08-Understanding-LSTMs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ah.github.io/posts/2015-08-Understanding-LSTMs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6.1078v3.pdf" TargetMode="Externa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jpg"/><Relationship Id="rId5" Type="http://schemas.openxmlformats.org/officeDocument/2006/relationships/image" Target="../media/image140.jpg"/><Relationship Id="rId4" Type="http://schemas.openxmlformats.org/officeDocument/2006/relationships/image" Target="../media/image146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jpg"/><Relationship Id="rId4" Type="http://schemas.openxmlformats.org/officeDocument/2006/relationships/image" Target="../media/image15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7181-attention-is-all-you-need.pdf" TargetMode="External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810.04805.pdf" TargetMode="External"/><Relationship Id="rId4" Type="http://schemas.openxmlformats.org/officeDocument/2006/relationships/hyperlink" Target="http://www.aclweb.org/anthology/P17-1099" TargetMode="Externa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://karpathy.github.io/" TargetMode="External"/><Relationship Id="rId3" Type="http://schemas.openxmlformats.org/officeDocument/2006/relationships/hyperlink" Target="https://github.com/jacobeisenstein/gt-nlp-class/tree/master/notes" TargetMode="External"/><Relationship Id="rId7" Type="http://schemas.openxmlformats.org/officeDocument/2006/relationships/hyperlink" Target="http://www.wildml.com/2015/10/recurrent-neural-networks-tutorial-part-3-backpropagation-through-time-and-vanishing-gradients/" TargetMode="External"/><Relationship Id="rId2" Type="http://schemas.openxmlformats.org/officeDocument/2006/relationships/hyperlink" Target="http://web.stanford.edu/~jurafsky/slp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ildml.com/2015/09/recurrent-neural-networks-tutorial-part-1-introduction-to-rnns/" TargetMode="External"/><Relationship Id="rId5" Type="http://schemas.openxmlformats.org/officeDocument/2006/relationships/hyperlink" Target="https://arxiv.org/abs/1402.3722" TargetMode="External"/><Relationship Id="rId4" Type="http://schemas.openxmlformats.org/officeDocument/2006/relationships/hyperlink" Target="https://drive.google.com/open?id=1W7lDRI0PUc_uhuYUBDT1TwMJa3Z2Uk5f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jp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jpg"/><Relationship Id="rId5" Type="http://schemas.openxmlformats.org/officeDocument/2006/relationships/image" Target="../media/image174.jpg"/><Relationship Id="rId4" Type="http://schemas.openxmlformats.org/officeDocument/2006/relationships/image" Target="../media/image173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jpg"/><Relationship Id="rId4" Type="http://schemas.openxmlformats.org/officeDocument/2006/relationships/image" Target="../media/image174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jpg"/><Relationship Id="rId4" Type="http://schemas.openxmlformats.org/officeDocument/2006/relationships/image" Target="../media/image17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1734" y="1413043"/>
            <a:ext cx="7861934" cy="1107354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065" marR="5080" indent="93345" algn="ctr">
              <a:lnSpc>
                <a:spcPts val="3829"/>
              </a:lnSpc>
              <a:spcBef>
                <a:spcPts val="235"/>
              </a:spcBef>
            </a:pPr>
            <a:r>
              <a:rPr lang="en-US" sz="3200" b="1" spc="45" dirty="0">
                <a:solidFill>
                  <a:srgbClr val="FFFFFF"/>
                </a:solidFill>
                <a:latin typeface="Segoe UI Symbol"/>
                <a:cs typeface="Segoe UI Symbol"/>
              </a:rPr>
              <a:t>Natural </a:t>
            </a:r>
            <a:r>
              <a:rPr sz="3200" b="1" spc="50" dirty="0">
                <a:solidFill>
                  <a:srgbClr val="FFFFFF"/>
                </a:solidFill>
                <a:latin typeface="Segoe UI Symbol"/>
                <a:cs typeface="Segoe UI Symbol"/>
              </a:rPr>
              <a:t>Language</a:t>
            </a:r>
            <a:r>
              <a:rPr sz="3200" b="1" spc="-30" dirty="0">
                <a:solidFill>
                  <a:srgbClr val="FFFFFF"/>
                </a:solidFill>
                <a:latin typeface="Segoe UI Symbol"/>
                <a:cs typeface="Segoe UI Symbol"/>
              </a:rPr>
              <a:t> </a:t>
            </a:r>
            <a:r>
              <a:rPr lang="en-US" sz="3200" b="1" spc="50" dirty="0">
                <a:solidFill>
                  <a:srgbClr val="FFFFFF"/>
                </a:solidFill>
                <a:latin typeface="Segoe UI Symbol"/>
                <a:cs typeface="Segoe UI Symbol"/>
              </a:rPr>
              <a:t>Processing Workshop</a:t>
            </a:r>
            <a:endParaRPr sz="3200" b="1" dirty="0">
              <a:latin typeface="Segoe UI Symbol"/>
              <a:cs typeface="Segoe UI Symbol"/>
            </a:endParaRPr>
          </a:p>
          <a:p>
            <a:pPr algn="ctr">
              <a:lnSpc>
                <a:spcPts val="2300"/>
              </a:lnSpc>
            </a:pPr>
            <a:endParaRPr lang="en-US" sz="2000" dirty="0">
              <a:solidFill>
                <a:srgbClr val="FFFFFF"/>
              </a:solidFill>
              <a:latin typeface="Segoe UI Symbol"/>
              <a:cs typeface="Segoe UI Symbol"/>
            </a:endParaRPr>
          </a:p>
          <a:p>
            <a:pPr algn="ctr">
              <a:lnSpc>
                <a:spcPts val="2300"/>
              </a:lnSpc>
            </a:pPr>
            <a:r>
              <a:rPr sz="2000" b="1" dirty="0">
                <a:solidFill>
                  <a:srgbClr val="FFFFFF"/>
                </a:solidFill>
                <a:latin typeface="Segoe UI Symbol"/>
                <a:cs typeface="Segoe UI Symbol"/>
              </a:rPr>
              <a:t>(</a:t>
            </a:r>
            <a:r>
              <a:rPr lang="en-US" sz="2000" b="1" dirty="0">
                <a:solidFill>
                  <a:srgbClr val="FFFFFF"/>
                </a:solidFill>
                <a:latin typeface="Arial"/>
                <a:cs typeface="Arial"/>
              </a:rPr>
              <a:t>Insights Team - CDS</a:t>
            </a:r>
            <a:r>
              <a:rPr sz="2000" b="1" spc="45" dirty="0">
                <a:solidFill>
                  <a:srgbClr val="FFFFFF"/>
                </a:solidFill>
                <a:latin typeface="Segoe UI Symbol"/>
                <a:cs typeface="Segoe UI Symbol"/>
              </a:rPr>
              <a:t>)</a:t>
            </a:r>
            <a:endParaRPr sz="2000" b="1" dirty="0">
              <a:latin typeface="Segoe UI Symbol"/>
              <a:cs typeface="Segoe UI Symbo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4400" y="3867150"/>
            <a:ext cx="2129790" cy="27302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sz="1800" spc="45" dirty="0">
                <a:solidFill>
                  <a:srgbClr val="FFFFFF"/>
                </a:solidFill>
                <a:latin typeface="Segoe UI Symbol"/>
                <a:cs typeface="Segoe UI Symbol"/>
              </a:rPr>
              <a:t>Ziwei Gu</a:t>
            </a:r>
            <a:endParaRPr sz="1800" dirty="0">
              <a:latin typeface="Segoe UI Symbol"/>
              <a:cs typeface="Segoe UI Symbo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08AB4B-9EB7-714E-B9B8-F2971B8A5E78}"/>
              </a:ext>
            </a:extLst>
          </p:cNvPr>
          <p:cNvSpPr txBox="1"/>
          <p:nvPr/>
        </p:nvSpPr>
        <p:spPr>
          <a:xfrm>
            <a:off x="838200" y="4552950"/>
            <a:ext cx="411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Slides adapted from Claire </a:t>
            </a:r>
            <a:r>
              <a:rPr lang="en-US" sz="1000" dirty="0" err="1">
                <a:solidFill>
                  <a:schemeClr val="bg1"/>
                </a:solidFill>
              </a:rPr>
              <a:t>Cardie</a:t>
            </a:r>
            <a:r>
              <a:rPr lang="en-US" sz="1000" dirty="0">
                <a:solidFill>
                  <a:schemeClr val="bg1"/>
                </a:solidFill>
              </a:rPr>
              <a:t>, Joseph Devlin and Christopher Manning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6505" y="328612"/>
            <a:ext cx="4018569" cy="993371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dirty="0"/>
              <a:t>Glove Visualizations:</a:t>
            </a:r>
            <a:r>
              <a:rPr spc="3" dirty="0"/>
              <a:t> </a:t>
            </a:r>
            <a:r>
              <a:rPr dirty="0"/>
              <a:t>Superlatives</a:t>
            </a:r>
          </a:p>
        </p:txBody>
      </p:sp>
      <p:sp>
        <p:nvSpPr>
          <p:cNvPr id="3" name="object 3"/>
          <p:cNvSpPr/>
          <p:nvPr/>
        </p:nvSpPr>
        <p:spPr>
          <a:xfrm>
            <a:off x="1998737" y="770012"/>
            <a:ext cx="4800600" cy="37819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5600700" y="3165522"/>
            <a:ext cx="1391771" cy="279120"/>
          </a:xfrm>
          <a:prstGeom prst="rect">
            <a:avLst/>
          </a:prstGeom>
        </p:spPr>
        <p:txBody>
          <a:bodyPr vert="horz" wrap="square" lIns="0" tIns="2101" rIns="0" bIns="0" rtlCol="0">
            <a:spAutoFit/>
          </a:bodyPr>
          <a:lstStyle/>
          <a:p>
            <a:pPr marL="16810">
              <a:spcBef>
                <a:spcPts val="17"/>
              </a:spcBef>
            </a:pPr>
            <a:fld id="{81D60167-4931-47E6-BA6A-407CBD079E47}" type="slidenum">
              <a:rPr dirty="0"/>
              <a:pPr marL="16810">
                <a:spcBef>
                  <a:spcPts val="17"/>
                </a:spcBef>
              </a:pPr>
              <a:t>10</a:t>
            </a:fld>
            <a:endParaRPr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199"/>
            <a:ext cx="9143999" cy="10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700" y="18743"/>
            <a:ext cx="373252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5" dirty="0"/>
              <a:t>Common</a:t>
            </a:r>
            <a:r>
              <a:rPr spc="-45" dirty="0"/>
              <a:t> </a:t>
            </a:r>
            <a:r>
              <a:rPr spc="60" dirty="0"/>
              <a:t>Questions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0092" y="651057"/>
            <a:ext cx="8411210" cy="42227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440055" indent="-427355">
              <a:lnSpc>
                <a:spcPct val="100000"/>
              </a:lnSpc>
              <a:spcBef>
                <a:spcPts val="58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Why </a:t>
            </a:r>
            <a:r>
              <a:rPr sz="2600" spc="15" dirty="0">
                <a:solidFill>
                  <a:srgbClr val="434343"/>
                </a:solidFill>
                <a:latin typeface="Segoe UI Symbol"/>
                <a:cs typeface="Segoe UI Symbol"/>
              </a:rPr>
              <a:t>did no one </a:t>
            </a:r>
            <a:r>
              <a:rPr sz="2600" spc="10" dirty="0">
                <a:solidFill>
                  <a:srgbClr val="434343"/>
                </a:solidFill>
                <a:latin typeface="Segoe UI Symbol"/>
                <a:cs typeface="Segoe UI Symbol"/>
              </a:rPr>
              <a:t>think of this</a:t>
            </a:r>
            <a:r>
              <a:rPr sz="2600" spc="-30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15" dirty="0">
                <a:solidFill>
                  <a:srgbClr val="434343"/>
                </a:solidFill>
                <a:latin typeface="Segoe UI Symbol"/>
                <a:cs typeface="Segoe UI Symbol"/>
              </a:rPr>
              <a:t>before?</a:t>
            </a:r>
            <a:endParaRPr sz="2600">
              <a:latin typeface="Segoe UI Symbol"/>
              <a:cs typeface="Segoe UI Symbol"/>
            </a:endParaRPr>
          </a:p>
          <a:p>
            <a:pPr marL="440055" marR="177165" indent="-427355">
              <a:lnSpc>
                <a:spcPct val="115399"/>
              </a:lnSpc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spc="30" dirty="0">
                <a:solidFill>
                  <a:srgbClr val="434343"/>
                </a:solidFill>
                <a:latin typeface="Segoe UI Symbol"/>
                <a:cs typeface="Segoe UI Symbol"/>
              </a:rPr>
              <a:t>Better question: </a:t>
            </a:r>
            <a:r>
              <a:rPr sz="2600" spc="45" dirty="0">
                <a:solidFill>
                  <a:srgbClr val="434343"/>
                </a:solidFill>
                <a:latin typeface="Segoe UI Symbol"/>
                <a:cs typeface="Segoe UI Symbol"/>
              </a:rPr>
              <a:t>Why </a:t>
            </a:r>
            <a:r>
              <a:rPr sz="2600" spc="30" dirty="0">
                <a:solidFill>
                  <a:srgbClr val="434343"/>
                </a:solidFill>
                <a:latin typeface="Segoe UI Symbol"/>
                <a:cs typeface="Segoe UI Symbol"/>
              </a:rPr>
              <a:t>wasn’t contextual pre-training  </a:t>
            </a:r>
            <a:r>
              <a:rPr sz="2600" spc="15" dirty="0">
                <a:solidFill>
                  <a:srgbClr val="434343"/>
                </a:solidFill>
                <a:latin typeface="Segoe UI Symbol"/>
                <a:cs typeface="Segoe UI Symbol"/>
              </a:rPr>
              <a:t>popular before 2018 with</a:t>
            </a:r>
            <a:r>
              <a:rPr sz="2600" spc="-10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ELMo?</a:t>
            </a:r>
            <a:endParaRPr sz="2600">
              <a:latin typeface="Segoe UI Symbol"/>
              <a:cs typeface="Segoe UI Symbol"/>
            </a:endParaRPr>
          </a:p>
          <a:p>
            <a:pPr marL="440055" marR="331470" indent="-427355">
              <a:lnSpc>
                <a:spcPct val="115399"/>
              </a:lnSpc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spc="45" dirty="0">
                <a:solidFill>
                  <a:srgbClr val="434343"/>
                </a:solidFill>
                <a:latin typeface="Segoe UI Symbol"/>
                <a:cs typeface="Segoe UI Symbol"/>
              </a:rPr>
              <a:t>Good </a:t>
            </a:r>
            <a:r>
              <a:rPr sz="2600" spc="30" dirty="0">
                <a:solidFill>
                  <a:srgbClr val="434343"/>
                </a:solidFill>
                <a:latin typeface="Segoe UI Symbol"/>
                <a:cs typeface="Segoe UI Symbol"/>
              </a:rPr>
              <a:t>results </a:t>
            </a:r>
            <a:r>
              <a:rPr sz="2600" spc="40" dirty="0">
                <a:solidFill>
                  <a:srgbClr val="434343"/>
                </a:solidFill>
                <a:latin typeface="Segoe UI Symbol"/>
                <a:cs typeface="Segoe UI Symbol"/>
              </a:rPr>
              <a:t>on </a:t>
            </a:r>
            <a:r>
              <a:rPr sz="2600" spc="30" dirty="0">
                <a:solidFill>
                  <a:srgbClr val="434343"/>
                </a:solidFill>
                <a:latin typeface="Segoe UI Symbol"/>
                <a:cs typeface="Segoe UI Symbol"/>
              </a:rPr>
              <a:t>pre-training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is </a:t>
            </a:r>
            <a:r>
              <a:rPr sz="2600" spc="35" dirty="0">
                <a:solidFill>
                  <a:srgbClr val="434343"/>
                </a:solidFill>
                <a:latin typeface="Segoe UI Symbol"/>
                <a:cs typeface="Segoe UI Symbol"/>
              </a:rPr>
              <a:t>&gt;1,000x </a:t>
            </a:r>
            <a:r>
              <a:rPr sz="2600" spc="30" dirty="0">
                <a:solidFill>
                  <a:srgbClr val="434343"/>
                </a:solidFill>
                <a:latin typeface="Segoe UI Symbol"/>
                <a:cs typeface="Segoe UI Symbol"/>
              </a:rPr>
              <a:t>to </a:t>
            </a:r>
            <a:r>
              <a:rPr sz="2600" spc="35" dirty="0">
                <a:solidFill>
                  <a:srgbClr val="434343"/>
                </a:solidFill>
                <a:latin typeface="Segoe UI Symbol"/>
                <a:cs typeface="Segoe UI Symbol"/>
              </a:rPr>
              <a:t>100,000  </a:t>
            </a:r>
            <a:r>
              <a:rPr sz="2600" spc="40" dirty="0">
                <a:solidFill>
                  <a:srgbClr val="434343"/>
                </a:solidFill>
                <a:latin typeface="Segoe UI Symbol"/>
                <a:cs typeface="Segoe UI Symbol"/>
              </a:rPr>
              <a:t>more </a:t>
            </a:r>
            <a:r>
              <a:rPr sz="2600" spc="30" dirty="0">
                <a:solidFill>
                  <a:srgbClr val="434343"/>
                </a:solidFill>
                <a:latin typeface="Segoe UI Symbol"/>
                <a:cs typeface="Segoe UI Symbol"/>
              </a:rPr>
              <a:t>expensive </a:t>
            </a:r>
            <a:r>
              <a:rPr sz="2600" spc="35" dirty="0">
                <a:solidFill>
                  <a:srgbClr val="434343"/>
                </a:solidFill>
                <a:latin typeface="Segoe UI Symbol"/>
                <a:cs typeface="Segoe UI Symbol"/>
              </a:rPr>
              <a:t>than </a:t>
            </a:r>
            <a:r>
              <a:rPr sz="2600" spc="30" dirty="0">
                <a:solidFill>
                  <a:srgbClr val="434343"/>
                </a:solidFill>
                <a:latin typeface="Segoe UI Symbol"/>
                <a:cs typeface="Segoe UI Symbol"/>
              </a:rPr>
              <a:t>supervised</a:t>
            </a:r>
            <a:r>
              <a:rPr sz="2600" spc="-30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training.</a:t>
            </a:r>
            <a:endParaRPr sz="2600">
              <a:latin typeface="Segoe UI Symbol"/>
              <a:cs typeface="Segoe UI Symbol"/>
            </a:endParaRPr>
          </a:p>
          <a:p>
            <a:pPr marL="897255" lvl="1" indent="-366395">
              <a:lnSpc>
                <a:spcPct val="100000"/>
              </a:lnSpc>
              <a:spcBef>
                <a:spcPts val="509"/>
              </a:spcBef>
              <a:buFont typeface="Arial"/>
              <a:buChar char="○"/>
              <a:tabLst>
                <a:tab pos="897255" algn="l"/>
                <a:tab pos="897890" algn="l"/>
              </a:tabLst>
            </a:pPr>
            <a:r>
              <a:rPr sz="1800" spc="15" dirty="0">
                <a:solidFill>
                  <a:srgbClr val="434343"/>
                </a:solidFill>
                <a:latin typeface="Segoe UI Symbol"/>
                <a:cs typeface="Segoe UI Symbol"/>
              </a:rPr>
              <a:t>E.g., </a:t>
            </a:r>
            <a:r>
              <a:rPr sz="1800" spc="25" dirty="0">
                <a:solidFill>
                  <a:srgbClr val="434343"/>
                </a:solidFill>
                <a:latin typeface="Segoe UI Symbol"/>
                <a:cs typeface="Segoe UI Symbol"/>
              </a:rPr>
              <a:t>10x-100x </a:t>
            </a:r>
            <a:r>
              <a:rPr sz="1800" spc="20" dirty="0">
                <a:solidFill>
                  <a:srgbClr val="434343"/>
                </a:solidFill>
                <a:latin typeface="Segoe UI Symbol"/>
                <a:cs typeface="Segoe UI Symbol"/>
              </a:rPr>
              <a:t>bigger </a:t>
            </a:r>
            <a:r>
              <a:rPr sz="1800" spc="25" dirty="0">
                <a:solidFill>
                  <a:srgbClr val="434343"/>
                </a:solidFill>
                <a:latin typeface="Segoe UI Symbol"/>
                <a:cs typeface="Segoe UI Symbol"/>
              </a:rPr>
              <a:t>model </a:t>
            </a:r>
            <a:r>
              <a:rPr sz="1800" spc="20" dirty="0">
                <a:solidFill>
                  <a:srgbClr val="434343"/>
                </a:solidFill>
                <a:latin typeface="Segoe UI Symbol"/>
                <a:cs typeface="Segoe UI Symbol"/>
              </a:rPr>
              <a:t>trained for 100x-1,000x as </a:t>
            </a:r>
            <a:r>
              <a:rPr sz="1800" spc="30" dirty="0">
                <a:solidFill>
                  <a:srgbClr val="434343"/>
                </a:solidFill>
                <a:latin typeface="Segoe UI Symbol"/>
                <a:cs typeface="Segoe UI Symbol"/>
              </a:rPr>
              <a:t>many</a:t>
            </a:r>
            <a:r>
              <a:rPr sz="1800" spc="-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1800" spc="20" dirty="0">
                <a:solidFill>
                  <a:srgbClr val="434343"/>
                </a:solidFill>
                <a:latin typeface="Segoe UI Symbol"/>
                <a:cs typeface="Segoe UI Symbol"/>
              </a:rPr>
              <a:t>steps.</a:t>
            </a:r>
            <a:endParaRPr sz="1800">
              <a:latin typeface="Segoe UI Symbol"/>
              <a:cs typeface="Segoe UI Symbol"/>
            </a:endParaRPr>
          </a:p>
          <a:p>
            <a:pPr marL="897255" marR="213995" lvl="1" indent="-366395">
              <a:lnSpc>
                <a:spcPct val="114599"/>
              </a:lnSpc>
              <a:buFont typeface="Arial"/>
              <a:buChar char="○"/>
              <a:tabLst>
                <a:tab pos="897255" algn="l"/>
                <a:tab pos="897890" algn="l"/>
              </a:tabLst>
            </a:pPr>
            <a:r>
              <a:rPr sz="1800" dirty="0">
                <a:solidFill>
                  <a:srgbClr val="434343"/>
                </a:solidFill>
                <a:latin typeface="Segoe UI Symbol"/>
                <a:cs typeface="Segoe UI Symbol"/>
              </a:rPr>
              <a:t>Imagine it’s 2013: Well-tuned 2-layer, 512-dim </a:t>
            </a:r>
            <a:r>
              <a:rPr sz="1800" spc="5" dirty="0">
                <a:solidFill>
                  <a:srgbClr val="434343"/>
                </a:solidFill>
                <a:latin typeface="Segoe UI Symbol"/>
                <a:cs typeface="Segoe UI Symbol"/>
              </a:rPr>
              <a:t>LSTM </a:t>
            </a:r>
            <a:r>
              <a:rPr sz="1800" dirty="0">
                <a:solidFill>
                  <a:srgbClr val="434343"/>
                </a:solidFill>
                <a:latin typeface="Segoe UI Symbol"/>
                <a:cs typeface="Segoe UI Symbol"/>
              </a:rPr>
              <a:t>sentiment analysis  </a:t>
            </a:r>
            <a:r>
              <a:rPr sz="1800" spc="30" dirty="0">
                <a:solidFill>
                  <a:srgbClr val="434343"/>
                </a:solidFill>
                <a:latin typeface="Segoe UI Symbol"/>
                <a:cs typeface="Segoe UI Symbol"/>
              </a:rPr>
              <a:t>gets </a:t>
            </a:r>
            <a:r>
              <a:rPr sz="1800" spc="40" dirty="0">
                <a:solidFill>
                  <a:srgbClr val="434343"/>
                </a:solidFill>
                <a:latin typeface="Segoe UI Symbol"/>
                <a:cs typeface="Segoe UI Symbol"/>
              </a:rPr>
              <a:t>80% </a:t>
            </a:r>
            <a:r>
              <a:rPr sz="1800" spc="25" dirty="0">
                <a:solidFill>
                  <a:srgbClr val="434343"/>
                </a:solidFill>
                <a:latin typeface="Segoe UI Symbol"/>
                <a:cs typeface="Segoe UI Symbol"/>
              </a:rPr>
              <a:t>accuracy, training for </a:t>
            </a:r>
            <a:r>
              <a:rPr sz="1800" spc="35" dirty="0">
                <a:solidFill>
                  <a:srgbClr val="434343"/>
                </a:solidFill>
                <a:latin typeface="Segoe UI Symbol"/>
                <a:cs typeface="Segoe UI Symbol"/>
              </a:rPr>
              <a:t>8</a:t>
            </a:r>
            <a:r>
              <a:rPr sz="1800" spc="-40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1800" spc="25" dirty="0">
                <a:solidFill>
                  <a:srgbClr val="434343"/>
                </a:solidFill>
                <a:latin typeface="Segoe UI Symbol"/>
                <a:cs typeface="Segoe UI Symbol"/>
              </a:rPr>
              <a:t>hours.</a:t>
            </a:r>
            <a:endParaRPr sz="1800">
              <a:latin typeface="Segoe UI Symbol"/>
              <a:cs typeface="Segoe UI Symbol"/>
            </a:endParaRPr>
          </a:p>
          <a:p>
            <a:pPr marL="897255" lvl="1" indent="-366395">
              <a:lnSpc>
                <a:spcPct val="100000"/>
              </a:lnSpc>
              <a:spcBef>
                <a:spcPts val="315"/>
              </a:spcBef>
              <a:buFont typeface="Arial"/>
              <a:buChar char="○"/>
              <a:tabLst>
                <a:tab pos="897255" algn="l"/>
                <a:tab pos="897890" algn="l"/>
              </a:tabLst>
            </a:pPr>
            <a:r>
              <a:rPr sz="1800" spc="25" dirty="0">
                <a:solidFill>
                  <a:srgbClr val="434343"/>
                </a:solidFill>
                <a:latin typeface="Segoe UI Symbol"/>
                <a:cs typeface="Segoe UI Symbol"/>
              </a:rPr>
              <a:t>Pre-train </a:t>
            </a:r>
            <a:r>
              <a:rPr sz="1800" spc="40" dirty="0">
                <a:solidFill>
                  <a:srgbClr val="434343"/>
                </a:solidFill>
                <a:latin typeface="Segoe UI Symbol"/>
                <a:cs typeface="Segoe UI Symbol"/>
              </a:rPr>
              <a:t>LM </a:t>
            </a:r>
            <a:r>
              <a:rPr sz="1800" spc="35" dirty="0">
                <a:solidFill>
                  <a:srgbClr val="434343"/>
                </a:solidFill>
                <a:latin typeface="Segoe UI Symbol"/>
                <a:cs typeface="Segoe UI Symbol"/>
              </a:rPr>
              <a:t>on same </a:t>
            </a:r>
            <a:r>
              <a:rPr sz="1800" spc="25" dirty="0">
                <a:solidFill>
                  <a:srgbClr val="434343"/>
                </a:solidFill>
                <a:latin typeface="Segoe UI Symbol"/>
                <a:cs typeface="Segoe UI Symbol"/>
              </a:rPr>
              <a:t>architecture for </a:t>
            </a:r>
            <a:r>
              <a:rPr sz="1800" spc="30" dirty="0">
                <a:solidFill>
                  <a:srgbClr val="434343"/>
                </a:solidFill>
                <a:latin typeface="Segoe UI Symbol"/>
                <a:cs typeface="Segoe UI Symbol"/>
              </a:rPr>
              <a:t>a week, </a:t>
            </a:r>
            <a:r>
              <a:rPr sz="1800" spc="25" dirty="0">
                <a:solidFill>
                  <a:srgbClr val="434343"/>
                </a:solidFill>
                <a:latin typeface="Segoe UI Symbol"/>
                <a:cs typeface="Segoe UI Symbol"/>
              </a:rPr>
              <a:t>get</a:t>
            </a:r>
            <a:r>
              <a:rPr sz="1800" spc="-9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1800" spc="25" dirty="0">
                <a:solidFill>
                  <a:srgbClr val="434343"/>
                </a:solidFill>
                <a:latin typeface="Segoe UI Symbol"/>
                <a:cs typeface="Segoe UI Symbol"/>
              </a:rPr>
              <a:t>80.5%.</a:t>
            </a:r>
            <a:endParaRPr sz="1800">
              <a:latin typeface="Segoe UI Symbol"/>
              <a:cs typeface="Segoe UI Symbol"/>
            </a:endParaRPr>
          </a:p>
          <a:p>
            <a:pPr marL="897255" marR="5080" lvl="1" indent="-366395">
              <a:lnSpc>
                <a:spcPct val="114599"/>
              </a:lnSpc>
              <a:buFont typeface="Arial"/>
              <a:buChar char="○"/>
              <a:tabLst>
                <a:tab pos="897255" algn="l"/>
                <a:tab pos="897890" algn="l"/>
              </a:tabLst>
            </a:pPr>
            <a:r>
              <a:rPr sz="1800" spc="25" dirty="0">
                <a:solidFill>
                  <a:srgbClr val="434343"/>
                </a:solidFill>
                <a:latin typeface="Segoe UI Symbol"/>
                <a:cs typeface="Segoe UI Symbol"/>
              </a:rPr>
              <a:t>Conference reviewers: </a:t>
            </a:r>
            <a:r>
              <a:rPr sz="1800" spc="35" dirty="0">
                <a:solidFill>
                  <a:srgbClr val="434343"/>
                </a:solidFill>
                <a:latin typeface="Segoe UI Symbol"/>
                <a:cs typeface="Segoe UI Symbol"/>
              </a:rPr>
              <a:t>“Who </a:t>
            </a:r>
            <a:r>
              <a:rPr sz="1800" spc="30" dirty="0">
                <a:solidFill>
                  <a:srgbClr val="434343"/>
                </a:solidFill>
                <a:latin typeface="Segoe UI Symbol"/>
                <a:cs typeface="Segoe UI Symbol"/>
              </a:rPr>
              <a:t>would </a:t>
            </a:r>
            <a:r>
              <a:rPr sz="1800" spc="35" dirty="0">
                <a:solidFill>
                  <a:srgbClr val="434343"/>
                </a:solidFill>
                <a:latin typeface="Segoe UI Symbol"/>
                <a:cs typeface="Segoe UI Symbol"/>
              </a:rPr>
              <a:t>do </a:t>
            </a:r>
            <a:r>
              <a:rPr sz="1800" spc="30" dirty="0">
                <a:solidFill>
                  <a:srgbClr val="434343"/>
                </a:solidFill>
                <a:latin typeface="Segoe UI Symbol"/>
                <a:cs typeface="Segoe UI Symbol"/>
              </a:rPr>
              <a:t>something so </a:t>
            </a:r>
            <a:r>
              <a:rPr sz="1800" spc="25" dirty="0">
                <a:solidFill>
                  <a:srgbClr val="434343"/>
                </a:solidFill>
                <a:latin typeface="Segoe UI Symbol"/>
                <a:cs typeface="Segoe UI Symbol"/>
              </a:rPr>
              <a:t>expensive </a:t>
            </a:r>
            <a:r>
              <a:rPr sz="1800" spc="20" dirty="0">
                <a:solidFill>
                  <a:srgbClr val="434343"/>
                </a:solidFill>
                <a:latin typeface="Segoe UI Symbol"/>
                <a:cs typeface="Segoe UI Symbol"/>
              </a:rPr>
              <a:t>for </a:t>
            </a:r>
            <a:r>
              <a:rPr sz="1800" spc="30" dirty="0">
                <a:solidFill>
                  <a:srgbClr val="434343"/>
                </a:solidFill>
                <a:latin typeface="Segoe UI Symbol"/>
                <a:cs typeface="Segoe UI Symbol"/>
              </a:rPr>
              <a:t>such  </a:t>
            </a:r>
            <a:r>
              <a:rPr sz="1800" spc="5" dirty="0">
                <a:solidFill>
                  <a:srgbClr val="434343"/>
                </a:solidFill>
                <a:latin typeface="Segoe UI Symbol"/>
                <a:cs typeface="Segoe UI Symbol"/>
              </a:rPr>
              <a:t>a small</a:t>
            </a:r>
            <a:r>
              <a:rPr sz="1800" spc="-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1800" spc="5" dirty="0">
                <a:solidFill>
                  <a:srgbClr val="434343"/>
                </a:solidFill>
                <a:latin typeface="Segoe UI Symbol"/>
                <a:cs typeface="Segoe UI Symbol"/>
              </a:rPr>
              <a:t>gain?”</a:t>
            </a:r>
            <a:endParaRPr sz="18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dirty="0"/>
              <a:t>Word2Vec Overview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3477D93-46B2-6A48-9326-470C42DC5A2D}"/>
              </a:ext>
            </a:extLst>
          </p:cNvPr>
          <p:cNvSpPr txBox="1"/>
          <p:nvPr/>
        </p:nvSpPr>
        <p:spPr>
          <a:xfrm>
            <a:off x="533400" y="928350"/>
            <a:ext cx="7924800" cy="3021864"/>
          </a:xfrm>
          <a:prstGeom prst="rect">
            <a:avLst/>
          </a:prstGeom>
        </p:spPr>
        <p:txBody>
          <a:bodyPr vert="horz" wrap="square" lIns="0" tIns="18489" rIns="0" bIns="0" rtlCol="0">
            <a:spAutoFit/>
          </a:bodyPr>
          <a:lstStyle/>
          <a:p>
            <a:pPr marL="8405" marR="613555">
              <a:lnSpc>
                <a:spcPts val="2052"/>
              </a:lnSpc>
              <a:spcBef>
                <a:spcPts val="145"/>
              </a:spcBef>
            </a:pPr>
            <a:r>
              <a:rPr sz="1721" spc="-13" dirty="0">
                <a:solidFill>
                  <a:srgbClr val="BB57BE"/>
                </a:solidFill>
                <a:latin typeface="Calibri"/>
                <a:cs typeface="Calibri"/>
              </a:rPr>
              <a:t>Word2vec </a:t>
            </a:r>
            <a:r>
              <a:rPr sz="1721" spc="-13" dirty="0">
                <a:latin typeface="Calibri"/>
                <a:cs typeface="Calibri"/>
              </a:rPr>
              <a:t>(Mikolov </a:t>
            </a:r>
            <a:r>
              <a:rPr sz="1721" spc="-7" dirty="0">
                <a:latin typeface="Calibri"/>
                <a:cs typeface="Calibri"/>
              </a:rPr>
              <a:t>et </a:t>
            </a:r>
            <a:r>
              <a:rPr sz="1721" spc="-10" dirty="0">
                <a:latin typeface="Calibri"/>
                <a:cs typeface="Calibri"/>
              </a:rPr>
              <a:t>al. </a:t>
            </a:r>
            <a:r>
              <a:rPr sz="1721" spc="-13" dirty="0">
                <a:latin typeface="Calibri"/>
                <a:cs typeface="Calibri"/>
              </a:rPr>
              <a:t>2013) </a:t>
            </a:r>
            <a:r>
              <a:rPr sz="1721" spc="-7" dirty="0">
                <a:latin typeface="Calibri"/>
                <a:cs typeface="Calibri"/>
              </a:rPr>
              <a:t>is </a:t>
            </a:r>
            <a:r>
              <a:rPr sz="1721" dirty="0">
                <a:latin typeface="Calibri"/>
                <a:cs typeface="Calibri"/>
              </a:rPr>
              <a:t>a </a:t>
            </a:r>
            <a:r>
              <a:rPr sz="1721" spc="-13" dirty="0">
                <a:latin typeface="Calibri"/>
                <a:cs typeface="Calibri"/>
              </a:rPr>
              <a:t>framework </a:t>
            </a:r>
            <a:r>
              <a:rPr sz="1721" spc="-10" dirty="0">
                <a:latin typeface="Calibri"/>
                <a:cs typeface="Calibri"/>
              </a:rPr>
              <a:t>for</a:t>
            </a:r>
            <a:r>
              <a:rPr sz="1721" spc="-165" dirty="0">
                <a:latin typeface="Calibri"/>
                <a:cs typeface="Calibri"/>
              </a:rPr>
              <a:t> </a:t>
            </a:r>
            <a:r>
              <a:rPr sz="1721" spc="-10" dirty="0">
                <a:latin typeface="Calibri"/>
                <a:cs typeface="Calibri"/>
              </a:rPr>
              <a:t>learning  </a:t>
            </a:r>
            <a:r>
              <a:rPr sz="1721" spc="-13" dirty="0">
                <a:latin typeface="Calibri"/>
                <a:cs typeface="Calibri"/>
              </a:rPr>
              <a:t>word</a:t>
            </a:r>
            <a:r>
              <a:rPr sz="1721" spc="-26" dirty="0">
                <a:latin typeface="Calibri"/>
                <a:cs typeface="Calibri"/>
              </a:rPr>
              <a:t> </a:t>
            </a:r>
            <a:r>
              <a:rPr sz="1721" spc="-13" dirty="0">
                <a:latin typeface="Calibri"/>
                <a:cs typeface="Calibri"/>
              </a:rPr>
              <a:t>vectors</a:t>
            </a:r>
            <a:endParaRPr sz="1721" dirty="0">
              <a:latin typeface="Calibri"/>
              <a:cs typeface="Calibri"/>
            </a:endParaRPr>
          </a:p>
          <a:p>
            <a:pPr>
              <a:spcBef>
                <a:spcPts val="17"/>
              </a:spcBef>
            </a:pPr>
            <a:endParaRPr sz="2382" dirty="0">
              <a:latin typeface="Times New Roman"/>
              <a:cs typeface="Times New Roman"/>
            </a:endParaRPr>
          </a:p>
          <a:p>
            <a:pPr marL="8405"/>
            <a:r>
              <a:rPr sz="1721" spc="-10" dirty="0">
                <a:latin typeface="Calibri"/>
                <a:cs typeface="Calibri"/>
              </a:rPr>
              <a:t>Idea:</a:t>
            </a:r>
            <a:endParaRPr sz="1721" dirty="0">
              <a:latin typeface="Calibri"/>
              <a:cs typeface="Calibri"/>
            </a:endParaRPr>
          </a:p>
          <a:p>
            <a:pPr marL="250465" indent="-242060">
              <a:spcBef>
                <a:spcPts val="397"/>
              </a:spcBef>
              <a:buClr>
                <a:srgbClr val="CC0000"/>
              </a:buClr>
              <a:buFont typeface="Times New Roman"/>
              <a:buChar char="•"/>
              <a:tabLst>
                <a:tab pos="250045" algn="l"/>
                <a:tab pos="250465" algn="l"/>
              </a:tabLst>
            </a:pPr>
            <a:r>
              <a:rPr sz="1721" spc="-13" dirty="0">
                <a:latin typeface="Calibri"/>
                <a:cs typeface="Calibri"/>
              </a:rPr>
              <a:t>We </a:t>
            </a:r>
            <a:r>
              <a:rPr sz="1721" spc="-10" dirty="0">
                <a:latin typeface="Calibri"/>
                <a:cs typeface="Calibri"/>
              </a:rPr>
              <a:t>have </a:t>
            </a:r>
            <a:r>
              <a:rPr sz="1721" dirty="0">
                <a:latin typeface="Calibri"/>
                <a:cs typeface="Calibri"/>
              </a:rPr>
              <a:t>a </a:t>
            </a:r>
            <a:r>
              <a:rPr sz="1721" spc="-10" dirty="0">
                <a:latin typeface="Calibri"/>
                <a:cs typeface="Calibri"/>
              </a:rPr>
              <a:t>large </a:t>
            </a:r>
            <a:r>
              <a:rPr sz="1721" spc="-13" dirty="0">
                <a:latin typeface="Calibri"/>
                <a:cs typeface="Calibri"/>
              </a:rPr>
              <a:t>corpus </a:t>
            </a:r>
            <a:r>
              <a:rPr sz="1721" spc="-10" dirty="0">
                <a:latin typeface="Calibri"/>
                <a:cs typeface="Calibri"/>
              </a:rPr>
              <a:t>of</a:t>
            </a:r>
            <a:r>
              <a:rPr sz="1721" spc="-73" dirty="0">
                <a:latin typeface="Calibri"/>
                <a:cs typeface="Calibri"/>
              </a:rPr>
              <a:t> </a:t>
            </a:r>
            <a:r>
              <a:rPr sz="1721" spc="-10" dirty="0">
                <a:latin typeface="Calibri"/>
                <a:cs typeface="Calibri"/>
              </a:rPr>
              <a:t>text</a:t>
            </a:r>
            <a:endParaRPr sz="1721" dirty="0">
              <a:latin typeface="Calibri"/>
              <a:cs typeface="Calibri"/>
            </a:endParaRPr>
          </a:p>
          <a:p>
            <a:pPr marL="250465" indent="-242060">
              <a:spcBef>
                <a:spcPts val="384"/>
              </a:spcBef>
              <a:buClr>
                <a:srgbClr val="CC0000"/>
              </a:buClr>
              <a:buFont typeface="Times New Roman"/>
              <a:buChar char="•"/>
              <a:tabLst>
                <a:tab pos="250045" algn="l"/>
                <a:tab pos="250465" algn="l"/>
              </a:tabLst>
            </a:pPr>
            <a:r>
              <a:rPr sz="1721" spc="-10" dirty="0">
                <a:latin typeface="Calibri"/>
                <a:cs typeface="Calibri"/>
              </a:rPr>
              <a:t>Every </a:t>
            </a:r>
            <a:r>
              <a:rPr sz="1721" spc="-13" dirty="0">
                <a:latin typeface="Calibri"/>
                <a:cs typeface="Calibri"/>
              </a:rPr>
              <a:t>word </a:t>
            </a:r>
            <a:r>
              <a:rPr sz="1721" spc="-3" dirty="0">
                <a:latin typeface="Calibri"/>
                <a:cs typeface="Calibri"/>
              </a:rPr>
              <a:t>in </a:t>
            </a:r>
            <a:r>
              <a:rPr sz="1721" dirty="0">
                <a:latin typeface="Calibri"/>
                <a:cs typeface="Calibri"/>
              </a:rPr>
              <a:t>a </a:t>
            </a:r>
            <a:r>
              <a:rPr sz="1721" spc="-10" dirty="0">
                <a:latin typeface="Calibri"/>
                <a:cs typeface="Calibri"/>
              </a:rPr>
              <a:t>fixed </a:t>
            </a:r>
            <a:r>
              <a:rPr sz="1721" spc="-13" dirty="0">
                <a:latin typeface="Calibri"/>
                <a:cs typeface="Calibri"/>
              </a:rPr>
              <a:t>vocabulary </a:t>
            </a:r>
            <a:r>
              <a:rPr sz="1721" spc="-3" dirty="0">
                <a:latin typeface="Calibri"/>
                <a:cs typeface="Calibri"/>
              </a:rPr>
              <a:t>is </a:t>
            </a:r>
            <a:r>
              <a:rPr sz="1721" spc="-13" dirty="0">
                <a:latin typeface="Calibri"/>
                <a:cs typeface="Calibri"/>
              </a:rPr>
              <a:t>represented </a:t>
            </a:r>
            <a:r>
              <a:rPr sz="1721" spc="-7" dirty="0">
                <a:latin typeface="Calibri"/>
                <a:cs typeface="Calibri"/>
              </a:rPr>
              <a:t>by </a:t>
            </a:r>
            <a:r>
              <a:rPr sz="1721" dirty="0">
                <a:latin typeface="Calibri"/>
                <a:cs typeface="Calibri"/>
              </a:rPr>
              <a:t>a</a:t>
            </a:r>
            <a:r>
              <a:rPr sz="1721" spc="-156" dirty="0">
                <a:latin typeface="Calibri"/>
                <a:cs typeface="Calibri"/>
              </a:rPr>
              <a:t> </a:t>
            </a:r>
            <a:r>
              <a:rPr sz="1721" spc="-13" dirty="0">
                <a:solidFill>
                  <a:srgbClr val="BB57BE"/>
                </a:solidFill>
                <a:latin typeface="Calibri"/>
                <a:cs typeface="Calibri"/>
              </a:rPr>
              <a:t>vector</a:t>
            </a:r>
            <a:endParaRPr sz="1721" dirty="0">
              <a:latin typeface="Calibri"/>
              <a:cs typeface="Calibri"/>
            </a:endParaRPr>
          </a:p>
          <a:p>
            <a:pPr marL="250465" indent="-242060">
              <a:lnSpc>
                <a:spcPts val="2025"/>
              </a:lnSpc>
              <a:spcBef>
                <a:spcPts val="381"/>
              </a:spcBef>
              <a:buClr>
                <a:srgbClr val="CC0000"/>
              </a:buClr>
              <a:buFont typeface="Times New Roman"/>
              <a:buChar char="•"/>
              <a:tabLst>
                <a:tab pos="250045" algn="l"/>
                <a:tab pos="250465" algn="l"/>
              </a:tabLst>
            </a:pPr>
            <a:r>
              <a:rPr sz="1721" spc="-10" dirty="0">
                <a:latin typeface="Calibri"/>
                <a:cs typeface="Calibri"/>
              </a:rPr>
              <a:t>Go </a:t>
            </a:r>
            <a:r>
              <a:rPr sz="1721" spc="-13" dirty="0">
                <a:latin typeface="Calibri"/>
                <a:cs typeface="Calibri"/>
              </a:rPr>
              <a:t>through </a:t>
            </a:r>
            <a:r>
              <a:rPr sz="1721" spc="-10" dirty="0">
                <a:latin typeface="Calibri"/>
                <a:cs typeface="Calibri"/>
              </a:rPr>
              <a:t>each </a:t>
            </a:r>
            <a:r>
              <a:rPr sz="1721" spc="-13" dirty="0">
                <a:latin typeface="Calibri"/>
                <a:cs typeface="Calibri"/>
              </a:rPr>
              <a:t>position </a:t>
            </a:r>
            <a:r>
              <a:rPr sz="1721" i="1" dirty="0">
                <a:latin typeface="Calibri"/>
                <a:cs typeface="Calibri"/>
              </a:rPr>
              <a:t>t </a:t>
            </a:r>
            <a:r>
              <a:rPr sz="1721" spc="-7" dirty="0">
                <a:latin typeface="Calibri"/>
                <a:cs typeface="Calibri"/>
              </a:rPr>
              <a:t>in </a:t>
            </a:r>
            <a:r>
              <a:rPr sz="1721" spc="-10" dirty="0">
                <a:latin typeface="Calibri"/>
                <a:cs typeface="Calibri"/>
              </a:rPr>
              <a:t>the text, </a:t>
            </a:r>
            <a:r>
              <a:rPr sz="1721" spc="-13" dirty="0">
                <a:latin typeface="Calibri"/>
                <a:cs typeface="Calibri"/>
              </a:rPr>
              <a:t>which </a:t>
            </a:r>
            <a:r>
              <a:rPr sz="1721" spc="-10" dirty="0">
                <a:latin typeface="Calibri"/>
                <a:cs typeface="Calibri"/>
              </a:rPr>
              <a:t>has </a:t>
            </a:r>
            <a:r>
              <a:rPr sz="1721" dirty="0">
                <a:latin typeface="Calibri"/>
                <a:cs typeface="Calibri"/>
              </a:rPr>
              <a:t>a </a:t>
            </a:r>
            <a:r>
              <a:rPr sz="1721" spc="-13" dirty="0">
                <a:latin typeface="Calibri"/>
                <a:cs typeface="Calibri"/>
              </a:rPr>
              <a:t>center</a:t>
            </a:r>
            <a:r>
              <a:rPr sz="1721" spc="-205" dirty="0">
                <a:latin typeface="Calibri"/>
                <a:cs typeface="Calibri"/>
              </a:rPr>
              <a:t> </a:t>
            </a:r>
            <a:r>
              <a:rPr sz="1721" spc="-13" dirty="0">
                <a:latin typeface="Calibri"/>
                <a:cs typeface="Calibri"/>
              </a:rPr>
              <a:t>word</a:t>
            </a:r>
            <a:endParaRPr sz="1721" dirty="0">
              <a:latin typeface="Calibri"/>
              <a:cs typeface="Calibri"/>
            </a:endParaRPr>
          </a:p>
          <a:p>
            <a:pPr marL="250045">
              <a:lnSpc>
                <a:spcPts val="2025"/>
              </a:lnSpc>
            </a:pPr>
            <a:r>
              <a:rPr sz="1721" i="1" dirty="0">
                <a:latin typeface="Calibri"/>
                <a:cs typeface="Calibri"/>
              </a:rPr>
              <a:t>c </a:t>
            </a:r>
            <a:r>
              <a:rPr sz="1721" spc="-10" dirty="0">
                <a:latin typeface="Calibri"/>
                <a:cs typeface="Calibri"/>
              </a:rPr>
              <a:t>and </a:t>
            </a:r>
            <a:r>
              <a:rPr sz="1721" spc="-13" dirty="0">
                <a:latin typeface="Calibri"/>
                <a:cs typeface="Calibri"/>
              </a:rPr>
              <a:t>context (“outside”) words</a:t>
            </a:r>
            <a:r>
              <a:rPr sz="1721" spc="-73" dirty="0">
                <a:latin typeface="Calibri"/>
                <a:cs typeface="Calibri"/>
              </a:rPr>
              <a:t> </a:t>
            </a:r>
            <a:r>
              <a:rPr sz="1721" i="1" dirty="0">
                <a:latin typeface="Calibri"/>
                <a:cs typeface="Calibri"/>
              </a:rPr>
              <a:t>o</a:t>
            </a:r>
            <a:endParaRPr sz="1721" dirty="0">
              <a:latin typeface="Calibri"/>
              <a:cs typeface="Calibri"/>
            </a:endParaRPr>
          </a:p>
          <a:p>
            <a:pPr marL="250465" marR="206760" indent="-242060">
              <a:lnSpc>
                <a:spcPts val="2052"/>
              </a:lnSpc>
              <a:spcBef>
                <a:spcPts val="460"/>
              </a:spcBef>
              <a:buClr>
                <a:srgbClr val="CC0000"/>
              </a:buClr>
              <a:buFont typeface="Times New Roman"/>
              <a:buChar char="•"/>
              <a:tabLst>
                <a:tab pos="250045" algn="l"/>
                <a:tab pos="250465" algn="l"/>
              </a:tabLst>
            </a:pPr>
            <a:r>
              <a:rPr sz="1721" spc="-13" dirty="0">
                <a:latin typeface="Calibri"/>
                <a:cs typeface="Calibri"/>
              </a:rPr>
              <a:t>Use </a:t>
            </a:r>
            <a:r>
              <a:rPr sz="1721" spc="-10" dirty="0">
                <a:latin typeface="Calibri"/>
                <a:cs typeface="Calibri"/>
              </a:rPr>
              <a:t>the </a:t>
            </a:r>
            <a:r>
              <a:rPr sz="1721" spc="-13" dirty="0">
                <a:solidFill>
                  <a:srgbClr val="BB57BE"/>
                </a:solidFill>
                <a:latin typeface="Calibri"/>
                <a:cs typeface="Calibri"/>
              </a:rPr>
              <a:t>similarity </a:t>
            </a:r>
            <a:r>
              <a:rPr sz="1721" spc="-10" dirty="0">
                <a:solidFill>
                  <a:srgbClr val="BB57BE"/>
                </a:solidFill>
                <a:latin typeface="Calibri"/>
                <a:cs typeface="Calibri"/>
              </a:rPr>
              <a:t>of the </a:t>
            </a:r>
            <a:r>
              <a:rPr sz="1721" spc="-13" dirty="0">
                <a:solidFill>
                  <a:srgbClr val="BB57BE"/>
                </a:solidFill>
                <a:latin typeface="Calibri"/>
                <a:cs typeface="Calibri"/>
              </a:rPr>
              <a:t>word vectors </a:t>
            </a:r>
            <a:r>
              <a:rPr sz="1721" spc="-10" dirty="0">
                <a:latin typeface="Calibri"/>
                <a:cs typeface="Calibri"/>
              </a:rPr>
              <a:t>for </a:t>
            </a:r>
            <a:r>
              <a:rPr sz="1721" i="1" dirty="0">
                <a:latin typeface="Calibri"/>
                <a:cs typeface="Calibri"/>
              </a:rPr>
              <a:t>c </a:t>
            </a:r>
            <a:r>
              <a:rPr sz="1721" spc="-10" dirty="0">
                <a:latin typeface="Calibri"/>
                <a:cs typeface="Calibri"/>
              </a:rPr>
              <a:t>and </a:t>
            </a:r>
            <a:r>
              <a:rPr sz="1721" i="1" dirty="0">
                <a:latin typeface="Calibri"/>
                <a:cs typeface="Calibri"/>
              </a:rPr>
              <a:t>o </a:t>
            </a:r>
            <a:r>
              <a:rPr sz="1721" spc="-7" dirty="0">
                <a:latin typeface="Calibri"/>
                <a:cs typeface="Calibri"/>
              </a:rPr>
              <a:t>to</a:t>
            </a:r>
            <a:r>
              <a:rPr sz="1721" spc="-139" dirty="0">
                <a:latin typeface="Calibri"/>
                <a:cs typeface="Calibri"/>
              </a:rPr>
              <a:t> </a:t>
            </a:r>
            <a:r>
              <a:rPr sz="1721" spc="-13" dirty="0">
                <a:solidFill>
                  <a:srgbClr val="BB57BE"/>
                </a:solidFill>
                <a:latin typeface="Calibri"/>
                <a:cs typeface="Calibri"/>
              </a:rPr>
              <a:t>calculate  </a:t>
            </a:r>
            <a:r>
              <a:rPr sz="1721" spc="-10" dirty="0">
                <a:solidFill>
                  <a:srgbClr val="BB57BE"/>
                </a:solidFill>
                <a:latin typeface="Calibri"/>
                <a:cs typeface="Calibri"/>
              </a:rPr>
              <a:t>the </a:t>
            </a:r>
            <a:r>
              <a:rPr sz="1721" spc="-13" dirty="0">
                <a:solidFill>
                  <a:srgbClr val="BB57BE"/>
                </a:solidFill>
                <a:latin typeface="Calibri"/>
                <a:cs typeface="Calibri"/>
              </a:rPr>
              <a:t>probability </a:t>
            </a:r>
            <a:r>
              <a:rPr sz="1721" spc="-10" dirty="0">
                <a:latin typeface="Calibri"/>
                <a:cs typeface="Calibri"/>
              </a:rPr>
              <a:t>of </a:t>
            </a:r>
            <a:r>
              <a:rPr sz="1721" i="1" dirty="0">
                <a:latin typeface="Calibri"/>
                <a:cs typeface="Calibri"/>
              </a:rPr>
              <a:t>o </a:t>
            </a:r>
            <a:r>
              <a:rPr sz="1721" spc="-10" dirty="0">
                <a:latin typeface="Calibri"/>
                <a:cs typeface="Calibri"/>
              </a:rPr>
              <a:t>given </a:t>
            </a:r>
            <a:r>
              <a:rPr sz="1721" i="1" dirty="0">
                <a:latin typeface="Calibri"/>
                <a:cs typeface="Calibri"/>
              </a:rPr>
              <a:t>c </a:t>
            </a:r>
            <a:r>
              <a:rPr sz="1721" spc="-13" dirty="0">
                <a:latin typeface="Calibri"/>
                <a:cs typeface="Calibri"/>
              </a:rPr>
              <a:t>(or </a:t>
            </a:r>
            <a:r>
              <a:rPr sz="1721" spc="-10" dirty="0">
                <a:latin typeface="Calibri"/>
                <a:cs typeface="Calibri"/>
              </a:rPr>
              <a:t>vice</a:t>
            </a:r>
            <a:r>
              <a:rPr sz="1721" spc="-113" dirty="0">
                <a:latin typeface="Calibri"/>
                <a:cs typeface="Calibri"/>
              </a:rPr>
              <a:t> </a:t>
            </a:r>
            <a:r>
              <a:rPr sz="1721" spc="-10" dirty="0">
                <a:latin typeface="Calibri"/>
                <a:cs typeface="Calibri"/>
              </a:rPr>
              <a:t>versa)</a:t>
            </a:r>
            <a:endParaRPr sz="1721" dirty="0">
              <a:latin typeface="Calibri"/>
              <a:cs typeface="Calibri"/>
            </a:endParaRPr>
          </a:p>
          <a:p>
            <a:pPr marL="250465" indent="-242060">
              <a:spcBef>
                <a:spcPts val="311"/>
              </a:spcBef>
              <a:buClr>
                <a:srgbClr val="CC0000"/>
              </a:buClr>
              <a:buFont typeface="Times New Roman"/>
              <a:buChar char="•"/>
              <a:tabLst>
                <a:tab pos="250045" algn="l"/>
                <a:tab pos="250465" algn="l"/>
              </a:tabLst>
            </a:pPr>
            <a:r>
              <a:rPr sz="1721" spc="-10" dirty="0">
                <a:solidFill>
                  <a:srgbClr val="BB57BE"/>
                </a:solidFill>
                <a:latin typeface="Calibri"/>
                <a:cs typeface="Calibri"/>
              </a:rPr>
              <a:t>Keep </a:t>
            </a:r>
            <a:r>
              <a:rPr sz="1721" spc="-13" dirty="0">
                <a:solidFill>
                  <a:srgbClr val="BB57BE"/>
                </a:solidFill>
                <a:latin typeface="Calibri"/>
                <a:cs typeface="Calibri"/>
              </a:rPr>
              <a:t>adjusting </a:t>
            </a:r>
            <a:r>
              <a:rPr sz="1721" spc="-10" dirty="0">
                <a:solidFill>
                  <a:srgbClr val="BB57BE"/>
                </a:solidFill>
                <a:latin typeface="Calibri"/>
                <a:cs typeface="Calibri"/>
              </a:rPr>
              <a:t>the </a:t>
            </a:r>
            <a:r>
              <a:rPr sz="1721" spc="-13" dirty="0">
                <a:solidFill>
                  <a:srgbClr val="BB57BE"/>
                </a:solidFill>
                <a:latin typeface="Calibri"/>
                <a:cs typeface="Calibri"/>
              </a:rPr>
              <a:t>word vectors </a:t>
            </a:r>
            <a:r>
              <a:rPr sz="1721" spc="-7" dirty="0">
                <a:latin typeface="Calibri"/>
                <a:cs typeface="Calibri"/>
              </a:rPr>
              <a:t>to </a:t>
            </a:r>
            <a:r>
              <a:rPr sz="1721" spc="-17" dirty="0">
                <a:latin typeface="Calibri"/>
                <a:cs typeface="Calibri"/>
              </a:rPr>
              <a:t>maximize </a:t>
            </a:r>
            <a:r>
              <a:rPr sz="1721" spc="-10" dirty="0">
                <a:latin typeface="Calibri"/>
                <a:cs typeface="Calibri"/>
              </a:rPr>
              <a:t>this</a:t>
            </a:r>
            <a:r>
              <a:rPr sz="1721" spc="-93" dirty="0">
                <a:latin typeface="Calibri"/>
                <a:cs typeface="Calibri"/>
              </a:rPr>
              <a:t> </a:t>
            </a:r>
            <a:r>
              <a:rPr sz="1721" spc="-13" dirty="0">
                <a:latin typeface="Calibri"/>
                <a:cs typeface="Calibri"/>
              </a:rPr>
              <a:t>probability</a:t>
            </a:r>
            <a:endParaRPr sz="172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6076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843BF4D-EEC0-7B40-849A-1CCEE2386866}"/>
              </a:ext>
            </a:extLst>
          </p:cNvPr>
          <p:cNvSpPr/>
          <p:nvPr/>
        </p:nvSpPr>
        <p:spPr>
          <a:xfrm>
            <a:off x="6251615" y="985926"/>
            <a:ext cx="982056" cy="264319"/>
          </a:xfrm>
          <a:custGeom>
            <a:avLst/>
            <a:gdLst/>
            <a:ahLst/>
            <a:cxnLst/>
            <a:rect l="l" t="t" r="r" b="b"/>
            <a:pathLst>
              <a:path w="1483995" h="399414">
                <a:moveTo>
                  <a:pt x="1378695" y="0"/>
                </a:moveTo>
                <a:lnTo>
                  <a:pt x="1374664" y="13220"/>
                </a:lnTo>
                <a:lnTo>
                  <a:pt x="1392989" y="22723"/>
                </a:lnTo>
                <a:lnTo>
                  <a:pt x="1408946" y="36558"/>
                </a:lnTo>
                <a:lnTo>
                  <a:pt x="1433755" y="77228"/>
                </a:lnTo>
                <a:lnTo>
                  <a:pt x="1448810" y="132491"/>
                </a:lnTo>
                <a:lnTo>
                  <a:pt x="1453828" y="199603"/>
                </a:lnTo>
                <a:lnTo>
                  <a:pt x="1452574" y="234565"/>
                </a:lnTo>
                <a:lnTo>
                  <a:pt x="1442537" y="295631"/>
                </a:lnTo>
                <a:lnTo>
                  <a:pt x="1422534" y="344201"/>
                </a:lnTo>
                <a:lnTo>
                  <a:pt x="1392989" y="376165"/>
                </a:lnTo>
                <a:lnTo>
                  <a:pt x="1374664" y="385663"/>
                </a:lnTo>
                <a:lnTo>
                  <a:pt x="1378695" y="398884"/>
                </a:lnTo>
                <a:lnTo>
                  <a:pt x="1423235" y="375143"/>
                </a:lnTo>
                <a:lnTo>
                  <a:pt x="1456246" y="330361"/>
                </a:lnTo>
                <a:lnTo>
                  <a:pt x="1476682" y="269980"/>
                </a:lnTo>
                <a:lnTo>
                  <a:pt x="1483494" y="199442"/>
                </a:lnTo>
                <a:lnTo>
                  <a:pt x="1481791" y="162903"/>
                </a:lnTo>
                <a:lnTo>
                  <a:pt x="1468168" y="97443"/>
                </a:lnTo>
                <a:lnTo>
                  <a:pt x="1441182" y="43501"/>
                </a:lnTo>
                <a:lnTo>
                  <a:pt x="1402406" y="9240"/>
                </a:lnTo>
                <a:lnTo>
                  <a:pt x="1378695" y="0"/>
                </a:lnTo>
                <a:close/>
              </a:path>
              <a:path w="1483995" h="399414">
                <a:moveTo>
                  <a:pt x="104799" y="0"/>
                </a:moveTo>
                <a:lnTo>
                  <a:pt x="60259" y="23741"/>
                </a:lnTo>
                <a:lnTo>
                  <a:pt x="27247" y="68522"/>
                </a:lnTo>
                <a:lnTo>
                  <a:pt x="6811" y="128903"/>
                </a:lnTo>
                <a:lnTo>
                  <a:pt x="0" y="199442"/>
                </a:lnTo>
                <a:lnTo>
                  <a:pt x="1702" y="235980"/>
                </a:lnTo>
                <a:lnTo>
                  <a:pt x="15326" y="301440"/>
                </a:lnTo>
                <a:lnTo>
                  <a:pt x="42312" y="355382"/>
                </a:lnTo>
                <a:lnTo>
                  <a:pt x="81088" y="389643"/>
                </a:lnTo>
                <a:lnTo>
                  <a:pt x="104799" y="398884"/>
                </a:lnTo>
                <a:lnTo>
                  <a:pt x="108830" y="385663"/>
                </a:lnTo>
                <a:lnTo>
                  <a:pt x="90505" y="376165"/>
                </a:lnTo>
                <a:lnTo>
                  <a:pt x="74548" y="362345"/>
                </a:lnTo>
                <a:lnTo>
                  <a:pt x="49739" y="321735"/>
                </a:lnTo>
                <a:lnTo>
                  <a:pt x="34684" y="266574"/>
                </a:lnTo>
                <a:lnTo>
                  <a:pt x="29671" y="199442"/>
                </a:lnTo>
                <a:lnTo>
                  <a:pt x="30920" y="164565"/>
                </a:lnTo>
                <a:lnTo>
                  <a:pt x="40957" y="103378"/>
                </a:lnTo>
                <a:lnTo>
                  <a:pt x="60960" y="54727"/>
                </a:lnTo>
                <a:lnTo>
                  <a:pt x="90505" y="22723"/>
                </a:lnTo>
                <a:lnTo>
                  <a:pt x="108830" y="13220"/>
                </a:lnTo>
                <a:lnTo>
                  <a:pt x="1047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798D658-F9B3-7D42-9A02-CFC59E00555A}"/>
              </a:ext>
            </a:extLst>
          </p:cNvPr>
          <p:cNvSpPr txBox="1"/>
          <p:nvPr/>
        </p:nvSpPr>
        <p:spPr>
          <a:xfrm>
            <a:off x="1616505" y="952556"/>
            <a:ext cx="5534305" cy="273302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250465" indent="-242060">
              <a:spcBef>
                <a:spcPts val="66"/>
              </a:spcBef>
              <a:buClr>
                <a:srgbClr val="CC0000"/>
              </a:buClr>
              <a:buFont typeface="Times New Roman"/>
              <a:buChar char="•"/>
              <a:tabLst>
                <a:tab pos="250045" algn="l"/>
                <a:tab pos="250465" algn="l"/>
                <a:tab pos="4712605" algn="l"/>
              </a:tabLst>
            </a:pPr>
            <a:r>
              <a:rPr sz="1721" spc="-13" dirty="0">
                <a:latin typeface="Cambria Math"/>
                <a:cs typeface="Cambria Math"/>
              </a:rPr>
              <a:t>Example windows </a:t>
            </a:r>
            <a:r>
              <a:rPr sz="1721" spc="-10" dirty="0">
                <a:latin typeface="Cambria Math"/>
                <a:cs typeface="Cambria Math"/>
              </a:rPr>
              <a:t>and process for</a:t>
            </a:r>
            <a:r>
              <a:rPr sz="1721" spc="-43" dirty="0">
                <a:latin typeface="Cambria Math"/>
                <a:cs typeface="Cambria Math"/>
              </a:rPr>
              <a:t> </a:t>
            </a:r>
            <a:r>
              <a:rPr sz="1721" spc="-13" dirty="0">
                <a:latin typeface="Cambria Math"/>
                <a:cs typeface="Cambria Math"/>
              </a:rPr>
              <a:t>computing</a:t>
            </a:r>
            <a:r>
              <a:rPr sz="1721" spc="-26" dirty="0">
                <a:latin typeface="Cambria Math"/>
                <a:cs typeface="Cambria Math"/>
              </a:rPr>
              <a:t> </a:t>
            </a:r>
            <a:r>
              <a:rPr sz="1721" spc="113" dirty="0">
                <a:latin typeface="Cambria Math"/>
                <a:cs typeface="Cambria Math"/>
              </a:rPr>
              <a:t>5	</a:t>
            </a:r>
            <a:r>
              <a:rPr sz="1721" spc="53" dirty="0">
                <a:latin typeface="Cambria Math"/>
                <a:cs typeface="Cambria Math"/>
              </a:rPr>
              <a:t>6</a:t>
            </a:r>
            <a:r>
              <a:rPr sz="1886" spc="79" baseline="-16081" dirty="0">
                <a:latin typeface="Cambria Math"/>
                <a:cs typeface="Cambria Math"/>
              </a:rPr>
              <a:t>789 </a:t>
            </a:r>
            <a:r>
              <a:rPr sz="1721" dirty="0">
                <a:latin typeface="Cambria Math"/>
                <a:cs typeface="Cambria Math"/>
              </a:rPr>
              <a:t>|</a:t>
            </a:r>
            <a:r>
              <a:rPr sz="1721" spc="-255" dirty="0">
                <a:latin typeface="Cambria Math"/>
                <a:cs typeface="Cambria Math"/>
              </a:rPr>
              <a:t> </a:t>
            </a:r>
            <a:r>
              <a:rPr sz="1721" spc="50" dirty="0">
                <a:latin typeface="Cambria Math"/>
                <a:cs typeface="Cambria Math"/>
              </a:rPr>
              <a:t>6</a:t>
            </a:r>
            <a:r>
              <a:rPr sz="1886" spc="74" baseline="-16081" dirty="0">
                <a:latin typeface="Cambria Math"/>
                <a:cs typeface="Cambria Math"/>
              </a:rPr>
              <a:t>7</a:t>
            </a:r>
            <a:endParaRPr sz="1886" baseline="-16081">
              <a:latin typeface="Cambria Math"/>
              <a:cs typeface="Cambria Math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34F21A7-4705-D84F-8DA4-6F5BC204A973}"/>
              </a:ext>
            </a:extLst>
          </p:cNvPr>
          <p:cNvSpPr txBox="1"/>
          <p:nvPr/>
        </p:nvSpPr>
        <p:spPr>
          <a:xfrm>
            <a:off x="6817518" y="2743367"/>
            <a:ext cx="252973" cy="234696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0590" rIns="0" bIns="0" rtlCol="0">
            <a:spAutoFit/>
          </a:bodyPr>
          <a:lstStyle/>
          <a:p>
            <a:pPr marL="64297">
              <a:spcBef>
                <a:spcPts val="161"/>
              </a:spcBef>
            </a:pPr>
            <a:r>
              <a:rPr sz="1390" i="1" dirty="0">
                <a:latin typeface="Calibri"/>
                <a:cs typeface="Calibri"/>
              </a:rPr>
              <a:t>…</a:t>
            </a:r>
            <a:endParaRPr sz="139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CECC148-8D28-1E46-A1B8-3A3E0205FBEA}"/>
              </a:ext>
            </a:extLst>
          </p:cNvPr>
          <p:cNvSpPr txBox="1"/>
          <p:nvPr/>
        </p:nvSpPr>
        <p:spPr>
          <a:xfrm>
            <a:off x="5718194" y="2735299"/>
            <a:ext cx="554271" cy="234696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0590" rIns="0" bIns="0" rtlCol="0">
            <a:spAutoFit/>
          </a:bodyPr>
          <a:lstStyle/>
          <a:p>
            <a:pPr marL="64297">
              <a:spcBef>
                <a:spcPts val="161"/>
              </a:spcBef>
            </a:pPr>
            <a:r>
              <a:rPr sz="1390" i="1" spc="3" dirty="0">
                <a:latin typeface="Calibri"/>
                <a:cs typeface="Calibri"/>
              </a:rPr>
              <a:t>crises</a:t>
            </a:r>
            <a:endParaRPr sz="139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A6723CF-D4DD-B44F-A414-01FA939112A4}"/>
              </a:ext>
            </a:extLst>
          </p:cNvPr>
          <p:cNvSpPr txBox="1"/>
          <p:nvPr/>
        </p:nvSpPr>
        <p:spPr>
          <a:xfrm>
            <a:off x="4884476" y="2740679"/>
            <a:ext cx="704710" cy="235121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1011" rIns="0" bIns="0" rtlCol="0">
            <a:spAutoFit/>
          </a:bodyPr>
          <a:lstStyle/>
          <a:p>
            <a:pPr marL="64297">
              <a:spcBef>
                <a:spcPts val="165"/>
              </a:spcBef>
            </a:pPr>
            <a:r>
              <a:rPr sz="1390" i="1" spc="7" dirty="0">
                <a:latin typeface="Calibri"/>
                <a:cs typeface="Calibri"/>
              </a:rPr>
              <a:t>banking</a:t>
            </a:r>
            <a:endParaRPr sz="1390">
              <a:latin typeface="Calibri"/>
              <a:cs typeface="Calibri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035D676F-9788-C54F-A057-AB2070E291A5}"/>
              </a:ext>
            </a:extLst>
          </p:cNvPr>
          <p:cNvSpPr txBox="1"/>
          <p:nvPr/>
        </p:nvSpPr>
        <p:spPr>
          <a:xfrm>
            <a:off x="4002349" y="2740679"/>
            <a:ext cx="683279" cy="235121"/>
          </a:xfrm>
          <a:prstGeom prst="rect">
            <a:avLst/>
          </a:prstGeom>
          <a:solidFill>
            <a:srgbClr val="FF2F54"/>
          </a:solidFill>
        </p:spPr>
        <p:txBody>
          <a:bodyPr vert="horz" wrap="square" lIns="0" tIns="21011" rIns="0" bIns="0" rtlCol="0">
            <a:spAutoFit/>
          </a:bodyPr>
          <a:lstStyle/>
          <a:p>
            <a:pPr marL="200456">
              <a:spcBef>
                <a:spcPts val="165"/>
              </a:spcBef>
            </a:pPr>
            <a:r>
              <a:rPr sz="1390" i="1" spc="-3" dirty="0">
                <a:latin typeface="Calibri"/>
                <a:cs typeface="Calibri"/>
              </a:rPr>
              <a:t>into</a:t>
            </a:r>
            <a:endParaRPr sz="1390">
              <a:latin typeface="Calibri"/>
              <a:cs typeface="Calibri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832E6D80-DBF5-D848-8CFB-A52F19BBC454}"/>
              </a:ext>
            </a:extLst>
          </p:cNvPr>
          <p:cNvSpPr txBox="1"/>
          <p:nvPr/>
        </p:nvSpPr>
        <p:spPr>
          <a:xfrm>
            <a:off x="3138025" y="2735299"/>
            <a:ext cx="688742" cy="234696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0590" rIns="0" bIns="0" rtlCol="0">
            <a:spAutoFit/>
          </a:bodyPr>
          <a:lstStyle/>
          <a:p>
            <a:pPr marL="64297">
              <a:spcBef>
                <a:spcPts val="161"/>
              </a:spcBef>
            </a:pPr>
            <a:r>
              <a:rPr sz="1390" i="1" spc="3" dirty="0">
                <a:latin typeface="Calibri"/>
                <a:cs typeface="Calibri"/>
              </a:rPr>
              <a:t>turning</a:t>
            </a:r>
            <a:endParaRPr sz="1390">
              <a:latin typeface="Calibri"/>
              <a:cs typeface="Calibri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016EC6C4-2FA6-7146-8916-305DDB988717}"/>
              </a:ext>
            </a:extLst>
          </p:cNvPr>
          <p:cNvSpPr txBox="1"/>
          <p:nvPr/>
        </p:nvSpPr>
        <p:spPr>
          <a:xfrm>
            <a:off x="2229004" y="2735299"/>
            <a:ext cx="812286" cy="234696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0590" rIns="0" bIns="0" rtlCol="0">
            <a:spAutoFit/>
          </a:bodyPr>
          <a:lstStyle/>
          <a:p>
            <a:pPr marL="64297">
              <a:spcBef>
                <a:spcPts val="161"/>
              </a:spcBef>
            </a:pPr>
            <a:r>
              <a:rPr sz="1390" i="1" spc="7" dirty="0">
                <a:latin typeface="Calibri"/>
                <a:cs typeface="Calibri"/>
              </a:rPr>
              <a:t>problems</a:t>
            </a:r>
            <a:endParaRPr sz="1390">
              <a:latin typeface="Calibri"/>
              <a:cs typeface="Calibri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BE152AC7-E37B-7640-AB09-B16A2636544B}"/>
              </a:ext>
            </a:extLst>
          </p:cNvPr>
          <p:cNvSpPr txBox="1"/>
          <p:nvPr/>
        </p:nvSpPr>
        <p:spPr>
          <a:xfrm>
            <a:off x="1838016" y="2746056"/>
            <a:ext cx="242047" cy="235969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1851" rIns="0" bIns="0" rtlCol="0">
            <a:spAutoFit/>
          </a:bodyPr>
          <a:lstStyle/>
          <a:p>
            <a:pPr marL="64297">
              <a:spcBef>
                <a:spcPts val="172"/>
              </a:spcBef>
            </a:pPr>
            <a:r>
              <a:rPr sz="1390" i="1" dirty="0">
                <a:latin typeface="Calibri"/>
                <a:cs typeface="Calibri"/>
              </a:rPr>
              <a:t>…</a:t>
            </a:r>
            <a:endParaRPr sz="1390">
              <a:latin typeface="Calibri"/>
              <a:cs typeface="Calibri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B0C89792-55DD-EF47-A9DF-1ED90C5A6B7A}"/>
              </a:ext>
            </a:extLst>
          </p:cNvPr>
          <p:cNvSpPr txBox="1"/>
          <p:nvPr/>
        </p:nvSpPr>
        <p:spPr>
          <a:xfrm>
            <a:off x="6414106" y="2743367"/>
            <a:ext cx="344581" cy="234696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0590" rIns="0" bIns="0" rtlCol="0">
            <a:spAutoFit/>
          </a:bodyPr>
          <a:lstStyle/>
          <a:p>
            <a:pPr marL="64297">
              <a:spcBef>
                <a:spcPts val="161"/>
              </a:spcBef>
            </a:pPr>
            <a:r>
              <a:rPr sz="1390" i="1" spc="7" dirty="0">
                <a:latin typeface="Calibri"/>
                <a:cs typeface="Calibri"/>
              </a:rPr>
              <a:t>as</a:t>
            </a:r>
            <a:endParaRPr sz="1390">
              <a:latin typeface="Calibri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67187A64-C601-6947-B6CE-DE5749556552}"/>
              </a:ext>
            </a:extLst>
          </p:cNvPr>
          <p:cNvSpPr txBox="1"/>
          <p:nvPr/>
        </p:nvSpPr>
        <p:spPr>
          <a:xfrm>
            <a:off x="3987506" y="3220066"/>
            <a:ext cx="812286" cy="390893"/>
          </a:xfrm>
          <a:prstGeom prst="rect">
            <a:avLst/>
          </a:prstGeom>
        </p:spPr>
        <p:txBody>
          <a:bodyPr vert="horz" wrap="square" lIns="0" tIns="6303" rIns="0" bIns="0" rtlCol="0">
            <a:spAutoFit/>
          </a:bodyPr>
          <a:lstStyle/>
          <a:p>
            <a:pPr marL="8405" marR="3362">
              <a:lnSpc>
                <a:spcPct val="101099"/>
              </a:lnSpc>
              <a:spcBef>
                <a:spcPts val="50"/>
              </a:spcBef>
            </a:pPr>
            <a:r>
              <a:rPr sz="1257" dirty="0">
                <a:latin typeface="Calibri"/>
                <a:cs typeface="Calibri"/>
              </a:rPr>
              <a:t>center</a:t>
            </a:r>
            <a:r>
              <a:rPr sz="1257" spc="-50" dirty="0">
                <a:latin typeface="Calibri"/>
                <a:cs typeface="Calibri"/>
              </a:rPr>
              <a:t> </a:t>
            </a:r>
            <a:r>
              <a:rPr sz="1257" spc="-3" dirty="0">
                <a:latin typeface="Calibri"/>
                <a:cs typeface="Calibri"/>
              </a:rPr>
              <a:t>word  at </a:t>
            </a:r>
            <a:r>
              <a:rPr sz="1257" dirty="0">
                <a:latin typeface="Calibri"/>
                <a:cs typeface="Calibri"/>
              </a:rPr>
              <a:t>position</a:t>
            </a:r>
            <a:r>
              <a:rPr sz="1257" spc="-17" dirty="0">
                <a:latin typeface="Calibri"/>
                <a:cs typeface="Calibri"/>
              </a:rPr>
              <a:t> </a:t>
            </a:r>
            <a:r>
              <a:rPr sz="1257" dirty="0">
                <a:latin typeface="Calibri"/>
                <a:cs typeface="Calibri"/>
              </a:rPr>
              <a:t>t</a:t>
            </a:r>
            <a:endParaRPr sz="1257">
              <a:latin typeface="Calibri"/>
              <a:cs typeface="Calibri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065D7378-FD58-6F44-A4C8-D3A630AD13CB}"/>
              </a:ext>
            </a:extLst>
          </p:cNvPr>
          <p:cNvSpPr/>
          <p:nvPr/>
        </p:nvSpPr>
        <p:spPr>
          <a:xfrm>
            <a:off x="2252592" y="3092989"/>
            <a:ext cx="1620791" cy="113039"/>
          </a:xfrm>
          <a:custGeom>
            <a:avLst/>
            <a:gdLst/>
            <a:ahLst/>
            <a:cxnLst/>
            <a:rect l="l" t="t" r="r" b="b"/>
            <a:pathLst>
              <a:path w="2449195" h="170814">
                <a:moveTo>
                  <a:pt x="2449011" y="2"/>
                </a:moveTo>
                <a:lnTo>
                  <a:pt x="2447893" y="33222"/>
                </a:lnTo>
                <a:lnTo>
                  <a:pt x="2444845" y="60350"/>
                </a:lnTo>
                <a:lnTo>
                  <a:pt x="2440323" y="78640"/>
                </a:lnTo>
                <a:lnTo>
                  <a:pt x="2434787" y="85346"/>
                </a:lnTo>
                <a:lnTo>
                  <a:pt x="1220164" y="85344"/>
                </a:lnTo>
                <a:lnTo>
                  <a:pt x="1214627" y="92051"/>
                </a:lnTo>
                <a:lnTo>
                  <a:pt x="1210106" y="110341"/>
                </a:lnTo>
                <a:lnTo>
                  <a:pt x="1207057" y="137468"/>
                </a:lnTo>
                <a:lnTo>
                  <a:pt x="1205940" y="170688"/>
                </a:lnTo>
                <a:lnTo>
                  <a:pt x="1204822" y="137468"/>
                </a:lnTo>
                <a:lnTo>
                  <a:pt x="1201773" y="110341"/>
                </a:lnTo>
                <a:lnTo>
                  <a:pt x="1197252" y="92051"/>
                </a:lnTo>
                <a:lnTo>
                  <a:pt x="1191715" y="85344"/>
                </a:lnTo>
                <a:lnTo>
                  <a:pt x="14224" y="85344"/>
                </a:lnTo>
                <a:lnTo>
                  <a:pt x="8687" y="78637"/>
                </a:lnTo>
                <a:lnTo>
                  <a:pt x="4166" y="60347"/>
                </a:lnTo>
                <a:lnTo>
                  <a:pt x="1117" y="33219"/>
                </a:lnTo>
                <a:lnTo>
                  <a:pt x="0" y="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6D162DC1-7D5E-FD45-9CAA-763CDB7464F8}"/>
              </a:ext>
            </a:extLst>
          </p:cNvPr>
          <p:cNvSpPr txBox="1"/>
          <p:nvPr/>
        </p:nvSpPr>
        <p:spPr>
          <a:xfrm>
            <a:off x="2406370" y="3226118"/>
            <a:ext cx="1470772" cy="390893"/>
          </a:xfrm>
          <a:prstGeom prst="rect">
            <a:avLst/>
          </a:prstGeom>
        </p:spPr>
        <p:txBody>
          <a:bodyPr vert="horz" wrap="square" lIns="0" tIns="6303" rIns="0" bIns="0" rtlCol="0">
            <a:spAutoFit/>
          </a:bodyPr>
          <a:lstStyle/>
          <a:p>
            <a:pPr marL="8405" marR="3362">
              <a:lnSpc>
                <a:spcPct val="101099"/>
              </a:lnSpc>
              <a:spcBef>
                <a:spcPts val="50"/>
              </a:spcBef>
            </a:pPr>
            <a:r>
              <a:rPr sz="1257" spc="3" dirty="0">
                <a:latin typeface="Calibri"/>
                <a:cs typeface="Calibri"/>
              </a:rPr>
              <a:t>outside </a:t>
            </a:r>
            <a:r>
              <a:rPr sz="1257" spc="-3" dirty="0">
                <a:latin typeface="Calibri"/>
                <a:cs typeface="Calibri"/>
              </a:rPr>
              <a:t>context</a:t>
            </a:r>
            <a:r>
              <a:rPr sz="1257" spc="-33" dirty="0">
                <a:latin typeface="Calibri"/>
                <a:cs typeface="Calibri"/>
              </a:rPr>
              <a:t> </a:t>
            </a:r>
            <a:r>
              <a:rPr sz="1257" spc="-3" dirty="0">
                <a:latin typeface="Calibri"/>
                <a:cs typeface="Calibri"/>
              </a:rPr>
              <a:t>words  </a:t>
            </a:r>
            <a:r>
              <a:rPr sz="1257" dirty="0">
                <a:latin typeface="Calibri"/>
                <a:cs typeface="Calibri"/>
              </a:rPr>
              <a:t>in </a:t>
            </a:r>
            <a:r>
              <a:rPr sz="1257" spc="3" dirty="0">
                <a:latin typeface="Calibri"/>
                <a:cs typeface="Calibri"/>
              </a:rPr>
              <a:t>window of </a:t>
            </a:r>
            <a:r>
              <a:rPr sz="1257" spc="-7" dirty="0">
                <a:latin typeface="Calibri"/>
                <a:cs typeface="Calibri"/>
              </a:rPr>
              <a:t>size</a:t>
            </a:r>
            <a:r>
              <a:rPr sz="1257" spc="23" dirty="0">
                <a:latin typeface="Calibri"/>
                <a:cs typeface="Calibri"/>
              </a:rPr>
              <a:t> </a:t>
            </a:r>
            <a:r>
              <a:rPr sz="1257" dirty="0">
                <a:latin typeface="Calibri"/>
                <a:cs typeface="Calibri"/>
              </a:rPr>
              <a:t>2</a:t>
            </a:r>
            <a:endParaRPr sz="1257">
              <a:latin typeface="Calibri"/>
              <a:cs typeface="Calibri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5D1D1916-A7E9-FF46-9C86-73E559ACD50C}"/>
              </a:ext>
            </a:extLst>
          </p:cNvPr>
          <p:cNvSpPr/>
          <p:nvPr/>
        </p:nvSpPr>
        <p:spPr>
          <a:xfrm>
            <a:off x="4891076" y="3117192"/>
            <a:ext cx="1425388" cy="118502"/>
          </a:xfrm>
          <a:custGeom>
            <a:avLst/>
            <a:gdLst/>
            <a:ahLst/>
            <a:cxnLst/>
            <a:rect l="l" t="t" r="r" b="b"/>
            <a:pathLst>
              <a:path w="2153920" h="179070">
                <a:moveTo>
                  <a:pt x="2153923" y="2"/>
                </a:moveTo>
                <a:lnTo>
                  <a:pt x="2152752" y="34804"/>
                </a:lnTo>
                <a:lnTo>
                  <a:pt x="2149558" y="63223"/>
                </a:lnTo>
                <a:lnTo>
                  <a:pt x="2144821" y="82384"/>
                </a:lnTo>
                <a:lnTo>
                  <a:pt x="2139021" y="89410"/>
                </a:lnTo>
                <a:lnTo>
                  <a:pt x="1075535" y="89408"/>
                </a:lnTo>
                <a:lnTo>
                  <a:pt x="1069735" y="96434"/>
                </a:lnTo>
                <a:lnTo>
                  <a:pt x="1064999" y="115595"/>
                </a:lnTo>
                <a:lnTo>
                  <a:pt x="1061806" y="144014"/>
                </a:lnTo>
                <a:lnTo>
                  <a:pt x="1060635" y="178816"/>
                </a:lnTo>
                <a:lnTo>
                  <a:pt x="1059464" y="144014"/>
                </a:lnTo>
                <a:lnTo>
                  <a:pt x="1056270" y="115595"/>
                </a:lnTo>
                <a:lnTo>
                  <a:pt x="1051534" y="96434"/>
                </a:lnTo>
                <a:lnTo>
                  <a:pt x="1045733" y="89408"/>
                </a:lnTo>
                <a:lnTo>
                  <a:pt x="14901" y="89408"/>
                </a:lnTo>
                <a:lnTo>
                  <a:pt x="9101" y="82381"/>
                </a:lnTo>
                <a:lnTo>
                  <a:pt x="4364" y="63221"/>
                </a:lnTo>
                <a:lnTo>
                  <a:pt x="1171" y="34801"/>
                </a:lnTo>
                <a:lnTo>
                  <a:pt x="0" y="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6F0357DA-E850-A945-9002-484231B0C182}"/>
              </a:ext>
            </a:extLst>
          </p:cNvPr>
          <p:cNvSpPr txBox="1"/>
          <p:nvPr/>
        </p:nvSpPr>
        <p:spPr>
          <a:xfrm>
            <a:off x="4897589" y="3226118"/>
            <a:ext cx="1470772" cy="390893"/>
          </a:xfrm>
          <a:prstGeom prst="rect">
            <a:avLst/>
          </a:prstGeom>
        </p:spPr>
        <p:txBody>
          <a:bodyPr vert="horz" wrap="square" lIns="0" tIns="6303" rIns="0" bIns="0" rtlCol="0">
            <a:spAutoFit/>
          </a:bodyPr>
          <a:lstStyle/>
          <a:p>
            <a:pPr marL="8405" marR="3362">
              <a:lnSpc>
                <a:spcPct val="101099"/>
              </a:lnSpc>
              <a:spcBef>
                <a:spcPts val="50"/>
              </a:spcBef>
            </a:pPr>
            <a:r>
              <a:rPr sz="1257" spc="3" dirty="0">
                <a:latin typeface="Calibri"/>
                <a:cs typeface="Calibri"/>
              </a:rPr>
              <a:t>outside </a:t>
            </a:r>
            <a:r>
              <a:rPr sz="1257" spc="-3" dirty="0">
                <a:latin typeface="Calibri"/>
                <a:cs typeface="Calibri"/>
              </a:rPr>
              <a:t>context</a:t>
            </a:r>
            <a:r>
              <a:rPr sz="1257" spc="-33" dirty="0">
                <a:latin typeface="Calibri"/>
                <a:cs typeface="Calibri"/>
              </a:rPr>
              <a:t> </a:t>
            </a:r>
            <a:r>
              <a:rPr sz="1257" spc="-3" dirty="0">
                <a:latin typeface="Calibri"/>
                <a:cs typeface="Calibri"/>
              </a:rPr>
              <a:t>words  </a:t>
            </a:r>
            <a:r>
              <a:rPr sz="1257" dirty="0">
                <a:latin typeface="Calibri"/>
                <a:cs typeface="Calibri"/>
              </a:rPr>
              <a:t>in </a:t>
            </a:r>
            <a:r>
              <a:rPr sz="1257" spc="3" dirty="0">
                <a:latin typeface="Calibri"/>
                <a:cs typeface="Calibri"/>
              </a:rPr>
              <a:t>window of </a:t>
            </a:r>
            <a:r>
              <a:rPr sz="1257" spc="-7" dirty="0">
                <a:latin typeface="Calibri"/>
                <a:cs typeface="Calibri"/>
              </a:rPr>
              <a:t>size</a:t>
            </a:r>
            <a:r>
              <a:rPr sz="1257" spc="23" dirty="0">
                <a:latin typeface="Calibri"/>
                <a:cs typeface="Calibri"/>
              </a:rPr>
              <a:t> </a:t>
            </a:r>
            <a:r>
              <a:rPr sz="1257" dirty="0">
                <a:latin typeface="Calibri"/>
                <a:cs typeface="Calibri"/>
              </a:rPr>
              <a:t>2</a:t>
            </a:r>
            <a:endParaRPr sz="1257">
              <a:latin typeface="Calibri"/>
              <a:cs typeface="Calibri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DAAB6C3F-E822-AE48-96AF-DC886C352BB6}"/>
              </a:ext>
            </a:extLst>
          </p:cNvPr>
          <p:cNvSpPr/>
          <p:nvPr/>
        </p:nvSpPr>
        <p:spPr>
          <a:xfrm>
            <a:off x="4061514" y="3103744"/>
            <a:ext cx="564776" cy="107576"/>
          </a:xfrm>
          <a:custGeom>
            <a:avLst/>
            <a:gdLst/>
            <a:ahLst/>
            <a:cxnLst/>
            <a:rect l="l" t="t" r="r" b="b"/>
            <a:pathLst>
              <a:path w="853439" h="162560">
                <a:moveTo>
                  <a:pt x="853445" y="0"/>
                </a:moveTo>
                <a:lnTo>
                  <a:pt x="852380" y="31637"/>
                </a:lnTo>
                <a:lnTo>
                  <a:pt x="849477" y="57473"/>
                </a:lnTo>
                <a:lnTo>
                  <a:pt x="845171" y="74892"/>
                </a:lnTo>
                <a:lnTo>
                  <a:pt x="839898" y="81279"/>
                </a:lnTo>
                <a:lnTo>
                  <a:pt x="433799" y="81279"/>
                </a:lnTo>
                <a:lnTo>
                  <a:pt x="428526" y="87667"/>
                </a:lnTo>
                <a:lnTo>
                  <a:pt x="424220" y="105086"/>
                </a:lnTo>
                <a:lnTo>
                  <a:pt x="421317" y="130922"/>
                </a:lnTo>
                <a:lnTo>
                  <a:pt x="420252" y="162559"/>
                </a:lnTo>
                <a:lnTo>
                  <a:pt x="419188" y="130922"/>
                </a:lnTo>
                <a:lnTo>
                  <a:pt x="416285" y="105086"/>
                </a:lnTo>
                <a:lnTo>
                  <a:pt x="411979" y="87667"/>
                </a:lnTo>
                <a:lnTo>
                  <a:pt x="406706" y="81279"/>
                </a:lnTo>
                <a:lnTo>
                  <a:pt x="13546" y="81279"/>
                </a:lnTo>
                <a:lnTo>
                  <a:pt x="8273" y="74892"/>
                </a:lnTo>
                <a:lnTo>
                  <a:pt x="3967" y="57473"/>
                </a:lnTo>
                <a:lnTo>
                  <a:pt x="1064" y="31637"/>
                </a:lnTo>
                <a:lnTo>
                  <a:pt x="0" y="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D04425F6-BF8D-6946-A2C2-0E2A64FD4B6A}"/>
              </a:ext>
            </a:extLst>
          </p:cNvPr>
          <p:cNvSpPr/>
          <p:nvPr/>
        </p:nvSpPr>
        <p:spPr>
          <a:xfrm>
            <a:off x="2614707" y="2051342"/>
            <a:ext cx="3753296" cy="694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B57CF465-C88F-4049-86D1-7E193245DBBF}"/>
              </a:ext>
            </a:extLst>
          </p:cNvPr>
          <p:cNvSpPr txBox="1"/>
          <p:nvPr/>
        </p:nvSpPr>
        <p:spPr>
          <a:xfrm>
            <a:off x="4597852" y="2332561"/>
            <a:ext cx="804302" cy="201937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257" spc="83" dirty="0">
                <a:latin typeface="Cambria Math"/>
                <a:cs typeface="Cambria Math"/>
              </a:rPr>
              <a:t>5 </a:t>
            </a:r>
            <a:r>
              <a:rPr sz="1257" spc="139" dirty="0">
                <a:latin typeface="Cambria Math"/>
                <a:cs typeface="Cambria Math"/>
              </a:rPr>
              <a:t>6</a:t>
            </a:r>
            <a:r>
              <a:rPr sz="1390" spc="208" baseline="-15873" dirty="0">
                <a:latin typeface="Cambria Math"/>
                <a:cs typeface="Cambria Math"/>
              </a:rPr>
              <a:t>78; </a:t>
            </a:r>
            <a:r>
              <a:rPr sz="1257" dirty="0">
                <a:latin typeface="Cambria Math"/>
                <a:cs typeface="Cambria Math"/>
              </a:rPr>
              <a:t>|</a:t>
            </a:r>
            <a:r>
              <a:rPr sz="1257" spc="152" dirty="0">
                <a:latin typeface="Cambria Math"/>
                <a:cs typeface="Cambria Math"/>
              </a:rPr>
              <a:t> </a:t>
            </a:r>
            <a:r>
              <a:rPr sz="1257" spc="43" dirty="0">
                <a:latin typeface="Cambria Math"/>
                <a:cs typeface="Cambria Math"/>
              </a:rPr>
              <a:t>6</a:t>
            </a:r>
            <a:r>
              <a:rPr sz="1390" spc="64" baseline="-15873" dirty="0">
                <a:latin typeface="Cambria Math"/>
                <a:cs typeface="Cambria Math"/>
              </a:rPr>
              <a:t>7</a:t>
            </a:r>
            <a:endParaRPr sz="1390" baseline="-15873">
              <a:latin typeface="Cambria Math"/>
              <a:cs typeface="Cambria Math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EB7834CE-3366-5748-AB24-34BDD24015C4}"/>
              </a:ext>
            </a:extLst>
          </p:cNvPr>
          <p:cNvSpPr txBox="1"/>
          <p:nvPr/>
        </p:nvSpPr>
        <p:spPr>
          <a:xfrm>
            <a:off x="5510395" y="2003780"/>
            <a:ext cx="804302" cy="201937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257" spc="83" dirty="0">
                <a:latin typeface="Cambria Math"/>
                <a:cs typeface="Cambria Math"/>
              </a:rPr>
              <a:t>5 </a:t>
            </a:r>
            <a:r>
              <a:rPr sz="1257" spc="26" dirty="0">
                <a:latin typeface="Cambria Math"/>
                <a:cs typeface="Cambria Math"/>
              </a:rPr>
              <a:t>6</a:t>
            </a:r>
            <a:r>
              <a:rPr sz="1390" spc="40" baseline="-15873" dirty="0">
                <a:latin typeface="Cambria Math"/>
                <a:cs typeface="Cambria Math"/>
              </a:rPr>
              <a:t>78&lt; </a:t>
            </a:r>
            <a:r>
              <a:rPr sz="1257" dirty="0">
                <a:latin typeface="Cambria Math"/>
                <a:cs typeface="Cambria Math"/>
              </a:rPr>
              <a:t>|</a:t>
            </a:r>
            <a:r>
              <a:rPr sz="1257" spc="-93" dirty="0">
                <a:latin typeface="Cambria Math"/>
                <a:cs typeface="Cambria Math"/>
              </a:rPr>
              <a:t> </a:t>
            </a:r>
            <a:r>
              <a:rPr sz="1257" spc="43" dirty="0">
                <a:latin typeface="Cambria Math"/>
                <a:cs typeface="Cambria Math"/>
              </a:rPr>
              <a:t>6</a:t>
            </a:r>
            <a:r>
              <a:rPr sz="1390" spc="64" baseline="-15873" dirty="0">
                <a:latin typeface="Cambria Math"/>
                <a:cs typeface="Cambria Math"/>
              </a:rPr>
              <a:t>7</a:t>
            </a:r>
            <a:endParaRPr sz="1390" baseline="-15873">
              <a:latin typeface="Cambria Math"/>
              <a:cs typeface="Cambria Math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80562A68-06A0-B34D-B107-54621FA8E414}"/>
              </a:ext>
            </a:extLst>
          </p:cNvPr>
          <p:cNvSpPr txBox="1"/>
          <p:nvPr/>
        </p:nvSpPr>
        <p:spPr>
          <a:xfrm>
            <a:off x="2515967" y="2003780"/>
            <a:ext cx="1430431" cy="536451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257" spc="83" dirty="0">
                <a:latin typeface="Cambria Math"/>
                <a:cs typeface="Cambria Math"/>
              </a:rPr>
              <a:t>5 </a:t>
            </a:r>
            <a:r>
              <a:rPr sz="1257" spc="-20" dirty="0">
                <a:latin typeface="Cambria Math"/>
                <a:cs typeface="Cambria Math"/>
              </a:rPr>
              <a:t>6</a:t>
            </a:r>
            <a:r>
              <a:rPr sz="1390" spc="-29" baseline="-15873" dirty="0">
                <a:latin typeface="Cambria Math"/>
                <a:cs typeface="Cambria Math"/>
              </a:rPr>
              <a:t>7=&lt; </a:t>
            </a:r>
            <a:r>
              <a:rPr sz="1257" dirty="0">
                <a:latin typeface="Cambria Math"/>
                <a:cs typeface="Cambria Math"/>
              </a:rPr>
              <a:t>|</a:t>
            </a:r>
            <a:r>
              <a:rPr sz="1257" spc="-189" dirty="0">
                <a:latin typeface="Cambria Math"/>
                <a:cs typeface="Cambria Math"/>
              </a:rPr>
              <a:t> </a:t>
            </a:r>
            <a:r>
              <a:rPr sz="1257" spc="43" dirty="0">
                <a:latin typeface="Cambria Math"/>
                <a:cs typeface="Cambria Math"/>
              </a:rPr>
              <a:t>6</a:t>
            </a:r>
            <a:r>
              <a:rPr sz="1390" spc="64" baseline="-15873" dirty="0">
                <a:latin typeface="Cambria Math"/>
                <a:cs typeface="Cambria Math"/>
              </a:rPr>
              <a:t>7</a:t>
            </a:r>
            <a:endParaRPr sz="1390" baseline="-15873" dirty="0">
              <a:latin typeface="Cambria Math"/>
              <a:cs typeface="Cambria Math"/>
            </a:endParaRPr>
          </a:p>
          <a:p>
            <a:pPr marL="634147">
              <a:spcBef>
                <a:spcPts val="1125"/>
              </a:spcBef>
            </a:pPr>
            <a:r>
              <a:rPr sz="1257" spc="83" dirty="0">
                <a:latin typeface="Cambria Math"/>
                <a:cs typeface="Cambria Math"/>
              </a:rPr>
              <a:t>5 </a:t>
            </a:r>
            <a:r>
              <a:rPr sz="1257" spc="93" dirty="0">
                <a:latin typeface="Cambria Math"/>
                <a:cs typeface="Cambria Math"/>
              </a:rPr>
              <a:t>6</a:t>
            </a:r>
            <a:r>
              <a:rPr sz="1390" spc="138" baseline="-15873" dirty="0">
                <a:latin typeface="Cambria Math"/>
                <a:cs typeface="Cambria Math"/>
              </a:rPr>
              <a:t>7=; </a:t>
            </a:r>
            <a:r>
              <a:rPr sz="1257" dirty="0">
                <a:latin typeface="Cambria Math"/>
                <a:cs typeface="Cambria Math"/>
              </a:rPr>
              <a:t>|</a:t>
            </a:r>
            <a:r>
              <a:rPr sz="1257" spc="-156" dirty="0">
                <a:latin typeface="Cambria Math"/>
                <a:cs typeface="Cambria Math"/>
              </a:rPr>
              <a:t> </a:t>
            </a:r>
            <a:r>
              <a:rPr sz="1257" spc="43" dirty="0">
                <a:latin typeface="Cambria Math"/>
                <a:cs typeface="Cambria Math"/>
              </a:rPr>
              <a:t>6</a:t>
            </a:r>
            <a:r>
              <a:rPr sz="1390" spc="64" baseline="-15873" dirty="0">
                <a:latin typeface="Cambria Math"/>
                <a:cs typeface="Cambria Math"/>
              </a:rPr>
              <a:t>7</a:t>
            </a:r>
            <a:endParaRPr sz="1390" baseline="-15873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92902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44A9F7F8-2483-B044-9DFC-8D80FAB192F2}"/>
              </a:ext>
            </a:extLst>
          </p:cNvPr>
          <p:cNvSpPr/>
          <p:nvPr/>
        </p:nvSpPr>
        <p:spPr>
          <a:xfrm>
            <a:off x="6251615" y="985926"/>
            <a:ext cx="982056" cy="264319"/>
          </a:xfrm>
          <a:custGeom>
            <a:avLst/>
            <a:gdLst/>
            <a:ahLst/>
            <a:cxnLst/>
            <a:rect l="l" t="t" r="r" b="b"/>
            <a:pathLst>
              <a:path w="1483995" h="399414">
                <a:moveTo>
                  <a:pt x="1378695" y="0"/>
                </a:moveTo>
                <a:lnTo>
                  <a:pt x="1374664" y="13220"/>
                </a:lnTo>
                <a:lnTo>
                  <a:pt x="1392989" y="22723"/>
                </a:lnTo>
                <a:lnTo>
                  <a:pt x="1408946" y="36558"/>
                </a:lnTo>
                <a:lnTo>
                  <a:pt x="1433755" y="77228"/>
                </a:lnTo>
                <a:lnTo>
                  <a:pt x="1448810" y="132491"/>
                </a:lnTo>
                <a:lnTo>
                  <a:pt x="1453828" y="199603"/>
                </a:lnTo>
                <a:lnTo>
                  <a:pt x="1452574" y="234565"/>
                </a:lnTo>
                <a:lnTo>
                  <a:pt x="1442537" y="295631"/>
                </a:lnTo>
                <a:lnTo>
                  <a:pt x="1422534" y="344201"/>
                </a:lnTo>
                <a:lnTo>
                  <a:pt x="1392989" y="376165"/>
                </a:lnTo>
                <a:lnTo>
                  <a:pt x="1374664" y="385663"/>
                </a:lnTo>
                <a:lnTo>
                  <a:pt x="1378695" y="398884"/>
                </a:lnTo>
                <a:lnTo>
                  <a:pt x="1423235" y="375143"/>
                </a:lnTo>
                <a:lnTo>
                  <a:pt x="1456246" y="330361"/>
                </a:lnTo>
                <a:lnTo>
                  <a:pt x="1476682" y="269980"/>
                </a:lnTo>
                <a:lnTo>
                  <a:pt x="1483494" y="199442"/>
                </a:lnTo>
                <a:lnTo>
                  <a:pt x="1481791" y="162903"/>
                </a:lnTo>
                <a:lnTo>
                  <a:pt x="1468168" y="97443"/>
                </a:lnTo>
                <a:lnTo>
                  <a:pt x="1441182" y="43501"/>
                </a:lnTo>
                <a:lnTo>
                  <a:pt x="1402406" y="9240"/>
                </a:lnTo>
                <a:lnTo>
                  <a:pt x="1378695" y="0"/>
                </a:lnTo>
                <a:close/>
              </a:path>
              <a:path w="1483995" h="399414">
                <a:moveTo>
                  <a:pt x="104799" y="0"/>
                </a:moveTo>
                <a:lnTo>
                  <a:pt x="60259" y="23741"/>
                </a:lnTo>
                <a:lnTo>
                  <a:pt x="27247" y="68522"/>
                </a:lnTo>
                <a:lnTo>
                  <a:pt x="6811" y="128903"/>
                </a:lnTo>
                <a:lnTo>
                  <a:pt x="0" y="199442"/>
                </a:lnTo>
                <a:lnTo>
                  <a:pt x="1702" y="235980"/>
                </a:lnTo>
                <a:lnTo>
                  <a:pt x="15326" y="301440"/>
                </a:lnTo>
                <a:lnTo>
                  <a:pt x="42312" y="355382"/>
                </a:lnTo>
                <a:lnTo>
                  <a:pt x="81088" y="389643"/>
                </a:lnTo>
                <a:lnTo>
                  <a:pt x="104799" y="398884"/>
                </a:lnTo>
                <a:lnTo>
                  <a:pt x="108830" y="385663"/>
                </a:lnTo>
                <a:lnTo>
                  <a:pt x="90505" y="376165"/>
                </a:lnTo>
                <a:lnTo>
                  <a:pt x="74548" y="362345"/>
                </a:lnTo>
                <a:lnTo>
                  <a:pt x="49739" y="321735"/>
                </a:lnTo>
                <a:lnTo>
                  <a:pt x="34684" y="266574"/>
                </a:lnTo>
                <a:lnTo>
                  <a:pt x="29671" y="199442"/>
                </a:lnTo>
                <a:lnTo>
                  <a:pt x="30920" y="164565"/>
                </a:lnTo>
                <a:lnTo>
                  <a:pt x="40957" y="103378"/>
                </a:lnTo>
                <a:lnTo>
                  <a:pt x="60960" y="54727"/>
                </a:lnTo>
                <a:lnTo>
                  <a:pt x="90505" y="22723"/>
                </a:lnTo>
                <a:lnTo>
                  <a:pt x="108830" y="13220"/>
                </a:lnTo>
                <a:lnTo>
                  <a:pt x="1047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3B56EB41-4FBE-BB40-A37E-97BF7497C100}"/>
              </a:ext>
            </a:extLst>
          </p:cNvPr>
          <p:cNvSpPr txBox="1"/>
          <p:nvPr/>
        </p:nvSpPr>
        <p:spPr>
          <a:xfrm>
            <a:off x="1616505" y="952556"/>
            <a:ext cx="5534305" cy="273302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250465" indent="-242060">
              <a:spcBef>
                <a:spcPts val="66"/>
              </a:spcBef>
              <a:buClr>
                <a:srgbClr val="CC0000"/>
              </a:buClr>
              <a:buFont typeface="Times New Roman"/>
              <a:buChar char="•"/>
              <a:tabLst>
                <a:tab pos="250045" algn="l"/>
                <a:tab pos="250465" algn="l"/>
                <a:tab pos="4712605" algn="l"/>
              </a:tabLst>
            </a:pPr>
            <a:r>
              <a:rPr sz="1721" spc="-13" dirty="0">
                <a:latin typeface="Cambria Math"/>
                <a:cs typeface="Cambria Math"/>
              </a:rPr>
              <a:t>Example windows </a:t>
            </a:r>
            <a:r>
              <a:rPr sz="1721" spc="-10" dirty="0">
                <a:latin typeface="Cambria Math"/>
                <a:cs typeface="Cambria Math"/>
              </a:rPr>
              <a:t>and process for</a:t>
            </a:r>
            <a:r>
              <a:rPr sz="1721" spc="-43" dirty="0">
                <a:latin typeface="Cambria Math"/>
                <a:cs typeface="Cambria Math"/>
              </a:rPr>
              <a:t> </a:t>
            </a:r>
            <a:r>
              <a:rPr sz="1721" spc="-13" dirty="0">
                <a:latin typeface="Cambria Math"/>
                <a:cs typeface="Cambria Math"/>
              </a:rPr>
              <a:t>computing</a:t>
            </a:r>
            <a:r>
              <a:rPr sz="1721" spc="-26" dirty="0">
                <a:latin typeface="Cambria Math"/>
                <a:cs typeface="Cambria Math"/>
              </a:rPr>
              <a:t> </a:t>
            </a:r>
            <a:r>
              <a:rPr sz="1721" spc="113" dirty="0">
                <a:latin typeface="Cambria Math"/>
                <a:cs typeface="Cambria Math"/>
              </a:rPr>
              <a:t>5	</a:t>
            </a:r>
            <a:r>
              <a:rPr sz="1721" spc="53" dirty="0">
                <a:latin typeface="Cambria Math"/>
                <a:cs typeface="Cambria Math"/>
              </a:rPr>
              <a:t>6</a:t>
            </a:r>
            <a:r>
              <a:rPr sz="1886" spc="79" baseline="-16081" dirty="0">
                <a:latin typeface="Cambria Math"/>
                <a:cs typeface="Cambria Math"/>
              </a:rPr>
              <a:t>789 </a:t>
            </a:r>
            <a:r>
              <a:rPr sz="1721" dirty="0">
                <a:latin typeface="Cambria Math"/>
                <a:cs typeface="Cambria Math"/>
              </a:rPr>
              <a:t>|</a:t>
            </a:r>
            <a:r>
              <a:rPr sz="1721" spc="-255" dirty="0">
                <a:latin typeface="Cambria Math"/>
                <a:cs typeface="Cambria Math"/>
              </a:rPr>
              <a:t> </a:t>
            </a:r>
            <a:r>
              <a:rPr sz="1721" spc="50" dirty="0">
                <a:latin typeface="Cambria Math"/>
                <a:cs typeface="Cambria Math"/>
              </a:rPr>
              <a:t>6</a:t>
            </a:r>
            <a:r>
              <a:rPr sz="1886" spc="74" baseline="-16081" dirty="0">
                <a:latin typeface="Cambria Math"/>
                <a:cs typeface="Cambria Math"/>
              </a:rPr>
              <a:t>7</a:t>
            </a:r>
            <a:endParaRPr sz="1886" baseline="-16081">
              <a:latin typeface="Cambria Math"/>
              <a:cs typeface="Cambria Math"/>
            </a:endParaRPr>
          </a:p>
        </p:txBody>
      </p:sp>
      <p:sp>
        <p:nvSpPr>
          <p:cNvPr id="28" name="object 5">
            <a:extLst>
              <a:ext uri="{FF2B5EF4-FFF2-40B4-BE49-F238E27FC236}">
                <a16:creationId xmlns:a16="http://schemas.microsoft.com/office/drawing/2014/main" id="{9CB47FB2-CDDD-8F42-9308-DB768E0DEE44}"/>
              </a:ext>
            </a:extLst>
          </p:cNvPr>
          <p:cNvSpPr txBox="1"/>
          <p:nvPr/>
        </p:nvSpPr>
        <p:spPr>
          <a:xfrm>
            <a:off x="6817518" y="2743367"/>
            <a:ext cx="252973" cy="234696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0590" rIns="0" bIns="0" rtlCol="0">
            <a:spAutoFit/>
          </a:bodyPr>
          <a:lstStyle/>
          <a:p>
            <a:pPr marL="64297">
              <a:spcBef>
                <a:spcPts val="161"/>
              </a:spcBef>
            </a:pPr>
            <a:r>
              <a:rPr sz="1390" i="1" dirty="0">
                <a:latin typeface="Calibri"/>
                <a:cs typeface="Calibri"/>
              </a:rPr>
              <a:t>…</a:t>
            </a:r>
            <a:endParaRPr sz="1390">
              <a:latin typeface="Calibri"/>
              <a:cs typeface="Calibri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425EE98-67EE-D94F-B406-F3C99171278A}"/>
              </a:ext>
            </a:extLst>
          </p:cNvPr>
          <p:cNvSpPr txBox="1"/>
          <p:nvPr/>
        </p:nvSpPr>
        <p:spPr>
          <a:xfrm>
            <a:off x="5718194" y="2735299"/>
            <a:ext cx="554271" cy="234696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0590" rIns="0" bIns="0" rtlCol="0">
            <a:spAutoFit/>
          </a:bodyPr>
          <a:lstStyle/>
          <a:p>
            <a:pPr marL="64297">
              <a:spcBef>
                <a:spcPts val="161"/>
              </a:spcBef>
            </a:pPr>
            <a:r>
              <a:rPr sz="1390" i="1" spc="3" dirty="0">
                <a:latin typeface="Calibri"/>
                <a:cs typeface="Calibri"/>
              </a:rPr>
              <a:t>crises</a:t>
            </a:r>
            <a:endParaRPr sz="1390">
              <a:latin typeface="Calibri"/>
              <a:cs typeface="Calibri"/>
            </a:endParaRPr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60A7F3CE-BBB9-9D44-A88B-9107C4C9713E}"/>
              </a:ext>
            </a:extLst>
          </p:cNvPr>
          <p:cNvSpPr txBox="1"/>
          <p:nvPr/>
        </p:nvSpPr>
        <p:spPr>
          <a:xfrm>
            <a:off x="4884476" y="2740679"/>
            <a:ext cx="704710" cy="235121"/>
          </a:xfrm>
          <a:prstGeom prst="rect">
            <a:avLst/>
          </a:prstGeom>
          <a:solidFill>
            <a:srgbClr val="FF2F54"/>
          </a:solidFill>
        </p:spPr>
        <p:txBody>
          <a:bodyPr vert="horz" wrap="square" lIns="0" tIns="21011" rIns="0" bIns="0" rtlCol="0">
            <a:spAutoFit/>
          </a:bodyPr>
          <a:lstStyle/>
          <a:p>
            <a:pPr marL="64297">
              <a:spcBef>
                <a:spcPts val="165"/>
              </a:spcBef>
            </a:pPr>
            <a:r>
              <a:rPr sz="1390" i="1" spc="7" dirty="0">
                <a:latin typeface="Calibri"/>
                <a:cs typeface="Calibri"/>
              </a:rPr>
              <a:t>banking</a:t>
            </a:r>
            <a:endParaRPr sz="1390">
              <a:latin typeface="Calibri"/>
              <a:cs typeface="Calibri"/>
            </a:endParaRPr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D6AE9906-C73B-7540-8031-7FC69A250F20}"/>
              </a:ext>
            </a:extLst>
          </p:cNvPr>
          <p:cNvSpPr txBox="1"/>
          <p:nvPr/>
        </p:nvSpPr>
        <p:spPr>
          <a:xfrm>
            <a:off x="4002349" y="2740679"/>
            <a:ext cx="683279" cy="235121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1011" rIns="0" bIns="0" rtlCol="0">
            <a:spAutoFit/>
          </a:bodyPr>
          <a:lstStyle/>
          <a:p>
            <a:pPr marL="200456">
              <a:spcBef>
                <a:spcPts val="165"/>
              </a:spcBef>
            </a:pPr>
            <a:r>
              <a:rPr sz="1390" i="1" spc="-3" dirty="0">
                <a:latin typeface="Calibri"/>
                <a:cs typeface="Calibri"/>
              </a:rPr>
              <a:t>into</a:t>
            </a:r>
            <a:endParaRPr sz="1390">
              <a:latin typeface="Calibri"/>
              <a:cs typeface="Calibri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77C777DF-2D48-AA4D-861C-C0E03F9FAA4B}"/>
              </a:ext>
            </a:extLst>
          </p:cNvPr>
          <p:cNvSpPr txBox="1"/>
          <p:nvPr/>
        </p:nvSpPr>
        <p:spPr>
          <a:xfrm>
            <a:off x="3138025" y="2735299"/>
            <a:ext cx="688742" cy="234696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0590" rIns="0" bIns="0" rtlCol="0">
            <a:spAutoFit/>
          </a:bodyPr>
          <a:lstStyle/>
          <a:p>
            <a:pPr marL="64297">
              <a:spcBef>
                <a:spcPts val="161"/>
              </a:spcBef>
            </a:pPr>
            <a:r>
              <a:rPr sz="1390" i="1" spc="3" dirty="0">
                <a:latin typeface="Calibri"/>
                <a:cs typeface="Calibri"/>
              </a:rPr>
              <a:t>turning</a:t>
            </a:r>
            <a:endParaRPr sz="1390">
              <a:latin typeface="Calibri"/>
              <a:cs typeface="Calibri"/>
            </a:endParaRP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7F58DBB7-5049-A744-9F6B-ACF3BCF67D2A}"/>
              </a:ext>
            </a:extLst>
          </p:cNvPr>
          <p:cNvSpPr txBox="1"/>
          <p:nvPr/>
        </p:nvSpPr>
        <p:spPr>
          <a:xfrm>
            <a:off x="2229004" y="2735299"/>
            <a:ext cx="812286" cy="234696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0590" rIns="0" bIns="0" rtlCol="0">
            <a:spAutoFit/>
          </a:bodyPr>
          <a:lstStyle/>
          <a:p>
            <a:pPr marL="64297">
              <a:spcBef>
                <a:spcPts val="161"/>
              </a:spcBef>
            </a:pPr>
            <a:r>
              <a:rPr sz="1390" i="1" spc="7" dirty="0">
                <a:latin typeface="Calibri"/>
                <a:cs typeface="Calibri"/>
              </a:rPr>
              <a:t>problems</a:t>
            </a:r>
            <a:endParaRPr sz="1390">
              <a:latin typeface="Calibri"/>
              <a:cs typeface="Calibri"/>
            </a:endParaRPr>
          </a:p>
        </p:txBody>
      </p:sp>
      <p:sp>
        <p:nvSpPr>
          <p:cNvPr id="34" name="object 11">
            <a:extLst>
              <a:ext uri="{FF2B5EF4-FFF2-40B4-BE49-F238E27FC236}">
                <a16:creationId xmlns:a16="http://schemas.microsoft.com/office/drawing/2014/main" id="{1279E04E-4D3E-C34D-9753-BD5C0E31A01B}"/>
              </a:ext>
            </a:extLst>
          </p:cNvPr>
          <p:cNvSpPr txBox="1"/>
          <p:nvPr/>
        </p:nvSpPr>
        <p:spPr>
          <a:xfrm>
            <a:off x="1838016" y="2746056"/>
            <a:ext cx="242047" cy="235969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1851" rIns="0" bIns="0" rtlCol="0">
            <a:spAutoFit/>
          </a:bodyPr>
          <a:lstStyle/>
          <a:p>
            <a:pPr marL="64297">
              <a:spcBef>
                <a:spcPts val="172"/>
              </a:spcBef>
            </a:pPr>
            <a:r>
              <a:rPr sz="1390" i="1" dirty="0">
                <a:latin typeface="Calibri"/>
                <a:cs typeface="Calibri"/>
              </a:rPr>
              <a:t>…</a:t>
            </a:r>
            <a:endParaRPr sz="1390">
              <a:latin typeface="Calibri"/>
              <a:cs typeface="Calibri"/>
            </a:endParaRPr>
          </a:p>
        </p:txBody>
      </p:sp>
      <p:sp>
        <p:nvSpPr>
          <p:cNvPr id="35" name="object 12">
            <a:extLst>
              <a:ext uri="{FF2B5EF4-FFF2-40B4-BE49-F238E27FC236}">
                <a16:creationId xmlns:a16="http://schemas.microsoft.com/office/drawing/2014/main" id="{07E23312-28EE-4F46-AF1E-22D05E519F33}"/>
              </a:ext>
            </a:extLst>
          </p:cNvPr>
          <p:cNvSpPr txBox="1"/>
          <p:nvPr/>
        </p:nvSpPr>
        <p:spPr>
          <a:xfrm>
            <a:off x="6414106" y="2743367"/>
            <a:ext cx="344581" cy="234696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0590" rIns="0" bIns="0" rtlCol="0">
            <a:spAutoFit/>
          </a:bodyPr>
          <a:lstStyle/>
          <a:p>
            <a:pPr marL="64297">
              <a:spcBef>
                <a:spcPts val="161"/>
              </a:spcBef>
            </a:pPr>
            <a:r>
              <a:rPr sz="1390" i="1" spc="7" dirty="0">
                <a:latin typeface="Calibri"/>
                <a:cs typeface="Calibri"/>
              </a:rPr>
              <a:t>as</a:t>
            </a:r>
            <a:endParaRPr sz="1390">
              <a:latin typeface="Calibri"/>
              <a:cs typeface="Calibri"/>
            </a:endParaRPr>
          </a:p>
        </p:txBody>
      </p:sp>
      <p:sp>
        <p:nvSpPr>
          <p:cNvPr id="36" name="object 13">
            <a:extLst>
              <a:ext uri="{FF2B5EF4-FFF2-40B4-BE49-F238E27FC236}">
                <a16:creationId xmlns:a16="http://schemas.microsoft.com/office/drawing/2014/main" id="{3F9E9363-5E47-A24D-A553-572611D3BC00}"/>
              </a:ext>
            </a:extLst>
          </p:cNvPr>
          <p:cNvSpPr txBox="1"/>
          <p:nvPr/>
        </p:nvSpPr>
        <p:spPr>
          <a:xfrm>
            <a:off x="4872941" y="3264442"/>
            <a:ext cx="812286" cy="390893"/>
          </a:xfrm>
          <a:prstGeom prst="rect">
            <a:avLst/>
          </a:prstGeom>
        </p:spPr>
        <p:txBody>
          <a:bodyPr vert="horz" wrap="square" lIns="0" tIns="6303" rIns="0" bIns="0" rtlCol="0">
            <a:spAutoFit/>
          </a:bodyPr>
          <a:lstStyle/>
          <a:p>
            <a:pPr marL="8405" marR="3362">
              <a:lnSpc>
                <a:spcPct val="101099"/>
              </a:lnSpc>
              <a:spcBef>
                <a:spcPts val="50"/>
              </a:spcBef>
            </a:pPr>
            <a:r>
              <a:rPr sz="1257" dirty="0">
                <a:latin typeface="Calibri"/>
                <a:cs typeface="Calibri"/>
              </a:rPr>
              <a:t>center</a:t>
            </a:r>
            <a:r>
              <a:rPr sz="1257" spc="-50" dirty="0">
                <a:latin typeface="Calibri"/>
                <a:cs typeface="Calibri"/>
              </a:rPr>
              <a:t> </a:t>
            </a:r>
            <a:r>
              <a:rPr sz="1257" spc="-3" dirty="0">
                <a:latin typeface="Calibri"/>
                <a:cs typeface="Calibri"/>
              </a:rPr>
              <a:t>word  at </a:t>
            </a:r>
            <a:r>
              <a:rPr sz="1257" dirty="0">
                <a:latin typeface="Calibri"/>
                <a:cs typeface="Calibri"/>
              </a:rPr>
              <a:t>position</a:t>
            </a:r>
            <a:r>
              <a:rPr sz="1257" spc="-17" dirty="0">
                <a:latin typeface="Calibri"/>
                <a:cs typeface="Calibri"/>
              </a:rPr>
              <a:t> </a:t>
            </a:r>
            <a:r>
              <a:rPr sz="1257" dirty="0">
                <a:latin typeface="Calibri"/>
                <a:cs typeface="Calibri"/>
              </a:rPr>
              <a:t>t</a:t>
            </a:r>
            <a:endParaRPr sz="1257">
              <a:latin typeface="Calibri"/>
              <a:cs typeface="Calibri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60392554-1547-804B-A6F1-1DBD60504A82}"/>
              </a:ext>
            </a:extLst>
          </p:cNvPr>
          <p:cNvSpPr/>
          <p:nvPr/>
        </p:nvSpPr>
        <p:spPr>
          <a:xfrm>
            <a:off x="3138026" y="3136193"/>
            <a:ext cx="1620791" cy="113039"/>
          </a:xfrm>
          <a:custGeom>
            <a:avLst/>
            <a:gdLst/>
            <a:ahLst/>
            <a:cxnLst/>
            <a:rect l="l" t="t" r="r" b="b"/>
            <a:pathLst>
              <a:path w="2449195" h="170814">
                <a:moveTo>
                  <a:pt x="2449011" y="2"/>
                </a:moveTo>
                <a:lnTo>
                  <a:pt x="2447893" y="33222"/>
                </a:lnTo>
                <a:lnTo>
                  <a:pt x="2444845" y="60350"/>
                </a:lnTo>
                <a:lnTo>
                  <a:pt x="2440323" y="78640"/>
                </a:lnTo>
                <a:lnTo>
                  <a:pt x="2434787" y="85346"/>
                </a:lnTo>
                <a:lnTo>
                  <a:pt x="1220164" y="85344"/>
                </a:lnTo>
                <a:lnTo>
                  <a:pt x="1214627" y="92051"/>
                </a:lnTo>
                <a:lnTo>
                  <a:pt x="1210106" y="110341"/>
                </a:lnTo>
                <a:lnTo>
                  <a:pt x="1207057" y="137468"/>
                </a:lnTo>
                <a:lnTo>
                  <a:pt x="1205940" y="170688"/>
                </a:lnTo>
                <a:lnTo>
                  <a:pt x="1204822" y="137468"/>
                </a:lnTo>
                <a:lnTo>
                  <a:pt x="1201773" y="110341"/>
                </a:lnTo>
                <a:lnTo>
                  <a:pt x="1197252" y="92051"/>
                </a:lnTo>
                <a:lnTo>
                  <a:pt x="1191715" y="85344"/>
                </a:lnTo>
                <a:lnTo>
                  <a:pt x="14224" y="85344"/>
                </a:lnTo>
                <a:lnTo>
                  <a:pt x="8687" y="78637"/>
                </a:lnTo>
                <a:lnTo>
                  <a:pt x="4166" y="60347"/>
                </a:lnTo>
                <a:lnTo>
                  <a:pt x="1117" y="33219"/>
                </a:lnTo>
                <a:lnTo>
                  <a:pt x="0" y="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DEACC2F5-2AC8-0E40-83B1-0F24D39D335F}"/>
              </a:ext>
            </a:extLst>
          </p:cNvPr>
          <p:cNvSpPr txBox="1"/>
          <p:nvPr/>
        </p:nvSpPr>
        <p:spPr>
          <a:xfrm>
            <a:off x="3291804" y="3270493"/>
            <a:ext cx="1470772" cy="395387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8405" marR="3362">
              <a:spcBef>
                <a:spcPts val="66"/>
              </a:spcBef>
            </a:pPr>
            <a:r>
              <a:rPr sz="1257" spc="3" dirty="0">
                <a:latin typeface="Calibri"/>
                <a:cs typeface="Calibri"/>
              </a:rPr>
              <a:t>outside </a:t>
            </a:r>
            <a:r>
              <a:rPr sz="1257" spc="-3" dirty="0">
                <a:latin typeface="Calibri"/>
                <a:cs typeface="Calibri"/>
              </a:rPr>
              <a:t>context</a:t>
            </a:r>
            <a:r>
              <a:rPr sz="1257" spc="-33" dirty="0">
                <a:latin typeface="Calibri"/>
                <a:cs typeface="Calibri"/>
              </a:rPr>
              <a:t> </a:t>
            </a:r>
            <a:r>
              <a:rPr sz="1257" spc="-3" dirty="0">
                <a:latin typeface="Calibri"/>
                <a:cs typeface="Calibri"/>
              </a:rPr>
              <a:t>words  </a:t>
            </a:r>
            <a:r>
              <a:rPr sz="1257" dirty="0">
                <a:latin typeface="Calibri"/>
                <a:cs typeface="Calibri"/>
              </a:rPr>
              <a:t>in </a:t>
            </a:r>
            <a:r>
              <a:rPr sz="1257" spc="3" dirty="0">
                <a:latin typeface="Calibri"/>
                <a:cs typeface="Calibri"/>
              </a:rPr>
              <a:t>window of </a:t>
            </a:r>
            <a:r>
              <a:rPr sz="1257" spc="-7" dirty="0">
                <a:latin typeface="Calibri"/>
                <a:cs typeface="Calibri"/>
              </a:rPr>
              <a:t>size</a:t>
            </a:r>
            <a:r>
              <a:rPr sz="1257" spc="23" dirty="0">
                <a:latin typeface="Calibri"/>
                <a:cs typeface="Calibri"/>
              </a:rPr>
              <a:t> </a:t>
            </a:r>
            <a:r>
              <a:rPr sz="1257" dirty="0">
                <a:latin typeface="Calibri"/>
                <a:cs typeface="Calibri"/>
              </a:rPr>
              <a:t>2</a:t>
            </a:r>
            <a:endParaRPr sz="1257">
              <a:latin typeface="Calibri"/>
              <a:cs typeface="Calibri"/>
            </a:endParaRPr>
          </a:p>
        </p:txBody>
      </p:sp>
      <p:sp>
        <p:nvSpPr>
          <p:cNvPr id="39" name="object 16">
            <a:extLst>
              <a:ext uri="{FF2B5EF4-FFF2-40B4-BE49-F238E27FC236}">
                <a16:creationId xmlns:a16="http://schemas.microsoft.com/office/drawing/2014/main" id="{4EFDE58D-8C65-F94B-B1A4-8A3ED91A0BFA}"/>
              </a:ext>
            </a:extLst>
          </p:cNvPr>
          <p:cNvSpPr/>
          <p:nvPr/>
        </p:nvSpPr>
        <p:spPr>
          <a:xfrm>
            <a:off x="5776510" y="3179050"/>
            <a:ext cx="982056" cy="100013"/>
          </a:xfrm>
          <a:custGeom>
            <a:avLst/>
            <a:gdLst/>
            <a:ahLst/>
            <a:cxnLst/>
            <a:rect l="l" t="t" r="r" b="b"/>
            <a:pathLst>
              <a:path w="1483995" h="151129">
                <a:moveTo>
                  <a:pt x="1483672" y="1"/>
                </a:moveTo>
                <a:lnTo>
                  <a:pt x="1482686" y="29316"/>
                </a:lnTo>
                <a:lnTo>
                  <a:pt x="1479996" y="53256"/>
                </a:lnTo>
                <a:lnTo>
                  <a:pt x="1476006" y="69396"/>
                </a:lnTo>
                <a:lnTo>
                  <a:pt x="1471119" y="75314"/>
                </a:lnTo>
                <a:lnTo>
                  <a:pt x="743140" y="75313"/>
                </a:lnTo>
                <a:lnTo>
                  <a:pt x="738254" y="81231"/>
                </a:lnTo>
                <a:lnTo>
                  <a:pt x="734265" y="97372"/>
                </a:lnTo>
                <a:lnTo>
                  <a:pt x="731575" y="121311"/>
                </a:lnTo>
                <a:lnTo>
                  <a:pt x="730588" y="150626"/>
                </a:lnTo>
                <a:lnTo>
                  <a:pt x="729602" y="121311"/>
                </a:lnTo>
                <a:lnTo>
                  <a:pt x="726912" y="97372"/>
                </a:lnTo>
                <a:lnTo>
                  <a:pt x="722922" y="81231"/>
                </a:lnTo>
                <a:lnTo>
                  <a:pt x="718036" y="75313"/>
                </a:lnTo>
                <a:lnTo>
                  <a:pt x="12552" y="75313"/>
                </a:lnTo>
                <a:lnTo>
                  <a:pt x="7666" y="69394"/>
                </a:lnTo>
                <a:lnTo>
                  <a:pt x="3676" y="53254"/>
                </a:lnTo>
                <a:lnTo>
                  <a:pt x="986" y="29315"/>
                </a:lnTo>
                <a:lnTo>
                  <a:pt x="0" y="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40" name="object 17">
            <a:extLst>
              <a:ext uri="{FF2B5EF4-FFF2-40B4-BE49-F238E27FC236}">
                <a16:creationId xmlns:a16="http://schemas.microsoft.com/office/drawing/2014/main" id="{267A6513-B7F5-3F43-A9FC-DC86EACE7F21}"/>
              </a:ext>
            </a:extLst>
          </p:cNvPr>
          <p:cNvSpPr txBox="1"/>
          <p:nvPr/>
        </p:nvSpPr>
        <p:spPr>
          <a:xfrm>
            <a:off x="5783023" y="3270493"/>
            <a:ext cx="1470772" cy="395387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8405" marR="3362">
              <a:spcBef>
                <a:spcPts val="66"/>
              </a:spcBef>
            </a:pPr>
            <a:r>
              <a:rPr sz="1257" spc="3" dirty="0">
                <a:latin typeface="Calibri"/>
                <a:cs typeface="Calibri"/>
              </a:rPr>
              <a:t>outside </a:t>
            </a:r>
            <a:r>
              <a:rPr sz="1257" spc="-3" dirty="0">
                <a:latin typeface="Calibri"/>
                <a:cs typeface="Calibri"/>
              </a:rPr>
              <a:t>context</a:t>
            </a:r>
            <a:r>
              <a:rPr sz="1257" spc="-33" dirty="0">
                <a:latin typeface="Calibri"/>
                <a:cs typeface="Calibri"/>
              </a:rPr>
              <a:t> </a:t>
            </a:r>
            <a:r>
              <a:rPr sz="1257" spc="-3" dirty="0">
                <a:latin typeface="Calibri"/>
                <a:cs typeface="Calibri"/>
              </a:rPr>
              <a:t>words  </a:t>
            </a:r>
            <a:r>
              <a:rPr sz="1257" dirty="0">
                <a:latin typeface="Calibri"/>
                <a:cs typeface="Calibri"/>
              </a:rPr>
              <a:t>in </a:t>
            </a:r>
            <a:r>
              <a:rPr sz="1257" spc="3" dirty="0">
                <a:latin typeface="Calibri"/>
                <a:cs typeface="Calibri"/>
              </a:rPr>
              <a:t>window of </a:t>
            </a:r>
            <a:r>
              <a:rPr sz="1257" spc="-7" dirty="0">
                <a:latin typeface="Calibri"/>
                <a:cs typeface="Calibri"/>
              </a:rPr>
              <a:t>size</a:t>
            </a:r>
            <a:r>
              <a:rPr sz="1257" spc="23" dirty="0">
                <a:latin typeface="Calibri"/>
                <a:cs typeface="Calibri"/>
              </a:rPr>
              <a:t> </a:t>
            </a:r>
            <a:r>
              <a:rPr sz="1257" dirty="0">
                <a:latin typeface="Calibri"/>
                <a:cs typeface="Calibri"/>
              </a:rPr>
              <a:t>2</a:t>
            </a:r>
            <a:endParaRPr sz="1257">
              <a:latin typeface="Calibri"/>
              <a:cs typeface="Calibri"/>
            </a:endParaRPr>
          </a:p>
        </p:txBody>
      </p:sp>
      <p:sp>
        <p:nvSpPr>
          <p:cNvPr id="41" name="object 18">
            <a:extLst>
              <a:ext uri="{FF2B5EF4-FFF2-40B4-BE49-F238E27FC236}">
                <a16:creationId xmlns:a16="http://schemas.microsoft.com/office/drawing/2014/main" id="{E0E2645B-2026-7449-A4CA-B19EDCF20685}"/>
              </a:ext>
            </a:extLst>
          </p:cNvPr>
          <p:cNvSpPr/>
          <p:nvPr/>
        </p:nvSpPr>
        <p:spPr>
          <a:xfrm>
            <a:off x="4946950" y="3136194"/>
            <a:ext cx="642517" cy="118502"/>
          </a:xfrm>
          <a:custGeom>
            <a:avLst/>
            <a:gdLst/>
            <a:ahLst/>
            <a:cxnLst/>
            <a:rect l="l" t="t" r="r" b="b"/>
            <a:pathLst>
              <a:path w="970915" h="179070">
                <a:moveTo>
                  <a:pt x="970366" y="0"/>
                </a:moveTo>
                <a:lnTo>
                  <a:pt x="969195" y="34800"/>
                </a:lnTo>
                <a:lnTo>
                  <a:pt x="966002" y="63218"/>
                </a:lnTo>
                <a:lnTo>
                  <a:pt x="961266" y="82378"/>
                </a:lnTo>
                <a:lnTo>
                  <a:pt x="955466" y="89404"/>
                </a:lnTo>
                <a:lnTo>
                  <a:pt x="492728" y="89404"/>
                </a:lnTo>
                <a:lnTo>
                  <a:pt x="486928" y="96430"/>
                </a:lnTo>
                <a:lnTo>
                  <a:pt x="482192" y="115590"/>
                </a:lnTo>
                <a:lnTo>
                  <a:pt x="478999" y="144009"/>
                </a:lnTo>
                <a:lnTo>
                  <a:pt x="477828" y="178809"/>
                </a:lnTo>
                <a:lnTo>
                  <a:pt x="476657" y="144009"/>
                </a:lnTo>
                <a:lnTo>
                  <a:pt x="473464" y="115590"/>
                </a:lnTo>
                <a:lnTo>
                  <a:pt x="468727" y="96430"/>
                </a:lnTo>
                <a:lnTo>
                  <a:pt x="462927" y="89404"/>
                </a:lnTo>
                <a:lnTo>
                  <a:pt x="14900" y="89404"/>
                </a:lnTo>
                <a:lnTo>
                  <a:pt x="9100" y="82378"/>
                </a:lnTo>
                <a:lnTo>
                  <a:pt x="4364" y="63218"/>
                </a:lnTo>
                <a:lnTo>
                  <a:pt x="1170" y="34800"/>
                </a:lnTo>
                <a:lnTo>
                  <a:pt x="0" y="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42" name="object 19">
            <a:extLst>
              <a:ext uri="{FF2B5EF4-FFF2-40B4-BE49-F238E27FC236}">
                <a16:creationId xmlns:a16="http://schemas.microsoft.com/office/drawing/2014/main" id="{EBC9DB42-60DF-F449-93FE-8BC8960782A9}"/>
              </a:ext>
            </a:extLst>
          </p:cNvPr>
          <p:cNvSpPr/>
          <p:nvPr/>
        </p:nvSpPr>
        <p:spPr>
          <a:xfrm>
            <a:off x="3518259" y="2045965"/>
            <a:ext cx="3484682" cy="699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43" name="object 20">
            <a:extLst>
              <a:ext uri="{FF2B5EF4-FFF2-40B4-BE49-F238E27FC236}">
                <a16:creationId xmlns:a16="http://schemas.microsoft.com/office/drawing/2014/main" id="{8373BABB-0FF9-7545-BB20-2E5FF3F8DBC4}"/>
              </a:ext>
            </a:extLst>
          </p:cNvPr>
          <p:cNvSpPr txBox="1"/>
          <p:nvPr/>
        </p:nvSpPr>
        <p:spPr>
          <a:xfrm>
            <a:off x="5501405" y="2003780"/>
            <a:ext cx="1448500" cy="536451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652216">
              <a:spcBef>
                <a:spcPts val="66"/>
              </a:spcBef>
            </a:pPr>
            <a:r>
              <a:rPr sz="1257" spc="83" dirty="0">
                <a:latin typeface="Cambria Math"/>
                <a:cs typeface="Cambria Math"/>
              </a:rPr>
              <a:t>5 </a:t>
            </a:r>
            <a:r>
              <a:rPr sz="1257" spc="26" dirty="0">
                <a:latin typeface="Cambria Math"/>
                <a:cs typeface="Cambria Math"/>
              </a:rPr>
              <a:t>6</a:t>
            </a:r>
            <a:r>
              <a:rPr sz="1390" spc="40" baseline="-15873" dirty="0">
                <a:latin typeface="Cambria Math"/>
                <a:cs typeface="Cambria Math"/>
              </a:rPr>
              <a:t>78&lt; </a:t>
            </a:r>
            <a:r>
              <a:rPr sz="1257" dirty="0">
                <a:latin typeface="Cambria Math"/>
                <a:cs typeface="Cambria Math"/>
              </a:rPr>
              <a:t>|</a:t>
            </a:r>
            <a:r>
              <a:rPr sz="1257" spc="-93" dirty="0">
                <a:latin typeface="Cambria Math"/>
                <a:cs typeface="Cambria Math"/>
              </a:rPr>
              <a:t> </a:t>
            </a:r>
            <a:r>
              <a:rPr sz="1257" spc="43" dirty="0">
                <a:latin typeface="Cambria Math"/>
                <a:cs typeface="Cambria Math"/>
              </a:rPr>
              <a:t>6</a:t>
            </a:r>
            <a:r>
              <a:rPr sz="1390" spc="64" baseline="-15873" dirty="0">
                <a:latin typeface="Cambria Math"/>
                <a:cs typeface="Cambria Math"/>
              </a:rPr>
              <a:t>7</a:t>
            </a:r>
            <a:endParaRPr sz="1390" baseline="-15873">
              <a:latin typeface="Cambria Math"/>
              <a:cs typeface="Cambria Math"/>
            </a:endParaRPr>
          </a:p>
          <a:p>
            <a:pPr marL="8405">
              <a:spcBef>
                <a:spcPts val="1079"/>
              </a:spcBef>
            </a:pPr>
            <a:r>
              <a:rPr sz="1257" spc="83" dirty="0">
                <a:latin typeface="Cambria Math"/>
                <a:cs typeface="Cambria Math"/>
              </a:rPr>
              <a:t>5 </a:t>
            </a:r>
            <a:r>
              <a:rPr sz="1257" spc="139" dirty="0">
                <a:latin typeface="Cambria Math"/>
                <a:cs typeface="Cambria Math"/>
              </a:rPr>
              <a:t>6</a:t>
            </a:r>
            <a:r>
              <a:rPr sz="1390" spc="208" baseline="-15873" dirty="0">
                <a:latin typeface="Cambria Math"/>
                <a:cs typeface="Cambria Math"/>
              </a:rPr>
              <a:t>78; </a:t>
            </a:r>
            <a:r>
              <a:rPr sz="1257" dirty="0">
                <a:latin typeface="Cambria Math"/>
                <a:cs typeface="Cambria Math"/>
              </a:rPr>
              <a:t>|</a:t>
            </a:r>
            <a:r>
              <a:rPr sz="1257" spc="-162" dirty="0">
                <a:latin typeface="Cambria Math"/>
                <a:cs typeface="Cambria Math"/>
              </a:rPr>
              <a:t> </a:t>
            </a:r>
            <a:r>
              <a:rPr sz="1257" spc="43" dirty="0">
                <a:latin typeface="Cambria Math"/>
                <a:cs typeface="Cambria Math"/>
              </a:rPr>
              <a:t>6</a:t>
            </a:r>
            <a:r>
              <a:rPr sz="1390" spc="64" baseline="-15873" dirty="0">
                <a:latin typeface="Cambria Math"/>
                <a:cs typeface="Cambria Math"/>
              </a:rPr>
              <a:t>7</a:t>
            </a:r>
            <a:endParaRPr sz="1390" baseline="-15873">
              <a:latin typeface="Cambria Math"/>
              <a:cs typeface="Cambria Math"/>
            </a:endParaRPr>
          </a:p>
        </p:txBody>
      </p:sp>
      <p:sp>
        <p:nvSpPr>
          <p:cNvPr id="45" name="object 21">
            <a:extLst>
              <a:ext uri="{FF2B5EF4-FFF2-40B4-BE49-F238E27FC236}">
                <a16:creationId xmlns:a16="http://schemas.microsoft.com/office/drawing/2014/main" id="{9EBE044B-1B26-1743-9C7A-7898FB8E31FE}"/>
              </a:ext>
            </a:extLst>
          </p:cNvPr>
          <p:cNvSpPr txBox="1"/>
          <p:nvPr/>
        </p:nvSpPr>
        <p:spPr>
          <a:xfrm>
            <a:off x="3424899" y="1997729"/>
            <a:ext cx="1424968" cy="549275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257" spc="83" dirty="0">
                <a:latin typeface="Cambria Math"/>
                <a:cs typeface="Cambria Math"/>
              </a:rPr>
              <a:t>5 </a:t>
            </a:r>
            <a:r>
              <a:rPr sz="1257" spc="-20" dirty="0">
                <a:latin typeface="Cambria Math"/>
                <a:cs typeface="Cambria Math"/>
              </a:rPr>
              <a:t>6</a:t>
            </a:r>
            <a:r>
              <a:rPr sz="1390" spc="-29" baseline="-15873" dirty="0">
                <a:latin typeface="Cambria Math"/>
                <a:cs typeface="Cambria Math"/>
              </a:rPr>
              <a:t>7=&lt; </a:t>
            </a:r>
            <a:r>
              <a:rPr sz="1257" dirty="0">
                <a:latin typeface="Cambria Math"/>
                <a:cs typeface="Cambria Math"/>
              </a:rPr>
              <a:t>|</a:t>
            </a:r>
            <a:r>
              <a:rPr sz="1257" spc="-189" dirty="0">
                <a:latin typeface="Cambria Math"/>
                <a:cs typeface="Cambria Math"/>
              </a:rPr>
              <a:t> </a:t>
            </a:r>
            <a:r>
              <a:rPr sz="1257" spc="43" dirty="0">
                <a:latin typeface="Cambria Math"/>
                <a:cs typeface="Cambria Math"/>
              </a:rPr>
              <a:t>6</a:t>
            </a:r>
            <a:r>
              <a:rPr sz="1390" spc="64" baseline="-15873" dirty="0">
                <a:latin typeface="Cambria Math"/>
                <a:cs typeface="Cambria Math"/>
              </a:rPr>
              <a:t>7</a:t>
            </a:r>
            <a:endParaRPr sz="1390" baseline="-15873">
              <a:latin typeface="Cambria Math"/>
              <a:cs typeface="Cambria Math"/>
            </a:endParaRPr>
          </a:p>
          <a:p>
            <a:pPr marL="629103">
              <a:spcBef>
                <a:spcPts val="1175"/>
              </a:spcBef>
            </a:pPr>
            <a:r>
              <a:rPr sz="1257" spc="83" dirty="0">
                <a:latin typeface="Cambria Math"/>
                <a:cs typeface="Cambria Math"/>
              </a:rPr>
              <a:t>5 </a:t>
            </a:r>
            <a:r>
              <a:rPr sz="1257" spc="93" dirty="0">
                <a:latin typeface="Cambria Math"/>
                <a:cs typeface="Cambria Math"/>
              </a:rPr>
              <a:t>6</a:t>
            </a:r>
            <a:r>
              <a:rPr sz="1390" spc="138" baseline="-15873" dirty="0">
                <a:latin typeface="Cambria Math"/>
                <a:cs typeface="Cambria Math"/>
              </a:rPr>
              <a:t>7=; </a:t>
            </a:r>
            <a:r>
              <a:rPr sz="1257" dirty="0">
                <a:latin typeface="Cambria Math"/>
                <a:cs typeface="Cambria Math"/>
              </a:rPr>
              <a:t>|</a:t>
            </a:r>
            <a:r>
              <a:rPr sz="1257" spc="-156" dirty="0">
                <a:latin typeface="Cambria Math"/>
                <a:cs typeface="Cambria Math"/>
              </a:rPr>
              <a:t> </a:t>
            </a:r>
            <a:r>
              <a:rPr sz="1257" spc="43" dirty="0">
                <a:latin typeface="Cambria Math"/>
                <a:cs typeface="Cambria Math"/>
              </a:rPr>
              <a:t>6</a:t>
            </a:r>
            <a:r>
              <a:rPr sz="1390" spc="64" baseline="-15873" dirty="0">
                <a:latin typeface="Cambria Math"/>
                <a:cs typeface="Cambria Math"/>
              </a:rPr>
              <a:t>7</a:t>
            </a:r>
            <a:endParaRPr sz="1390" baseline="-15873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526463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2EA72A3-F526-6E45-8CE3-B17F65FF525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600700" y="3165521"/>
            <a:ext cx="1391771" cy="295669"/>
          </a:xfrm>
          <a:prstGeom prst="rect">
            <a:avLst/>
          </a:prstGeom>
        </p:spPr>
        <p:txBody>
          <a:bodyPr vert="horz" wrap="square" lIns="0" tIns="18490" rIns="0" bIns="0" rtlCol="0">
            <a:spAutoFit/>
          </a:bodyPr>
          <a:lstStyle/>
          <a:p>
            <a:pPr marL="16810">
              <a:spcBef>
                <a:spcPts val="146"/>
              </a:spcBef>
            </a:pPr>
            <a:fld id="{81D60167-4931-47E6-BA6A-407CBD079E47}" type="slidenum">
              <a:rPr dirty="0"/>
              <a:pPr marL="16810">
                <a:spcBef>
                  <a:spcPts val="146"/>
                </a:spcBef>
              </a:pPr>
              <a:t>14</a:t>
            </a:fld>
            <a:endParaRPr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7767F99-39C1-0D4E-A343-F63D17DCF817}"/>
              </a:ext>
            </a:extLst>
          </p:cNvPr>
          <p:cNvSpPr txBox="1"/>
          <p:nvPr/>
        </p:nvSpPr>
        <p:spPr>
          <a:xfrm>
            <a:off x="762000" y="928351"/>
            <a:ext cx="7086600" cy="3835431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lang="en-US" sz="1721" spc="-13" dirty="0">
                <a:latin typeface="Calibri"/>
                <a:cs typeface="Calibri"/>
              </a:rPr>
              <a:t>Two </a:t>
            </a:r>
            <a:r>
              <a:rPr sz="1721" spc="-13" dirty="0">
                <a:latin typeface="Calibri"/>
                <a:cs typeface="Calibri"/>
              </a:rPr>
              <a:t>vectors</a:t>
            </a:r>
            <a:r>
              <a:rPr lang="en-US" sz="1721" spc="-13" dirty="0">
                <a:latin typeface="Calibri"/>
                <a:cs typeface="Calibri"/>
              </a:rPr>
              <a:t> for each word - why</a:t>
            </a:r>
            <a:r>
              <a:rPr sz="1721" spc="-13" dirty="0">
                <a:latin typeface="Calibri"/>
                <a:cs typeface="Calibri"/>
              </a:rPr>
              <a:t>? </a:t>
            </a:r>
            <a:r>
              <a:rPr sz="1721" dirty="0">
                <a:latin typeface="Wingdings"/>
                <a:cs typeface="Wingdings"/>
              </a:rPr>
              <a:t></a:t>
            </a:r>
            <a:r>
              <a:rPr sz="1721" dirty="0">
                <a:latin typeface="Times New Roman"/>
                <a:cs typeface="Times New Roman"/>
              </a:rPr>
              <a:t> </a:t>
            </a:r>
            <a:r>
              <a:rPr sz="1721" spc="-10" dirty="0">
                <a:latin typeface="Calibri"/>
                <a:cs typeface="Calibri"/>
              </a:rPr>
              <a:t>Easier </a:t>
            </a:r>
            <a:r>
              <a:rPr sz="1721" spc="-13" dirty="0">
                <a:latin typeface="Calibri"/>
                <a:cs typeface="Calibri"/>
              </a:rPr>
              <a:t>optimization. Average both </a:t>
            </a:r>
            <a:r>
              <a:rPr sz="1721" spc="-7" dirty="0">
                <a:latin typeface="Calibri"/>
                <a:cs typeface="Calibri"/>
              </a:rPr>
              <a:t>at </a:t>
            </a:r>
            <a:r>
              <a:rPr sz="1721" spc="-10" dirty="0">
                <a:latin typeface="Calibri"/>
                <a:cs typeface="Calibri"/>
              </a:rPr>
              <a:t>the</a:t>
            </a:r>
            <a:r>
              <a:rPr sz="1721" spc="-179" dirty="0">
                <a:latin typeface="Calibri"/>
                <a:cs typeface="Calibri"/>
              </a:rPr>
              <a:t> </a:t>
            </a:r>
            <a:r>
              <a:rPr sz="1721" spc="-10" dirty="0">
                <a:latin typeface="Calibri"/>
                <a:cs typeface="Calibri"/>
              </a:rPr>
              <a:t>end.</a:t>
            </a:r>
            <a:endParaRPr sz="1721" dirty="0">
              <a:latin typeface="Calibri"/>
              <a:cs typeface="Calibri"/>
            </a:endParaRPr>
          </a:p>
          <a:p>
            <a:pPr>
              <a:spcBef>
                <a:spcPts val="10"/>
              </a:spcBef>
            </a:pPr>
            <a:endParaRPr sz="2449" dirty="0">
              <a:latin typeface="Times New Roman"/>
              <a:cs typeface="Times New Roman"/>
            </a:endParaRPr>
          </a:p>
          <a:p>
            <a:pPr marL="8405"/>
            <a:r>
              <a:rPr sz="1721" spc="-13" dirty="0">
                <a:latin typeface="Calibri"/>
                <a:cs typeface="Calibri"/>
              </a:rPr>
              <a:t>Two model</a:t>
            </a:r>
            <a:r>
              <a:rPr sz="1721" spc="-33" dirty="0">
                <a:latin typeface="Calibri"/>
                <a:cs typeface="Calibri"/>
              </a:rPr>
              <a:t> </a:t>
            </a:r>
            <a:r>
              <a:rPr sz="1721" spc="-13" dirty="0">
                <a:latin typeface="Calibri"/>
                <a:cs typeface="Calibri"/>
              </a:rPr>
              <a:t>variants:</a:t>
            </a:r>
            <a:endParaRPr sz="1721" dirty="0">
              <a:latin typeface="Calibri"/>
              <a:cs typeface="Calibri"/>
            </a:endParaRPr>
          </a:p>
          <a:p>
            <a:pPr marL="653898" indent="-322747">
              <a:spcBef>
                <a:spcPts val="381"/>
              </a:spcBef>
              <a:buClr>
                <a:srgbClr val="3A87FF"/>
              </a:buClr>
              <a:buAutoNum type="arabicPeriod"/>
              <a:tabLst>
                <a:tab pos="653478" algn="l"/>
                <a:tab pos="653898" algn="l"/>
              </a:tabLst>
            </a:pPr>
            <a:r>
              <a:rPr sz="1721" spc="-13" dirty="0">
                <a:latin typeface="Calibri"/>
                <a:cs typeface="Calibri"/>
              </a:rPr>
              <a:t>Skip-grams</a:t>
            </a:r>
            <a:r>
              <a:rPr sz="1721" spc="-26" dirty="0">
                <a:latin typeface="Calibri"/>
                <a:cs typeface="Calibri"/>
              </a:rPr>
              <a:t> </a:t>
            </a:r>
            <a:r>
              <a:rPr sz="1721" spc="-13" dirty="0">
                <a:latin typeface="Calibri"/>
                <a:cs typeface="Calibri"/>
              </a:rPr>
              <a:t>(SG)</a:t>
            </a:r>
            <a:endParaRPr sz="1721" dirty="0">
              <a:latin typeface="Calibri"/>
              <a:cs typeface="Calibri"/>
            </a:endParaRPr>
          </a:p>
          <a:p>
            <a:pPr marL="653898" marR="89512">
              <a:lnSpc>
                <a:spcPct val="102899"/>
              </a:lnSpc>
              <a:spcBef>
                <a:spcPts val="347"/>
              </a:spcBef>
            </a:pPr>
            <a:r>
              <a:rPr sz="1390" spc="7" dirty="0">
                <a:latin typeface="Calibri"/>
                <a:cs typeface="Calibri"/>
              </a:rPr>
              <a:t>Predict context (”outside”) words (position independent) given </a:t>
            </a:r>
            <a:r>
              <a:rPr sz="1390" spc="10" dirty="0">
                <a:latin typeface="Calibri"/>
                <a:cs typeface="Calibri"/>
              </a:rPr>
              <a:t>center  </a:t>
            </a:r>
            <a:r>
              <a:rPr sz="1390" spc="7" dirty="0">
                <a:latin typeface="Calibri"/>
                <a:cs typeface="Calibri"/>
              </a:rPr>
              <a:t>word</a:t>
            </a:r>
            <a:endParaRPr sz="1390" dirty="0">
              <a:latin typeface="Calibri"/>
              <a:cs typeface="Calibri"/>
            </a:endParaRPr>
          </a:p>
          <a:p>
            <a:pPr marL="653898" indent="-322747">
              <a:spcBef>
                <a:spcPts val="320"/>
              </a:spcBef>
              <a:buClr>
                <a:srgbClr val="3A87FF"/>
              </a:buClr>
              <a:buAutoNum type="arabicPeriod" startAt="2"/>
              <a:tabLst>
                <a:tab pos="653478" algn="l"/>
                <a:tab pos="653898" algn="l"/>
              </a:tabLst>
            </a:pPr>
            <a:r>
              <a:rPr sz="1721" spc="-13" dirty="0">
                <a:latin typeface="Calibri"/>
                <a:cs typeface="Calibri"/>
              </a:rPr>
              <a:t>Continuous Bag </a:t>
            </a:r>
            <a:r>
              <a:rPr sz="1721" spc="-10" dirty="0">
                <a:latin typeface="Calibri"/>
                <a:cs typeface="Calibri"/>
              </a:rPr>
              <a:t>of </a:t>
            </a:r>
            <a:r>
              <a:rPr sz="1721" spc="-13" dirty="0">
                <a:latin typeface="Calibri"/>
                <a:cs typeface="Calibri"/>
              </a:rPr>
              <a:t>Words</a:t>
            </a:r>
            <a:r>
              <a:rPr sz="1721" spc="-56" dirty="0">
                <a:latin typeface="Calibri"/>
                <a:cs typeface="Calibri"/>
              </a:rPr>
              <a:t> </a:t>
            </a:r>
            <a:r>
              <a:rPr sz="1721" spc="-17" dirty="0">
                <a:latin typeface="Calibri"/>
                <a:cs typeface="Calibri"/>
              </a:rPr>
              <a:t>(CBOW)</a:t>
            </a:r>
            <a:endParaRPr sz="1721" dirty="0">
              <a:latin typeface="Calibri"/>
              <a:cs typeface="Calibri"/>
            </a:endParaRPr>
          </a:p>
          <a:p>
            <a:pPr marL="88671" marR="1665003" indent="564807">
              <a:lnSpc>
                <a:spcPts val="2052"/>
              </a:lnSpc>
              <a:spcBef>
                <a:spcPts val="126"/>
              </a:spcBef>
            </a:pPr>
            <a:r>
              <a:rPr sz="1390" spc="7" dirty="0">
                <a:latin typeface="Calibri"/>
                <a:cs typeface="Calibri"/>
              </a:rPr>
              <a:t>Predict center word </a:t>
            </a:r>
            <a:r>
              <a:rPr sz="1390" spc="3" dirty="0">
                <a:latin typeface="Calibri"/>
                <a:cs typeface="Calibri"/>
              </a:rPr>
              <a:t>from </a:t>
            </a:r>
            <a:r>
              <a:rPr sz="1390" spc="7" dirty="0">
                <a:latin typeface="Calibri"/>
                <a:cs typeface="Calibri"/>
              </a:rPr>
              <a:t>(bag </a:t>
            </a:r>
            <a:r>
              <a:rPr sz="1390" spc="3" dirty="0">
                <a:latin typeface="Calibri"/>
                <a:cs typeface="Calibri"/>
              </a:rPr>
              <a:t>of) </a:t>
            </a:r>
            <a:r>
              <a:rPr sz="1390" spc="7" dirty="0">
                <a:latin typeface="Calibri"/>
                <a:cs typeface="Calibri"/>
              </a:rPr>
              <a:t>context wor</a:t>
            </a:r>
            <a:r>
              <a:rPr lang="en-US" sz="1390" spc="7" dirty="0">
                <a:latin typeface="Calibri"/>
                <a:cs typeface="Calibri"/>
              </a:rPr>
              <a:t>ds</a:t>
            </a:r>
          </a:p>
          <a:p>
            <a:pPr marL="88671" marR="1665003" indent="564807">
              <a:lnSpc>
                <a:spcPts val="2052"/>
              </a:lnSpc>
              <a:spcBef>
                <a:spcPts val="126"/>
              </a:spcBef>
            </a:pPr>
            <a:endParaRPr lang="en-US" sz="1985" dirty="0">
              <a:latin typeface="Times New Roman"/>
              <a:cs typeface="Times New Roman"/>
            </a:endParaRPr>
          </a:p>
          <a:p>
            <a:pPr marL="88671"/>
            <a:r>
              <a:rPr lang="en-US" sz="1721" spc="-13" dirty="0">
                <a:latin typeface="Calibri"/>
                <a:cs typeface="Calibri"/>
              </a:rPr>
              <a:t>Training Method:</a:t>
            </a:r>
            <a:endParaRPr lang="en-US" sz="1721" dirty="0">
              <a:latin typeface="Calibri"/>
              <a:cs typeface="Calibri"/>
            </a:endParaRPr>
          </a:p>
          <a:p>
            <a:pPr marL="330731">
              <a:spcBef>
                <a:spcPts val="384"/>
              </a:spcBef>
              <a:tabLst>
                <a:tab pos="653478" algn="l"/>
              </a:tabLst>
            </a:pPr>
            <a:r>
              <a:rPr sz="1721" spc="-10" dirty="0">
                <a:solidFill>
                  <a:srgbClr val="3A87FF"/>
                </a:solidFill>
                <a:latin typeface="Calibri"/>
                <a:cs typeface="Calibri"/>
              </a:rPr>
              <a:t>1.	</a:t>
            </a:r>
            <a:r>
              <a:rPr sz="1721" spc="-13" dirty="0">
                <a:latin typeface="Calibri"/>
                <a:cs typeface="Calibri"/>
              </a:rPr>
              <a:t>Negative</a:t>
            </a:r>
            <a:r>
              <a:rPr sz="1721" spc="-23" dirty="0">
                <a:latin typeface="Calibri"/>
                <a:cs typeface="Calibri"/>
              </a:rPr>
              <a:t> </a:t>
            </a:r>
            <a:r>
              <a:rPr sz="1721" spc="-13" dirty="0">
                <a:latin typeface="Calibri"/>
                <a:cs typeface="Calibri"/>
              </a:rPr>
              <a:t>samplin</a:t>
            </a:r>
            <a:r>
              <a:rPr lang="en-US" sz="1721" spc="-13" dirty="0">
                <a:latin typeface="Calibri"/>
                <a:cs typeface="Calibri"/>
              </a:rPr>
              <a:t>g</a:t>
            </a:r>
          </a:p>
          <a:p>
            <a:pPr marL="330731">
              <a:spcBef>
                <a:spcPts val="384"/>
              </a:spcBef>
              <a:tabLst>
                <a:tab pos="653478" algn="l"/>
              </a:tabLst>
            </a:pPr>
            <a:r>
              <a:rPr lang="en-US" sz="1721" spc="-10" dirty="0">
                <a:solidFill>
                  <a:srgbClr val="3A87FF"/>
                </a:solidFill>
                <a:latin typeface="Calibri"/>
                <a:cs typeface="Calibri"/>
              </a:rPr>
              <a:t>2.   </a:t>
            </a:r>
            <a:r>
              <a:rPr lang="en-US" sz="1721" spc="-13" dirty="0">
                <a:latin typeface="Calibri"/>
                <a:cs typeface="Calibri"/>
              </a:rPr>
              <a:t>Hierarchical </a:t>
            </a:r>
            <a:r>
              <a:rPr lang="en-US" sz="1721" spc="-13" dirty="0" err="1">
                <a:latin typeface="Calibri"/>
                <a:cs typeface="Calibri"/>
              </a:rPr>
              <a:t>softmax</a:t>
            </a:r>
            <a:endParaRPr lang="en-US" sz="1721" spc="-13" dirty="0">
              <a:latin typeface="Calibri"/>
              <a:cs typeface="Calibri"/>
            </a:endParaRPr>
          </a:p>
          <a:p>
            <a:pPr marL="330731">
              <a:spcBef>
                <a:spcPts val="384"/>
              </a:spcBef>
              <a:tabLst>
                <a:tab pos="653478" algn="l"/>
              </a:tabLst>
            </a:pPr>
            <a:endParaRPr sz="172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3781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E5BE76D-F681-9E4F-9268-0F3D920A6FB6}"/>
              </a:ext>
            </a:extLst>
          </p:cNvPr>
          <p:cNvSpPr txBox="1">
            <a:spLocks/>
          </p:cNvSpPr>
          <p:nvPr/>
        </p:nvSpPr>
        <p:spPr>
          <a:xfrm>
            <a:off x="457200" y="692184"/>
            <a:ext cx="5907881" cy="354735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Segoe UI Symbol"/>
                <a:ea typeface="+mj-ea"/>
                <a:cs typeface="Segoe UI Symbol"/>
              </a:defRPr>
            </a:lvl1pPr>
          </a:lstStyle>
          <a:p>
            <a:pPr marL="8405">
              <a:spcBef>
                <a:spcPts val="66"/>
              </a:spcBef>
            </a:pPr>
            <a:r>
              <a:rPr lang="en-US" sz="2250" kern="0" dirty="0">
                <a:solidFill>
                  <a:srgbClr val="3A87FF"/>
                </a:solidFill>
                <a:latin typeface="Calibri"/>
                <a:cs typeface="Calibri"/>
              </a:rPr>
              <a:t>To train the model: Compute </a:t>
            </a:r>
            <a:r>
              <a:rPr lang="en-US" sz="2250" kern="0" dirty="0">
                <a:solidFill>
                  <a:srgbClr val="BB57BE"/>
                </a:solidFill>
                <a:latin typeface="Calibri"/>
                <a:cs typeface="Calibri"/>
              </a:rPr>
              <a:t>all </a:t>
            </a:r>
            <a:r>
              <a:rPr lang="en-US" sz="2250" kern="0" dirty="0">
                <a:solidFill>
                  <a:srgbClr val="3A87FF"/>
                </a:solidFill>
                <a:latin typeface="Calibri"/>
                <a:cs typeface="Calibri"/>
              </a:rPr>
              <a:t>vector</a:t>
            </a:r>
            <a:r>
              <a:rPr lang="en-US" sz="2250" kern="0" spc="43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lang="en-US" sz="2250" kern="0" dirty="0">
                <a:solidFill>
                  <a:srgbClr val="3A87FF"/>
                </a:solidFill>
                <a:latin typeface="Calibri"/>
                <a:cs typeface="Calibri"/>
              </a:rPr>
              <a:t>gradients</a:t>
            </a:r>
            <a:endParaRPr lang="en-US" sz="2250" kern="0" dirty="0">
              <a:latin typeface="Calibri"/>
              <a:cs typeface="Calibri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3ECA8E6-36D2-EF49-ABE4-36CDED6A59FA}"/>
              </a:ext>
            </a:extLst>
          </p:cNvPr>
          <p:cNvSpPr txBox="1"/>
          <p:nvPr/>
        </p:nvSpPr>
        <p:spPr>
          <a:xfrm>
            <a:off x="1768905" y="1032341"/>
            <a:ext cx="5593976" cy="638212"/>
          </a:xfrm>
          <a:prstGeom prst="rect">
            <a:avLst/>
          </a:prstGeom>
        </p:spPr>
        <p:txBody>
          <a:bodyPr vert="horz" wrap="square" lIns="0" tIns="56730" rIns="0" bIns="0" rtlCol="0">
            <a:spAutoFit/>
          </a:bodyPr>
          <a:lstStyle/>
          <a:p>
            <a:pPr marL="250465" indent="-242060">
              <a:spcBef>
                <a:spcPts val="447"/>
              </a:spcBef>
              <a:buClr>
                <a:srgbClr val="CC0000"/>
              </a:buClr>
              <a:buFont typeface="Times New Roman"/>
              <a:buChar char="•"/>
              <a:tabLst>
                <a:tab pos="250045" algn="l"/>
                <a:tab pos="250465" algn="l"/>
              </a:tabLst>
            </a:pPr>
            <a:r>
              <a:rPr lang="en-US" sz="1721" b="1" spc="-10" dirty="0">
                <a:solidFill>
                  <a:srgbClr val="BB57BE"/>
                </a:solidFill>
                <a:latin typeface="Calibri"/>
                <a:cs typeface="Calibri"/>
              </a:rPr>
              <a:t>A</a:t>
            </a:r>
            <a:r>
              <a:rPr sz="1721" b="1" spc="-10" dirty="0">
                <a:solidFill>
                  <a:srgbClr val="BB57BE"/>
                </a:solidFill>
                <a:latin typeface="Calibri"/>
                <a:cs typeface="Calibri"/>
              </a:rPr>
              <a:t>ll </a:t>
            </a:r>
            <a:r>
              <a:rPr sz="1721" spc="-17" dirty="0">
                <a:latin typeface="Calibri"/>
                <a:cs typeface="Calibri"/>
              </a:rPr>
              <a:t>model </a:t>
            </a:r>
            <a:r>
              <a:rPr sz="1721" spc="-13" dirty="0">
                <a:latin typeface="Calibri"/>
                <a:cs typeface="Calibri"/>
              </a:rPr>
              <a:t>parameters, </a:t>
            </a:r>
            <a:r>
              <a:rPr sz="1721" spc="-7" dirty="0">
                <a:latin typeface="Calibri"/>
                <a:cs typeface="Calibri"/>
              </a:rPr>
              <a:t>in </a:t>
            </a:r>
            <a:r>
              <a:rPr sz="1721" spc="-13" dirty="0">
                <a:latin typeface="Calibri"/>
                <a:cs typeface="Calibri"/>
              </a:rPr>
              <a:t>one long vector</a:t>
            </a:r>
            <a:endParaRPr sz="1721" dirty="0">
              <a:latin typeface="Calibri"/>
              <a:cs typeface="Calibri"/>
            </a:endParaRPr>
          </a:p>
          <a:p>
            <a:pPr marL="250465" indent="-242060">
              <a:spcBef>
                <a:spcPts val="381"/>
              </a:spcBef>
              <a:buClr>
                <a:srgbClr val="CC0000"/>
              </a:buClr>
              <a:buFont typeface="Times New Roman"/>
              <a:buChar char="•"/>
              <a:tabLst>
                <a:tab pos="250045" algn="l"/>
                <a:tab pos="250465" algn="l"/>
              </a:tabLst>
            </a:pPr>
            <a:r>
              <a:rPr sz="1721" spc="-7" dirty="0">
                <a:latin typeface="Calibri"/>
                <a:cs typeface="Calibri"/>
              </a:rPr>
              <a:t>In </a:t>
            </a:r>
            <a:r>
              <a:rPr sz="1721" spc="-10" dirty="0">
                <a:latin typeface="Calibri"/>
                <a:cs typeface="Calibri"/>
              </a:rPr>
              <a:t>our case </a:t>
            </a:r>
            <a:r>
              <a:rPr sz="1721" spc="-13" dirty="0">
                <a:latin typeface="Calibri"/>
                <a:cs typeface="Calibri"/>
              </a:rPr>
              <a:t>with </a:t>
            </a:r>
            <a:r>
              <a:rPr sz="1721" i="1" spc="-13" dirty="0">
                <a:latin typeface="Calibri"/>
                <a:cs typeface="Calibri"/>
              </a:rPr>
              <a:t>d</a:t>
            </a:r>
            <a:r>
              <a:rPr sz="1721" spc="-13" dirty="0">
                <a:latin typeface="Calibri"/>
                <a:cs typeface="Calibri"/>
              </a:rPr>
              <a:t>-dimensional vectors </a:t>
            </a:r>
            <a:r>
              <a:rPr sz="1721" spc="-10" dirty="0">
                <a:latin typeface="Calibri"/>
                <a:cs typeface="Calibri"/>
              </a:rPr>
              <a:t>and </a:t>
            </a:r>
            <a:r>
              <a:rPr sz="1721" i="1" spc="-13" dirty="0">
                <a:latin typeface="Calibri"/>
                <a:cs typeface="Calibri"/>
              </a:rPr>
              <a:t>V</a:t>
            </a:r>
            <a:r>
              <a:rPr sz="1721" spc="-13" dirty="0">
                <a:latin typeface="Calibri"/>
                <a:cs typeface="Calibri"/>
              </a:rPr>
              <a:t>-many</a:t>
            </a:r>
            <a:r>
              <a:rPr sz="1721" spc="-93" dirty="0">
                <a:latin typeface="Calibri"/>
                <a:cs typeface="Calibri"/>
              </a:rPr>
              <a:t> </a:t>
            </a:r>
            <a:r>
              <a:rPr sz="1721" spc="-17" dirty="0">
                <a:latin typeface="Calibri"/>
                <a:cs typeface="Calibri"/>
              </a:rPr>
              <a:t>words:</a:t>
            </a:r>
            <a:endParaRPr sz="1721" dirty="0">
              <a:latin typeface="Calibri"/>
              <a:cs typeface="Calibri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5DD72FB-F996-874D-BDEC-D7585799E6D8}"/>
              </a:ext>
            </a:extLst>
          </p:cNvPr>
          <p:cNvSpPr txBox="1"/>
          <p:nvPr/>
        </p:nvSpPr>
        <p:spPr>
          <a:xfrm>
            <a:off x="1768905" y="4142646"/>
            <a:ext cx="5599439" cy="322100"/>
          </a:xfrm>
          <a:prstGeom prst="rect">
            <a:avLst/>
          </a:prstGeom>
        </p:spPr>
        <p:txBody>
          <a:bodyPr vert="horz" wrap="square" lIns="0" tIns="56730" rIns="0" bIns="0" rtlCol="0">
            <a:spAutoFit/>
          </a:bodyPr>
          <a:lstStyle/>
          <a:p>
            <a:pPr marL="250465" indent="-242060">
              <a:spcBef>
                <a:spcPts val="381"/>
              </a:spcBef>
              <a:buClr>
                <a:srgbClr val="CC0000"/>
              </a:buClr>
              <a:buFont typeface="Times New Roman"/>
              <a:buChar char="•"/>
              <a:tabLst>
                <a:tab pos="250045" algn="l"/>
                <a:tab pos="250465" algn="l"/>
              </a:tabLst>
            </a:pPr>
            <a:r>
              <a:rPr sz="1721" spc="-13" dirty="0">
                <a:latin typeface="Calibri"/>
                <a:cs typeface="Calibri"/>
              </a:rPr>
              <a:t>We optimize </a:t>
            </a:r>
            <a:r>
              <a:rPr sz="1721" spc="-10" dirty="0">
                <a:latin typeface="Calibri"/>
                <a:cs typeface="Calibri"/>
              </a:rPr>
              <a:t>these </a:t>
            </a:r>
            <a:r>
              <a:rPr sz="1721" spc="-13" dirty="0">
                <a:latin typeface="Calibri"/>
                <a:cs typeface="Calibri"/>
              </a:rPr>
              <a:t>parameters </a:t>
            </a:r>
            <a:r>
              <a:rPr sz="1721" spc="-7" dirty="0">
                <a:latin typeface="Calibri"/>
                <a:cs typeface="Calibri"/>
              </a:rPr>
              <a:t>by </a:t>
            </a:r>
            <a:r>
              <a:rPr sz="1721" spc="-13" dirty="0">
                <a:latin typeface="Calibri"/>
                <a:cs typeface="Calibri"/>
              </a:rPr>
              <a:t>walking down </a:t>
            </a:r>
            <a:r>
              <a:rPr sz="1721" spc="-10" dirty="0">
                <a:latin typeface="Calibri"/>
                <a:cs typeface="Calibri"/>
              </a:rPr>
              <a:t>the</a:t>
            </a:r>
            <a:r>
              <a:rPr sz="1721" spc="-89" dirty="0">
                <a:latin typeface="Calibri"/>
                <a:cs typeface="Calibri"/>
              </a:rPr>
              <a:t> </a:t>
            </a:r>
            <a:r>
              <a:rPr sz="1721" spc="-13" dirty="0">
                <a:latin typeface="Calibri"/>
                <a:cs typeface="Calibri"/>
              </a:rPr>
              <a:t>gradient</a:t>
            </a:r>
            <a:endParaRPr sz="1721" dirty="0">
              <a:latin typeface="Calibri"/>
              <a:cs typeface="Calibri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25ECBDFE-1133-0C40-B6B5-BD9C5996C9E3}"/>
              </a:ext>
            </a:extLst>
          </p:cNvPr>
          <p:cNvSpPr/>
          <p:nvPr/>
        </p:nvSpPr>
        <p:spPr>
          <a:xfrm>
            <a:off x="3689285" y="1833342"/>
            <a:ext cx="2268478" cy="21319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91"/>
          </a:p>
        </p:txBody>
      </p:sp>
    </p:spTree>
    <p:extLst>
      <p:ext uri="{BB962C8B-B14F-4D97-AF65-F5344CB8AC3E}">
        <p14:creationId xmlns:p14="http://schemas.microsoft.com/office/powerpoint/2010/main" val="319660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dirty="0"/>
              <a:t>Word2Vec - SGD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D182468D-C6A8-6E41-9C73-F9DE241D1873}"/>
              </a:ext>
            </a:extLst>
          </p:cNvPr>
          <p:cNvSpPr/>
          <p:nvPr/>
        </p:nvSpPr>
        <p:spPr>
          <a:xfrm>
            <a:off x="2818222" y="991725"/>
            <a:ext cx="268941" cy="202546"/>
          </a:xfrm>
          <a:custGeom>
            <a:avLst/>
            <a:gdLst/>
            <a:ahLst/>
            <a:cxnLst/>
            <a:rect l="l" t="t" r="r" b="b"/>
            <a:pathLst>
              <a:path w="406400" h="306069">
                <a:moveTo>
                  <a:pt x="308813" y="0"/>
                </a:moveTo>
                <a:lnTo>
                  <a:pt x="304460" y="12414"/>
                </a:lnTo>
                <a:lnTo>
                  <a:pt x="322165" y="20098"/>
                </a:lnTo>
                <a:lnTo>
                  <a:pt x="337391" y="30734"/>
                </a:lnTo>
                <a:lnTo>
                  <a:pt x="368307" y="80035"/>
                </a:lnTo>
                <a:lnTo>
                  <a:pt x="377336" y="125301"/>
                </a:lnTo>
                <a:lnTo>
                  <a:pt x="378465" y="151395"/>
                </a:lnTo>
                <a:lnTo>
                  <a:pt x="377331" y="178371"/>
                </a:lnTo>
                <a:lnTo>
                  <a:pt x="368262" y="224886"/>
                </a:lnTo>
                <a:lnTo>
                  <a:pt x="350063" y="261213"/>
                </a:lnTo>
                <a:lnTo>
                  <a:pt x="304943" y="293439"/>
                </a:lnTo>
                <a:lnTo>
                  <a:pt x="308813" y="305854"/>
                </a:lnTo>
                <a:lnTo>
                  <a:pt x="350532" y="286284"/>
                </a:lnTo>
                <a:lnTo>
                  <a:pt x="381205" y="252406"/>
                </a:lnTo>
                <a:lnTo>
                  <a:pt x="400069" y="207040"/>
                </a:lnTo>
                <a:lnTo>
                  <a:pt x="406358" y="153008"/>
                </a:lnTo>
                <a:lnTo>
                  <a:pt x="404781" y="124968"/>
                </a:lnTo>
                <a:lnTo>
                  <a:pt x="392164" y="75269"/>
                </a:lnTo>
                <a:lnTo>
                  <a:pt x="367143" y="34810"/>
                </a:lnTo>
                <a:lnTo>
                  <a:pt x="330987" y="8006"/>
                </a:lnTo>
                <a:lnTo>
                  <a:pt x="308813" y="0"/>
                </a:lnTo>
                <a:close/>
              </a:path>
              <a:path w="406400" h="306069">
                <a:moveTo>
                  <a:pt x="97544" y="0"/>
                </a:moveTo>
                <a:lnTo>
                  <a:pt x="55926" y="19609"/>
                </a:lnTo>
                <a:lnTo>
                  <a:pt x="25232" y="53609"/>
                </a:lnTo>
                <a:lnTo>
                  <a:pt x="6308" y="99055"/>
                </a:lnTo>
                <a:lnTo>
                  <a:pt x="0" y="153008"/>
                </a:lnTo>
                <a:lnTo>
                  <a:pt x="1571" y="181107"/>
                </a:lnTo>
                <a:lnTo>
                  <a:pt x="14147" y="230806"/>
                </a:lnTo>
                <a:lnTo>
                  <a:pt x="39108" y="271134"/>
                </a:lnTo>
                <a:lnTo>
                  <a:pt x="75304" y="297858"/>
                </a:lnTo>
                <a:lnTo>
                  <a:pt x="97544" y="305854"/>
                </a:lnTo>
                <a:lnTo>
                  <a:pt x="101413" y="293439"/>
                </a:lnTo>
                <a:lnTo>
                  <a:pt x="83985" y="285720"/>
                </a:lnTo>
                <a:lnTo>
                  <a:pt x="68945" y="274978"/>
                </a:lnTo>
                <a:lnTo>
                  <a:pt x="46031" y="244425"/>
                </a:lnTo>
                <a:lnTo>
                  <a:pt x="32427" y="202868"/>
                </a:lnTo>
                <a:lnTo>
                  <a:pt x="27893" y="151395"/>
                </a:lnTo>
                <a:lnTo>
                  <a:pt x="29026" y="125301"/>
                </a:lnTo>
                <a:lnTo>
                  <a:pt x="38095" y="80035"/>
                </a:lnTo>
                <a:lnTo>
                  <a:pt x="56324" y="44323"/>
                </a:lnTo>
                <a:lnTo>
                  <a:pt x="101897" y="12414"/>
                </a:lnTo>
                <a:lnTo>
                  <a:pt x="975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DC7B6C0E-6969-1C46-A826-603371EDCF0E}"/>
              </a:ext>
            </a:extLst>
          </p:cNvPr>
          <p:cNvSpPr txBox="1"/>
          <p:nvPr/>
        </p:nvSpPr>
        <p:spPr>
          <a:xfrm>
            <a:off x="1664072" y="809110"/>
            <a:ext cx="5815853" cy="2702994"/>
          </a:xfrm>
          <a:prstGeom prst="rect">
            <a:avLst/>
          </a:prstGeom>
        </p:spPr>
        <p:txBody>
          <a:bodyPr vert="horz" wrap="square" lIns="0" tIns="18489" rIns="0" bIns="0" rtlCol="0">
            <a:spAutoFit/>
          </a:bodyPr>
          <a:lstStyle/>
          <a:p>
            <a:pPr marL="250465" marR="704748" indent="-242060">
              <a:lnSpc>
                <a:spcPts val="2052"/>
              </a:lnSpc>
              <a:spcBef>
                <a:spcPts val="145"/>
              </a:spcBef>
              <a:buClr>
                <a:srgbClr val="CC0000"/>
              </a:buClr>
              <a:buFont typeface="Times New Roman"/>
              <a:buChar char="•"/>
              <a:tabLst>
                <a:tab pos="250045" algn="l"/>
                <a:tab pos="250465" algn="l"/>
                <a:tab pos="1271655" algn="l"/>
                <a:tab pos="1536408" algn="l"/>
              </a:tabLst>
            </a:pPr>
            <a:r>
              <a:rPr sz="1721" u="sng" spc="-1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Problem</a:t>
            </a:r>
            <a:r>
              <a:rPr sz="1721" spc="-13" dirty="0">
                <a:latin typeface="Calibri"/>
                <a:cs typeface="Calibri"/>
              </a:rPr>
              <a:t>:</a:t>
            </a:r>
            <a:r>
              <a:rPr sz="1721" spc="-23" dirty="0">
                <a:latin typeface="Calibri"/>
                <a:cs typeface="Calibri"/>
              </a:rPr>
              <a:t> </a:t>
            </a:r>
            <a:r>
              <a:rPr sz="1721" spc="165" dirty="0">
                <a:latin typeface="Cambria Math"/>
                <a:cs typeface="Cambria Math"/>
              </a:rPr>
              <a:t>!	</a:t>
            </a:r>
            <a:r>
              <a:rPr sz="1721" spc="291" dirty="0">
                <a:latin typeface="Cambria Math"/>
                <a:cs typeface="Cambria Math"/>
              </a:rPr>
              <a:t>"	</a:t>
            </a:r>
            <a:r>
              <a:rPr sz="1721" spc="-7" dirty="0">
                <a:latin typeface="Calibri"/>
                <a:cs typeface="Calibri"/>
              </a:rPr>
              <a:t>is </a:t>
            </a:r>
            <a:r>
              <a:rPr sz="1721" dirty="0">
                <a:latin typeface="Calibri"/>
                <a:cs typeface="Calibri"/>
              </a:rPr>
              <a:t>a </a:t>
            </a:r>
            <a:r>
              <a:rPr sz="1721" spc="-13" dirty="0">
                <a:latin typeface="Calibri"/>
                <a:cs typeface="Calibri"/>
              </a:rPr>
              <a:t>function </a:t>
            </a:r>
            <a:r>
              <a:rPr sz="1721" spc="-10" dirty="0">
                <a:latin typeface="Calibri"/>
                <a:cs typeface="Calibri"/>
              </a:rPr>
              <a:t>of </a:t>
            </a:r>
            <a:r>
              <a:rPr sz="1721" b="1" spc="-10" dirty="0">
                <a:solidFill>
                  <a:srgbClr val="BB57BE"/>
                </a:solidFill>
                <a:latin typeface="Calibri"/>
                <a:cs typeface="Calibri"/>
              </a:rPr>
              <a:t>all </a:t>
            </a:r>
            <a:r>
              <a:rPr sz="1721" spc="-17" dirty="0">
                <a:latin typeface="Calibri"/>
                <a:cs typeface="Calibri"/>
              </a:rPr>
              <a:t>windows </a:t>
            </a:r>
            <a:r>
              <a:rPr sz="1721" spc="-7" dirty="0">
                <a:latin typeface="Calibri"/>
                <a:cs typeface="Calibri"/>
              </a:rPr>
              <a:t>in </a:t>
            </a:r>
            <a:r>
              <a:rPr sz="1721" spc="-10" dirty="0">
                <a:latin typeface="Calibri"/>
                <a:cs typeface="Calibri"/>
              </a:rPr>
              <a:t>the</a:t>
            </a:r>
            <a:r>
              <a:rPr sz="1721" spc="-135" dirty="0">
                <a:latin typeface="Calibri"/>
                <a:cs typeface="Calibri"/>
              </a:rPr>
              <a:t> </a:t>
            </a:r>
            <a:r>
              <a:rPr sz="1721" spc="-13" dirty="0">
                <a:latin typeface="Calibri"/>
                <a:cs typeface="Calibri"/>
              </a:rPr>
              <a:t>corpus  (potentially</a:t>
            </a:r>
            <a:r>
              <a:rPr sz="1721" spc="-26" dirty="0">
                <a:latin typeface="Calibri"/>
                <a:cs typeface="Calibri"/>
              </a:rPr>
              <a:t> </a:t>
            </a:r>
            <a:r>
              <a:rPr sz="1721" spc="-13" dirty="0">
                <a:latin typeface="Calibri"/>
                <a:cs typeface="Calibri"/>
              </a:rPr>
              <a:t>billions!)</a:t>
            </a:r>
            <a:endParaRPr sz="1721" dirty="0">
              <a:latin typeface="Calibri"/>
              <a:cs typeface="Calibri"/>
            </a:endParaRPr>
          </a:p>
          <a:p>
            <a:pPr marL="492525" lvl="1" indent="-161373">
              <a:spcBef>
                <a:spcPts val="311"/>
              </a:spcBef>
              <a:buClr>
                <a:srgbClr val="3A87FF"/>
              </a:buClr>
              <a:buFont typeface="Times New Roman"/>
              <a:buChar char="•"/>
              <a:tabLst>
                <a:tab pos="492105" algn="l"/>
                <a:tab pos="492525" algn="l"/>
                <a:tab pos="1474212" algn="l"/>
              </a:tabLst>
            </a:pPr>
            <a:r>
              <a:rPr sz="1721" spc="-10" dirty="0">
                <a:solidFill>
                  <a:srgbClr val="BB57BE"/>
                </a:solidFill>
                <a:latin typeface="Calibri"/>
                <a:cs typeface="Calibri"/>
              </a:rPr>
              <a:t>very </a:t>
            </a:r>
            <a:r>
              <a:rPr sz="1721" spc="-13" dirty="0">
                <a:solidFill>
                  <a:srgbClr val="BB57BE"/>
                </a:solidFill>
                <a:latin typeface="Calibri"/>
                <a:cs typeface="Calibri"/>
              </a:rPr>
              <a:t>expensive </a:t>
            </a:r>
            <a:r>
              <a:rPr sz="1721" spc="-7" dirty="0">
                <a:solidFill>
                  <a:srgbClr val="BB57BE"/>
                </a:solidFill>
                <a:latin typeface="Calibri"/>
                <a:cs typeface="Calibri"/>
              </a:rPr>
              <a:t>to</a:t>
            </a:r>
            <a:r>
              <a:rPr sz="1721" spc="-60" dirty="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1721" spc="-17" dirty="0">
                <a:solidFill>
                  <a:srgbClr val="BB57BE"/>
                </a:solidFill>
                <a:latin typeface="Calibri"/>
                <a:cs typeface="Calibri"/>
              </a:rPr>
              <a:t>compute</a:t>
            </a:r>
            <a:endParaRPr sz="1721" dirty="0">
              <a:latin typeface="Calibri"/>
              <a:cs typeface="Calibri"/>
            </a:endParaRPr>
          </a:p>
          <a:p>
            <a:pPr marL="250465" indent="-242060">
              <a:spcBef>
                <a:spcPts val="381"/>
              </a:spcBef>
              <a:buClr>
                <a:srgbClr val="CC0000"/>
              </a:buClr>
              <a:buFont typeface="Times New Roman"/>
              <a:buChar char="•"/>
              <a:tabLst>
                <a:tab pos="250045" algn="l"/>
                <a:tab pos="250465" algn="l"/>
              </a:tabLst>
            </a:pPr>
            <a:r>
              <a:rPr sz="1721" spc="-10" dirty="0">
                <a:latin typeface="Calibri"/>
                <a:cs typeface="Calibri"/>
              </a:rPr>
              <a:t>You </a:t>
            </a:r>
            <a:r>
              <a:rPr sz="1721" spc="-13" dirty="0">
                <a:latin typeface="Calibri"/>
                <a:cs typeface="Calibri"/>
              </a:rPr>
              <a:t>would wait </a:t>
            </a:r>
            <a:r>
              <a:rPr sz="1721" dirty="0">
                <a:latin typeface="Calibri"/>
                <a:cs typeface="Calibri"/>
              </a:rPr>
              <a:t>a </a:t>
            </a:r>
            <a:r>
              <a:rPr sz="1721" spc="-10" dirty="0">
                <a:latin typeface="Calibri"/>
                <a:cs typeface="Calibri"/>
              </a:rPr>
              <a:t>very long </a:t>
            </a:r>
            <a:r>
              <a:rPr sz="1721" spc="-13" dirty="0">
                <a:latin typeface="Calibri"/>
                <a:cs typeface="Calibri"/>
              </a:rPr>
              <a:t>time </a:t>
            </a:r>
            <a:r>
              <a:rPr sz="1721" spc="-10" dirty="0">
                <a:latin typeface="Calibri"/>
                <a:cs typeface="Calibri"/>
              </a:rPr>
              <a:t>before </a:t>
            </a:r>
            <a:r>
              <a:rPr sz="1721" spc="-13" dirty="0">
                <a:latin typeface="Calibri"/>
                <a:cs typeface="Calibri"/>
              </a:rPr>
              <a:t>making </a:t>
            </a:r>
            <a:r>
              <a:rPr sz="1721" dirty="0">
                <a:latin typeface="Calibri"/>
                <a:cs typeface="Calibri"/>
              </a:rPr>
              <a:t>a </a:t>
            </a:r>
            <a:r>
              <a:rPr sz="1721" spc="-10" dirty="0">
                <a:latin typeface="Calibri"/>
                <a:cs typeface="Calibri"/>
              </a:rPr>
              <a:t>single</a:t>
            </a:r>
            <a:r>
              <a:rPr sz="1721" spc="-165" dirty="0">
                <a:latin typeface="Calibri"/>
                <a:cs typeface="Calibri"/>
              </a:rPr>
              <a:t> </a:t>
            </a:r>
            <a:r>
              <a:rPr sz="1721" spc="-13" dirty="0">
                <a:latin typeface="Calibri"/>
                <a:cs typeface="Calibri"/>
              </a:rPr>
              <a:t>update!</a:t>
            </a:r>
            <a:endParaRPr sz="1721" dirty="0">
              <a:latin typeface="Calibri"/>
              <a:cs typeface="Calibri"/>
            </a:endParaRPr>
          </a:p>
          <a:p>
            <a:pPr>
              <a:spcBef>
                <a:spcPts val="26"/>
              </a:spcBef>
              <a:buClr>
                <a:srgbClr val="CC0000"/>
              </a:buClr>
              <a:buFont typeface="Times New Roman"/>
              <a:buChar char="•"/>
            </a:pPr>
            <a:endParaRPr sz="2449" dirty="0">
              <a:latin typeface="Times New Roman"/>
              <a:cs typeface="Times New Roman"/>
            </a:endParaRPr>
          </a:p>
          <a:p>
            <a:pPr marL="250465" indent="-242060">
              <a:spcBef>
                <a:spcPts val="3"/>
              </a:spcBef>
              <a:buClr>
                <a:srgbClr val="CC0000"/>
              </a:buClr>
              <a:buFont typeface="Times New Roman"/>
              <a:buChar char="•"/>
              <a:tabLst>
                <a:tab pos="250045" algn="l"/>
                <a:tab pos="250465" algn="l"/>
              </a:tabLst>
            </a:pPr>
            <a:r>
              <a:rPr sz="1721" b="1" spc="-10" dirty="0">
                <a:solidFill>
                  <a:srgbClr val="BB57BE"/>
                </a:solidFill>
                <a:latin typeface="Calibri"/>
                <a:cs typeface="Calibri"/>
              </a:rPr>
              <a:t>Very </a:t>
            </a:r>
            <a:r>
              <a:rPr sz="1721" spc="-13" dirty="0">
                <a:latin typeface="Calibri"/>
                <a:cs typeface="Calibri"/>
              </a:rPr>
              <a:t>bad </a:t>
            </a:r>
            <a:r>
              <a:rPr sz="1721" spc="-10" dirty="0">
                <a:latin typeface="Calibri"/>
                <a:cs typeface="Calibri"/>
              </a:rPr>
              <a:t>idea for pretty </a:t>
            </a:r>
            <a:r>
              <a:rPr sz="1721" spc="-17" dirty="0">
                <a:latin typeface="Calibri"/>
                <a:cs typeface="Calibri"/>
              </a:rPr>
              <a:t>much </a:t>
            </a:r>
            <a:r>
              <a:rPr sz="1721" spc="-7" dirty="0">
                <a:latin typeface="Calibri"/>
                <a:cs typeface="Calibri"/>
              </a:rPr>
              <a:t>all </a:t>
            </a:r>
            <a:r>
              <a:rPr sz="1721" spc="-13" dirty="0">
                <a:latin typeface="Calibri"/>
                <a:cs typeface="Calibri"/>
              </a:rPr>
              <a:t>neural</a:t>
            </a:r>
            <a:r>
              <a:rPr sz="1721" spc="-96" dirty="0">
                <a:latin typeface="Calibri"/>
                <a:cs typeface="Calibri"/>
              </a:rPr>
              <a:t> </a:t>
            </a:r>
            <a:r>
              <a:rPr sz="1721" spc="-13" dirty="0">
                <a:latin typeface="Calibri"/>
                <a:cs typeface="Calibri"/>
              </a:rPr>
              <a:t>nets</a:t>
            </a:r>
            <a:endParaRPr sz="1721" dirty="0">
              <a:latin typeface="Calibri"/>
              <a:cs typeface="Calibri"/>
            </a:endParaRPr>
          </a:p>
          <a:p>
            <a:pPr marL="250465" indent="-242060">
              <a:spcBef>
                <a:spcPts val="381"/>
              </a:spcBef>
              <a:buClr>
                <a:srgbClr val="CC0000"/>
              </a:buClr>
              <a:buFont typeface="Times New Roman"/>
              <a:buChar char="•"/>
              <a:tabLst>
                <a:tab pos="250045" algn="l"/>
                <a:tab pos="250465" algn="l"/>
              </a:tabLst>
            </a:pPr>
            <a:r>
              <a:rPr sz="1721" u="sng" spc="-1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Solution: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b="1" spc="-13" dirty="0">
                <a:solidFill>
                  <a:srgbClr val="BB57BE"/>
                </a:solidFill>
                <a:latin typeface="Calibri"/>
                <a:cs typeface="Calibri"/>
              </a:rPr>
              <a:t>Stochastic gradient descent</a:t>
            </a:r>
            <a:r>
              <a:rPr sz="1721" b="1" spc="-43" dirty="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1721" b="1" spc="-13" dirty="0">
                <a:solidFill>
                  <a:srgbClr val="BB57BE"/>
                </a:solidFill>
                <a:latin typeface="Calibri"/>
                <a:cs typeface="Calibri"/>
              </a:rPr>
              <a:t>(SGD)</a:t>
            </a:r>
            <a:endParaRPr sz="1721" dirty="0">
              <a:latin typeface="Calibri"/>
              <a:cs typeface="Calibri"/>
            </a:endParaRPr>
          </a:p>
          <a:p>
            <a:pPr marL="492525" lvl="1" indent="-242060">
              <a:spcBef>
                <a:spcPts val="377"/>
              </a:spcBef>
              <a:buClr>
                <a:srgbClr val="CC0000"/>
              </a:buClr>
              <a:buFont typeface="Times New Roman"/>
              <a:buChar char="•"/>
              <a:tabLst>
                <a:tab pos="492105" algn="l"/>
                <a:tab pos="492525" algn="l"/>
              </a:tabLst>
            </a:pPr>
            <a:r>
              <a:rPr sz="1390" spc="10" dirty="0">
                <a:latin typeface="Calibri"/>
                <a:cs typeface="Calibri"/>
              </a:rPr>
              <a:t>Repeatedly </a:t>
            </a:r>
            <a:r>
              <a:rPr sz="1390" spc="7" dirty="0">
                <a:latin typeface="Calibri"/>
                <a:cs typeface="Calibri"/>
              </a:rPr>
              <a:t>sample windows, and update after each</a:t>
            </a:r>
            <a:r>
              <a:rPr sz="1390" spc="40" dirty="0">
                <a:latin typeface="Calibri"/>
                <a:cs typeface="Calibri"/>
              </a:rPr>
              <a:t> </a:t>
            </a:r>
            <a:r>
              <a:rPr sz="1390" spc="3" dirty="0">
                <a:latin typeface="Calibri"/>
                <a:cs typeface="Calibri"/>
              </a:rPr>
              <a:t>one</a:t>
            </a:r>
            <a:endParaRPr sz="1390" dirty="0">
              <a:latin typeface="Calibri"/>
              <a:cs typeface="Calibri"/>
            </a:endParaRPr>
          </a:p>
          <a:p>
            <a:pPr marL="250465" indent="-242060">
              <a:spcBef>
                <a:spcPts val="320"/>
              </a:spcBef>
              <a:buClr>
                <a:srgbClr val="CC0000"/>
              </a:buClr>
              <a:buFont typeface="Times New Roman"/>
              <a:buChar char="•"/>
              <a:tabLst>
                <a:tab pos="250045" algn="l"/>
                <a:tab pos="250465" algn="l"/>
              </a:tabLst>
            </a:pPr>
            <a:r>
              <a:rPr sz="1721" spc="-13" dirty="0">
                <a:latin typeface="Calibri"/>
                <a:cs typeface="Calibri"/>
              </a:rPr>
              <a:t>Algorithm:</a:t>
            </a:r>
            <a:endParaRPr sz="1721" dirty="0">
              <a:latin typeface="Calibri"/>
              <a:cs typeface="Calibri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73D6EE3-717B-E54B-BE32-EE8FCBF65908}"/>
              </a:ext>
            </a:extLst>
          </p:cNvPr>
          <p:cNvSpPr/>
          <p:nvPr/>
        </p:nvSpPr>
        <p:spPr>
          <a:xfrm>
            <a:off x="2130663" y="3753534"/>
            <a:ext cx="4891028" cy="837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91"/>
          </a:p>
        </p:txBody>
      </p:sp>
    </p:spTree>
    <p:extLst>
      <p:ext uri="{BB962C8B-B14F-4D97-AF65-F5344CB8AC3E}">
        <p14:creationId xmlns:p14="http://schemas.microsoft.com/office/powerpoint/2010/main" val="2669634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199"/>
            <a:ext cx="9143999" cy="10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700" y="18743"/>
            <a:ext cx="65849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10" dirty="0"/>
              <a:t>Preprocessing in NLP: NLTK </a:t>
            </a:r>
            <a:endParaRPr spc="15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030223-33BC-6E40-BF34-27F9DF0335FE}"/>
              </a:ext>
            </a:extLst>
          </p:cNvPr>
          <p:cNvSpPr txBox="1"/>
          <p:nvPr/>
        </p:nvSpPr>
        <p:spPr>
          <a:xfrm>
            <a:off x="381000" y="2190750"/>
            <a:ext cx="8534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Collapsing words: Lemmatization and Stemming</a:t>
            </a:r>
          </a:p>
          <a:p>
            <a:r>
              <a:rPr lang="en-US" b="1" dirty="0"/>
              <a:t>Lemmatization: </a:t>
            </a:r>
            <a:r>
              <a:rPr lang="en-US" dirty="0"/>
              <a:t>determining that two words have the same root, despite their surface differences. </a:t>
            </a:r>
          </a:p>
          <a:p>
            <a:endParaRPr lang="en-US" dirty="0"/>
          </a:p>
          <a:p>
            <a:r>
              <a:rPr lang="en-US" b="1" dirty="0"/>
              <a:t>Stemming</a:t>
            </a:r>
            <a:r>
              <a:rPr lang="en-US" dirty="0"/>
              <a:t>: chopping off word-final affixes</a:t>
            </a:r>
          </a:p>
          <a:p>
            <a:endParaRPr lang="en-US" dirty="0"/>
          </a:p>
          <a:p>
            <a:r>
              <a:rPr lang="en-US" b="1" dirty="0"/>
              <a:t>byte-pair encoding, or BPE: </a:t>
            </a:r>
            <a:r>
              <a:rPr lang="en-US" dirty="0"/>
              <a:t>most tokens are words, but some tokens are frequent word parts like -</a:t>
            </a:r>
            <a:r>
              <a:rPr lang="en-US" dirty="0" err="1"/>
              <a:t>er</a:t>
            </a:r>
            <a:r>
              <a:rPr lang="en-US" dirty="0"/>
              <a:t>, so that an unseen word can be represented by combining the parts.</a:t>
            </a:r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F5D884-98A2-8D4C-B958-1A9E2EECA0E7}"/>
              </a:ext>
            </a:extLst>
          </p:cNvPr>
          <p:cNvSpPr txBox="1"/>
          <p:nvPr/>
        </p:nvSpPr>
        <p:spPr>
          <a:xfrm>
            <a:off x="381000" y="97155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Tokenization: the task of segmenting running text into words</a:t>
            </a:r>
          </a:p>
          <a:p>
            <a:endParaRPr lang="en-US" dirty="0"/>
          </a:p>
          <a:p>
            <a:r>
              <a:rPr lang="en-US" dirty="0"/>
              <a:t>Normalization: the task of putting words/tokens in a standard format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21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199"/>
            <a:ext cx="9143999" cy="10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700" y="18743"/>
            <a:ext cx="36131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10" dirty="0"/>
              <a:t>TF-IDF weighting</a:t>
            </a:r>
            <a:endParaRPr spc="15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E314738-76F6-DB4C-A271-6C5FC2FF31C2}"/>
              </a:ext>
            </a:extLst>
          </p:cNvPr>
          <p:cNvSpPr/>
          <p:nvPr/>
        </p:nvSpPr>
        <p:spPr>
          <a:xfrm>
            <a:off x="228371" y="1885950"/>
            <a:ext cx="4572000" cy="31290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600"/>
              </a:spcAft>
            </a:pPr>
            <a:r>
              <a:rPr lang="en-US" b="1" u="sng" dirty="0" err="1">
                <a:solidFill>
                  <a:srgbClr val="737373"/>
                </a:solidFill>
                <a:latin typeface="Roboto"/>
              </a:rPr>
              <a:t>tf</a:t>
            </a:r>
            <a:r>
              <a:rPr lang="en-US" b="1" u="sng" dirty="0">
                <a:solidFill>
                  <a:srgbClr val="737373"/>
                </a:solidFill>
                <a:latin typeface="Roboto"/>
              </a:rPr>
              <a:t>:</a:t>
            </a:r>
            <a:r>
              <a:rPr lang="en-US" b="1" dirty="0">
                <a:solidFill>
                  <a:srgbClr val="737373"/>
                </a:solidFill>
                <a:latin typeface="Roboto"/>
              </a:rPr>
              <a:t> # times a word appears in a document</a:t>
            </a:r>
            <a:endParaRPr lang="en-US" dirty="0"/>
          </a:p>
          <a:p>
            <a:pPr>
              <a:spcAft>
                <a:spcPts val="1600"/>
              </a:spcAft>
            </a:pPr>
            <a:r>
              <a:rPr lang="en-US" b="1" u="sng" dirty="0" err="1">
                <a:solidFill>
                  <a:srgbClr val="737373"/>
                </a:solidFill>
                <a:latin typeface="Roboto"/>
              </a:rPr>
              <a:t>idf</a:t>
            </a:r>
            <a:r>
              <a:rPr lang="en-US" b="1" u="sng" dirty="0">
                <a:solidFill>
                  <a:srgbClr val="737373"/>
                </a:solidFill>
                <a:latin typeface="Roboto"/>
              </a:rPr>
              <a:t>:</a:t>
            </a:r>
            <a:r>
              <a:rPr lang="en-US" b="1" dirty="0">
                <a:solidFill>
                  <a:srgbClr val="737373"/>
                </a:solidFill>
                <a:latin typeface="Roboto"/>
              </a:rPr>
              <a:t> # documents that contain this word</a:t>
            </a:r>
            <a:endParaRPr lang="en-US" dirty="0"/>
          </a:p>
          <a:p>
            <a:pPr>
              <a:spcAft>
                <a:spcPts val="1600"/>
              </a:spcAft>
            </a:pPr>
            <a:br>
              <a:rPr lang="en-US" dirty="0"/>
            </a:br>
            <a:r>
              <a:rPr lang="en-US" b="1" dirty="0">
                <a:solidFill>
                  <a:srgbClr val="737373"/>
                </a:solidFill>
                <a:latin typeface="Roboto"/>
              </a:rPr>
              <a:t> </a:t>
            </a:r>
            <a:endParaRPr lang="en-US" dirty="0"/>
          </a:p>
          <a:p>
            <a:pPr>
              <a:spcAft>
                <a:spcPts val="1600"/>
              </a:spcAft>
            </a:pPr>
            <a:r>
              <a:rPr lang="en-US" b="1" dirty="0">
                <a:solidFill>
                  <a:srgbClr val="737373"/>
                </a:solidFill>
                <a:latin typeface="Roboto"/>
              </a:rPr>
              <a:t> 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026" name="Picture 2" descr="https://lh5.googleusercontent.com/ienQ6_QB9EW6AS76MolIONxRrn6xgTeSzmAGU0sO9936gnUfsTDUv88e1KY4Wtc_UgdnNaPwS-_GUeYyqgV11etLhV-sQweWPOhbbY2lO9izRvgX6_qAxVh10m6G4sngX6581flVPUU">
            <a:extLst>
              <a:ext uri="{FF2B5EF4-FFF2-40B4-BE49-F238E27FC236}">
                <a16:creationId xmlns:a16="http://schemas.microsoft.com/office/drawing/2014/main" id="{E93ACCE0-71C5-2C4F-8971-147583046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371" y="1657350"/>
            <a:ext cx="4338373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F699C6B-67B2-8445-A24B-356D1FF3E6F4}"/>
              </a:ext>
            </a:extLst>
          </p:cNvPr>
          <p:cNvSpPr txBox="1"/>
          <p:nvPr/>
        </p:nvSpPr>
        <p:spPr>
          <a:xfrm>
            <a:off x="304800" y="975257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Intuition: Not all words are equally important in a set of documents</a:t>
            </a:r>
          </a:p>
        </p:txBody>
      </p:sp>
    </p:spTree>
    <p:extLst>
      <p:ext uri="{BB962C8B-B14F-4D97-AF65-F5344CB8AC3E}">
        <p14:creationId xmlns:p14="http://schemas.microsoft.com/office/powerpoint/2010/main" val="717620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A531-10F4-D44F-9ED9-0AE519F4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478DA-CC90-5240-897E-297DACAB1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926" y="779898"/>
            <a:ext cx="8158147" cy="2865528"/>
          </a:xfrm>
        </p:spPr>
        <p:txBody>
          <a:bodyPr/>
          <a:lstStyle/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Basics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b="1" dirty="0"/>
              <a:t>Advanced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Current trend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 example – BERT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Demo – Topic Modeling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Demo –</a:t>
            </a:r>
            <a:r>
              <a:rPr lang="zh-Hans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bg1">
                    <a:lumMod val="50000"/>
                  </a:schemeClr>
                </a:solidFill>
              </a:rPr>
              <a:t>LSTMs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73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A531-10F4-D44F-9ED9-0AE519F4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478DA-CC90-5240-897E-297DACAB1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926" y="779898"/>
            <a:ext cx="8158147" cy="2865528"/>
          </a:xfrm>
        </p:spPr>
        <p:txBody>
          <a:bodyPr/>
          <a:lstStyle/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b="1" dirty="0"/>
              <a:t>Overview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Basics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Advanced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Current trend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 example – BERT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Demo – Topic Modeling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Demo –</a:t>
            </a:r>
            <a:r>
              <a:rPr lang="zh-Hans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bg1">
                    <a:lumMod val="50000"/>
                  </a:schemeClr>
                </a:solidFill>
              </a:rPr>
              <a:t>LSTMs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646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5EC2DCB-5FB8-AC44-9020-B8BEA72F536A}"/>
              </a:ext>
            </a:extLst>
          </p:cNvPr>
          <p:cNvSpPr txBox="1"/>
          <p:nvPr/>
        </p:nvSpPr>
        <p:spPr>
          <a:xfrm>
            <a:off x="1430656" y="829246"/>
            <a:ext cx="4220051" cy="208140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23875" lvl="1" indent="-171450">
              <a:spcBef>
                <a:spcPts val="431"/>
              </a:spcBef>
              <a:buClr>
                <a:srgbClr val="3986FF"/>
              </a:buClr>
              <a:buFont typeface="Times New Roman"/>
              <a:buChar char="•"/>
              <a:tabLst>
                <a:tab pos="524351" algn="l"/>
              </a:tabLst>
            </a:pPr>
            <a:r>
              <a:rPr b="1" dirty="0">
                <a:latin typeface="Calibri"/>
                <a:cs typeface="Calibri"/>
              </a:rPr>
              <a:t>Language</a:t>
            </a:r>
            <a:r>
              <a:rPr b="1" spc="-64" dirty="0">
                <a:latin typeface="Calibri"/>
                <a:cs typeface="Calibri"/>
              </a:rPr>
              <a:t> </a:t>
            </a:r>
            <a:r>
              <a:rPr b="1" spc="-4" dirty="0">
                <a:latin typeface="Calibri"/>
                <a:cs typeface="Calibri"/>
              </a:rPr>
              <a:t>Modeling</a:t>
            </a:r>
            <a:endParaRPr dirty="0">
              <a:latin typeface="Calibri"/>
              <a:cs typeface="Calibri"/>
            </a:endParaRPr>
          </a:p>
          <a:p>
            <a:pPr lvl="1">
              <a:spcBef>
                <a:spcPts val="34"/>
              </a:spcBef>
              <a:buClr>
                <a:srgbClr val="3986FF"/>
              </a:buClr>
              <a:buFont typeface="Times New Roman"/>
              <a:buChar char="•"/>
            </a:pPr>
            <a:endParaRPr sz="2963" dirty="0">
              <a:latin typeface="Times New Roman"/>
              <a:cs typeface="Times New Roman"/>
            </a:endParaRPr>
          </a:p>
          <a:p>
            <a:pPr marR="182880" algn="ctr">
              <a:spcBef>
                <a:spcPts val="4"/>
              </a:spcBef>
            </a:pPr>
            <a:r>
              <a:rPr b="1" spc="-11" dirty="0">
                <a:solidFill>
                  <a:srgbClr val="3986FF"/>
                </a:solidFill>
                <a:latin typeface="Calibri"/>
                <a:cs typeface="Calibri"/>
              </a:rPr>
              <a:t>motivates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266700" indent="-257175">
              <a:spcBef>
                <a:spcPts val="1398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latin typeface="Calibri"/>
                <a:cs typeface="Calibri"/>
              </a:rPr>
              <a:t>Introduce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4" dirty="0">
                <a:latin typeface="Calibri"/>
                <a:cs typeface="Calibri"/>
              </a:rPr>
              <a:t>new family of neural</a:t>
            </a:r>
            <a:r>
              <a:rPr spc="-34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networks</a:t>
            </a:r>
            <a:endParaRPr dirty="0">
              <a:latin typeface="Calibri"/>
              <a:cs typeface="Calibri"/>
            </a:endParaRPr>
          </a:p>
          <a:p>
            <a:pPr marL="523875" lvl="1" indent="-171450">
              <a:spcBef>
                <a:spcPts val="435"/>
              </a:spcBef>
              <a:buClr>
                <a:srgbClr val="3986FF"/>
              </a:buClr>
              <a:buFont typeface="Times New Roman"/>
              <a:buChar char="•"/>
              <a:tabLst>
                <a:tab pos="524351" algn="l"/>
              </a:tabLst>
            </a:pPr>
            <a:r>
              <a:rPr b="1" spc="-4" dirty="0">
                <a:latin typeface="Calibri"/>
                <a:cs typeface="Calibri"/>
              </a:rPr>
              <a:t>Recurrent </a:t>
            </a:r>
            <a:r>
              <a:rPr b="1" dirty="0">
                <a:latin typeface="Calibri"/>
                <a:cs typeface="Calibri"/>
              </a:rPr>
              <a:t>Neural Networks</a:t>
            </a:r>
            <a:r>
              <a:rPr b="1" spc="-4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(RNNs)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7CC5D0D6-D558-7843-9471-994F844DE82D}"/>
              </a:ext>
            </a:extLst>
          </p:cNvPr>
          <p:cNvSpPr/>
          <p:nvPr/>
        </p:nvSpPr>
        <p:spPr>
          <a:xfrm>
            <a:off x="2743200" y="1200150"/>
            <a:ext cx="85725" cy="986790"/>
          </a:xfrm>
          <a:custGeom>
            <a:avLst/>
            <a:gdLst/>
            <a:ahLst/>
            <a:cxnLst/>
            <a:rect l="l" t="t" r="r" b="b"/>
            <a:pathLst>
              <a:path w="114300" h="1315720">
                <a:moveTo>
                  <a:pt x="38100" y="1201293"/>
                </a:moveTo>
                <a:lnTo>
                  <a:pt x="0" y="1201293"/>
                </a:lnTo>
                <a:lnTo>
                  <a:pt x="57150" y="1315593"/>
                </a:lnTo>
                <a:lnTo>
                  <a:pt x="104775" y="1220343"/>
                </a:lnTo>
                <a:lnTo>
                  <a:pt x="38100" y="1220343"/>
                </a:lnTo>
                <a:lnTo>
                  <a:pt x="38100" y="1201293"/>
                </a:lnTo>
                <a:close/>
              </a:path>
              <a:path w="114300" h="1315720">
                <a:moveTo>
                  <a:pt x="76200" y="0"/>
                </a:moveTo>
                <a:lnTo>
                  <a:pt x="38100" y="0"/>
                </a:lnTo>
                <a:lnTo>
                  <a:pt x="38100" y="1220343"/>
                </a:lnTo>
                <a:lnTo>
                  <a:pt x="76200" y="1220343"/>
                </a:lnTo>
                <a:lnTo>
                  <a:pt x="76200" y="0"/>
                </a:lnTo>
                <a:close/>
              </a:path>
              <a:path w="114300" h="1315720">
                <a:moveTo>
                  <a:pt x="114300" y="1201293"/>
                </a:moveTo>
                <a:lnTo>
                  <a:pt x="76200" y="1201293"/>
                </a:lnTo>
                <a:lnTo>
                  <a:pt x="76200" y="1220343"/>
                </a:lnTo>
                <a:lnTo>
                  <a:pt x="104775" y="1220343"/>
                </a:lnTo>
                <a:lnTo>
                  <a:pt x="114300" y="1201293"/>
                </a:lnTo>
                <a:close/>
              </a:path>
            </a:pathLst>
          </a:custGeom>
          <a:solidFill>
            <a:srgbClr val="3986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814318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6C65584-D6ED-B046-932F-C77A8E96CBE2}"/>
              </a:ext>
            </a:extLst>
          </p:cNvPr>
          <p:cNvSpPr txBox="1"/>
          <p:nvPr/>
        </p:nvSpPr>
        <p:spPr>
          <a:xfrm>
            <a:off x="1430656" y="829247"/>
            <a:ext cx="5833586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66700" indent="-257175">
              <a:spcBef>
                <a:spcPts val="79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b="1" dirty="0">
                <a:solidFill>
                  <a:srgbClr val="BA56BD"/>
                </a:solidFill>
                <a:latin typeface="Calibri"/>
                <a:cs typeface="Calibri"/>
              </a:rPr>
              <a:t>Language </a:t>
            </a:r>
            <a:r>
              <a:rPr sz="1725" b="1" spc="-4" dirty="0">
                <a:solidFill>
                  <a:srgbClr val="BA56BD"/>
                </a:solidFill>
                <a:latin typeface="Calibri"/>
                <a:cs typeface="Calibri"/>
              </a:rPr>
              <a:t>Modeling </a:t>
            </a:r>
            <a:r>
              <a:rPr sz="1725" dirty="0">
                <a:latin typeface="Calibri"/>
                <a:cs typeface="Calibri"/>
              </a:rPr>
              <a:t>is the task </a:t>
            </a:r>
            <a:r>
              <a:rPr sz="1725" spc="-4" dirty="0">
                <a:latin typeface="Calibri"/>
                <a:cs typeface="Calibri"/>
              </a:rPr>
              <a:t>of predicting </a:t>
            </a:r>
            <a:r>
              <a:rPr sz="1725" dirty="0">
                <a:latin typeface="Calibri"/>
                <a:cs typeface="Calibri"/>
              </a:rPr>
              <a:t>what word</a:t>
            </a:r>
            <a:r>
              <a:rPr sz="1725" spc="30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comes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24896882-FA99-C74B-8E7A-57112AA01ABA}"/>
              </a:ext>
            </a:extLst>
          </p:cNvPr>
          <p:cNvSpPr txBox="1"/>
          <p:nvPr/>
        </p:nvSpPr>
        <p:spPr>
          <a:xfrm>
            <a:off x="1687830" y="1091908"/>
            <a:ext cx="467678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725" spc="-4" dirty="0">
                <a:latin typeface="Calibri"/>
                <a:cs typeface="Calibri"/>
              </a:rPr>
              <a:t>next.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81BA0432-849F-A049-A5AC-1A9EC3135C75}"/>
              </a:ext>
            </a:extLst>
          </p:cNvPr>
          <p:cNvSpPr txBox="1"/>
          <p:nvPr/>
        </p:nvSpPr>
        <p:spPr>
          <a:xfrm>
            <a:off x="1430656" y="2512123"/>
            <a:ext cx="5060156" cy="54101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66700" indent="-257175">
              <a:spcBef>
                <a:spcPts val="79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dirty="0">
                <a:latin typeface="Calibri"/>
                <a:cs typeface="Calibri"/>
              </a:rPr>
              <a:t>More </a:t>
            </a:r>
            <a:r>
              <a:rPr sz="1725" spc="-4" dirty="0">
                <a:latin typeface="Calibri"/>
                <a:cs typeface="Calibri"/>
              </a:rPr>
              <a:t>formally: </a:t>
            </a:r>
            <a:r>
              <a:rPr sz="1725" dirty="0">
                <a:latin typeface="Calibri"/>
                <a:cs typeface="Calibri"/>
              </a:rPr>
              <a:t>given a </a:t>
            </a:r>
            <a:r>
              <a:rPr sz="1725" spc="-4" dirty="0">
                <a:latin typeface="Calibri"/>
                <a:cs typeface="Calibri"/>
              </a:rPr>
              <a:t>sequence of</a:t>
            </a:r>
            <a:r>
              <a:rPr sz="1725" spc="-23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words</a:t>
            </a:r>
          </a:p>
          <a:p>
            <a:pPr marL="266700"/>
            <a:r>
              <a:rPr sz="1725" spc="-4" dirty="0">
                <a:latin typeface="Calibri"/>
                <a:cs typeface="Calibri"/>
              </a:rPr>
              <a:t>compute </a:t>
            </a:r>
            <a:r>
              <a:rPr sz="1725" dirty="0">
                <a:latin typeface="Calibri"/>
                <a:cs typeface="Calibri"/>
              </a:rPr>
              <a:t>the </a:t>
            </a:r>
            <a:r>
              <a:rPr sz="1725" spc="-4" dirty="0">
                <a:latin typeface="Calibri"/>
                <a:cs typeface="Calibri"/>
              </a:rPr>
              <a:t>probability distribution of </a:t>
            </a:r>
            <a:r>
              <a:rPr sz="1725" dirty="0">
                <a:latin typeface="Calibri"/>
                <a:cs typeface="Calibri"/>
              </a:rPr>
              <a:t>the </a:t>
            </a:r>
            <a:r>
              <a:rPr sz="1725" spc="-4" dirty="0">
                <a:latin typeface="Calibri"/>
                <a:cs typeface="Calibri"/>
              </a:rPr>
              <a:t>next</a:t>
            </a:r>
            <a:r>
              <a:rPr sz="1725" spc="3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word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78B5A2DC-6B3E-8B4E-A917-CDA4ECECEA5F}"/>
              </a:ext>
            </a:extLst>
          </p:cNvPr>
          <p:cNvSpPr txBox="1"/>
          <p:nvPr/>
        </p:nvSpPr>
        <p:spPr>
          <a:xfrm>
            <a:off x="7083704" y="2512123"/>
            <a:ext cx="114776" cy="54101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725" dirty="0">
                <a:latin typeface="Calibri"/>
                <a:cs typeface="Calibri"/>
              </a:rPr>
              <a:t>,</a:t>
            </a:r>
            <a:endParaRPr sz="1725">
              <a:latin typeface="Calibri"/>
              <a:cs typeface="Calibri"/>
            </a:endParaRPr>
          </a:p>
          <a:p>
            <a:pPr marL="46196"/>
            <a:r>
              <a:rPr sz="1725" dirty="0">
                <a:latin typeface="Calibri"/>
                <a:cs typeface="Calibri"/>
              </a:rPr>
              <a:t>: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D6C905B-A168-4046-AD2C-3CAD168404E2}"/>
              </a:ext>
            </a:extLst>
          </p:cNvPr>
          <p:cNvSpPr txBox="1"/>
          <p:nvPr/>
        </p:nvSpPr>
        <p:spPr>
          <a:xfrm>
            <a:off x="1430655" y="3826859"/>
            <a:ext cx="4874895" cy="86953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>
              <a:spcBef>
                <a:spcPts val="75"/>
              </a:spcBef>
              <a:tabLst>
                <a:tab pos="1433036" algn="l"/>
              </a:tabLst>
            </a:pPr>
            <a:r>
              <a:rPr sz="1725" dirty="0">
                <a:latin typeface="Calibri"/>
                <a:cs typeface="Calibri"/>
              </a:rPr>
              <a:t>where	can </a:t>
            </a:r>
            <a:r>
              <a:rPr sz="1725" spc="-4" dirty="0">
                <a:latin typeface="Calibri"/>
                <a:cs typeface="Calibri"/>
              </a:rPr>
              <a:t>be </a:t>
            </a:r>
            <a:r>
              <a:rPr sz="1725" dirty="0">
                <a:latin typeface="Calibri"/>
                <a:cs typeface="Calibri"/>
              </a:rPr>
              <a:t>any </a:t>
            </a:r>
            <a:r>
              <a:rPr sz="1725" spc="-4" dirty="0">
                <a:latin typeface="Calibri"/>
                <a:cs typeface="Calibri"/>
              </a:rPr>
              <a:t>word </a:t>
            </a:r>
            <a:r>
              <a:rPr sz="1725" dirty="0">
                <a:latin typeface="Calibri"/>
                <a:cs typeface="Calibri"/>
              </a:rPr>
              <a:t>in the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vocabulary</a:t>
            </a:r>
            <a:endParaRPr sz="1725">
              <a:latin typeface="Calibri"/>
              <a:cs typeface="Calibri"/>
            </a:endParaRPr>
          </a:p>
          <a:p>
            <a:pPr>
              <a:spcBef>
                <a:spcPts val="26"/>
              </a:spcBef>
            </a:pPr>
            <a:endParaRPr sz="2138">
              <a:latin typeface="Times New Roman"/>
              <a:cs typeface="Times New Roman"/>
            </a:endParaRPr>
          </a:p>
          <a:p>
            <a:pPr marL="266700" indent="-257175"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dirty="0">
                <a:latin typeface="Calibri"/>
                <a:cs typeface="Calibri"/>
              </a:rPr>
              <a:t>A </a:t>
            </a:r>
            <a:r>
              <a:rPr sz="1725" spc="-4" dirty="0">
                <a:latin typeface="Calibri"/>
                <a:cs typeface="Calibri"/>
              </a:rPr>
              <a:t>system </a:t>
            </a:r>
            <a:r>
              <a:rPr sz="1725" dirty="0">
                <a:latin typeface="Calibri"/>
                <a:cs typeface="Calibri"/>
              </a:rPr>
              <a:t>that </a:t>
            </a:r>
            <a:r>
              <a:rPr sz="1725" spc="-4" dirty="0">
                <a:latin typeface="Calibri"/>
                <a:cs typeface="Calibri"/>
              </a:rPr>
              <a:t>does this </a:t>
            </a:r>
            <a:r>
              <a:rPr sz="1725" dirty="0">
                <a:latin typeface="Calibri"/>
                <a:cs typeface="Calibri"/>
              </a:rPr>
              <a:t>is called a </a:t>
            </a:r>
            <a:r>
              <a:rPr sz="1725" b="1" dirty="0">
                <a:solidFill>
                  <a:srgbClr val="BA56BD"/>
                </a:solidFill>
                <a:latin typeface="Calibri"/>
                <a:cs typeface="Calibri"/>
              </a:rPr>
              <a:t>Language</a:t>
            </a:r>
            <a:r>
              <a:rPr sz="1725" b="1" spc="23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25" b="1" spc="-4" dirty="0">
                <a:solidFill>
                  <a:srgbClr val="BA56BD"/>
                </a:solidFill>
                <a:latin typeface="Calibri"/>
                <a:cs typeface="Calibri"/>
              </a:rPr>
              <a:t>Model</a:t>
            </a:r>
            <a:r>
              <a:rPr sz="1725" spc="-4" dirty="0">
                <a:latin typeface="Calibri"/>
                <a:cs typeface="Calibri"/>
              </a:rPr>
              <a:t>.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57682546-AAF2-B644-B9AC-54D38D9A4CEB}"/>
              </a:ext>
            </a:extLst>
          </p:cNvPr>
          <p:cNvSpPr/>
          <p:nvPr/>
        </p:nvSpPr>
        <p:spPr>
          <a:xfrm>
            <a:off x="6471666" y="1820799"/>
            <a:ext cx="650558" cy="372904"/>
          </a:xfrm>
          <a:custGeom>
            <a:avLst/>
            <a:gdLst/>
            <a:ahLst/>
            <a:cxnLst/>
            <a:rect l="l" t="t" r="r" b="b"/>
            <a:pathLst>
              <a:path w="867409" h="497205">
                <a:moveTo>
                  <a:pt x="433577" y="0"/>
                </a:moveTo>
                <a:lnTo>
                  <a:pt x="374730" y="2268"/>
                </a:lnTo>
                <a:lnTo>
                  <a:pt x="318293" y="8875"/>
                </a:lnTo>
                <a:lnTo>
                  <a:pt x="264783" y="19526"/>
                </a:lnTo>
                <a:lnTo>
                  <a:pt x="214714" y="33923"/>
                </a:lnTo>
                <a:lnTo>
                  <a:pt x="168604" y="51770"/>
                </a:lnTo>
                <a:lnTo>
                  <a:pt x="126968" y="72771"/>
                </a:lnTo>
                <a:lnTo>
                  <a:pt x="90322" y="96629"/>
                </a:lnTo>
                <a:lnTo>
                  <a:pt x="59182" y="123048"/>
                </a:lnTo>
                <a:lnTo>
                  <a:pt x="34063" y="151733"/>
                </a:lnTo>
                <a:lnTo>
                  <a:pt x="3956" y="214711"/>
                </a:lnTo>
                <a:lnTo>
                  <a:pt x="0" y="248412"/>
                </a:lnTo>
                <a:lnTo>
                  <a:pt x="3956" y="282112"/>
                </a:lnTo>
                <a:lnTo>
                  <a:pt x="34063" y="345090"/>
                </a:lnTo>
                <a:lnTo>
                  <a:pt x="59181" y="373775"/>
                </a:lnTo>
                <a:lnTo>
                  <a:pt x="90322" y="400194"/>
                </a:lnTo>
                <a:lnTo>
                  <a:pt x="126968" y="424052"/>
                </a:lnTo>
                <a:lnTo>
                  <a:pt x="168604" y="445053"/>
                </a:lnTo>
                <a:lnTo>
                  <a:pt x="214714" y="462900"/>
                </a:lnTo>
                <a:lnTo>
                  <a:pt x="264783" y="477297"/>
                </a:lnTo>
                <a:lnTo>
                  <a:pt x="318293" y="487948"/>
                </a:lnTo>
                <a:lnTo>
                  <a:pt x="374730" y="494555"/>
                </a:lnTo>
                <a:lnTo>
                  <a:pt x="433577" y="496823"/>
                </a:lnTo>
                <a:lnTo>
                  <a:pt x="492398" y="494555"/>
                </a:lnTo>
                <a:lnTo>
                  <a:pt x="548818" y="487948"/>
                </a:lnTo>
                <a:lnTo>
                  <a:pt x="602319" y="477297"/>
                </a:lnTo>
                <a:lnTo>
                  <a:pt x="652384" y="462900"/>
                </a:lnTo>
                <a:lnTo>
                  <a:pt x="698497" y="445053"/>
                </a:lnTo>
                <a:lnTo>
                  <a:pt x="740140" y="424052"/>
                </a:lnTo>
                <a:lnTo>
                  <a:pt x="776795" y="400194"/>
                </a:lnTo>
                <a:lnTo>
                  <a:pt x="807945" y="373775"/>
                </a:lnTo>
                <a:lnTo>
                  <a:pt x="833074" y="345090"/>
                </a:lnTo>
                <a:lnTo>
                  <a:pt x="863196" y="282112"/>
                </a:lnTo>
                <a:lnTo>
                  <a:pt x="867155" y="248412"/>
                </a:lnTo>
                <a:lnTo>
                  <a:pt x="863196" y="214711"/>
                </a:lnTo>
                <a:lnTo>
                  <a:pt x="833074" y="151733"/>
                </a:lnTo>
                <a:lnTo>
                  <a:pt x="807945" y="123048"/>
                </a:lnTo>
                <a:lnTo>
                  <a:pt x="776795" y="96629"/>
                </a:lnTo>
                <a:lnTo>
                  <a:pt x="740140" y="72771"/>
                </a:lnTo>
                <a:lnTo>
                  <a:pt x="698497" y="51770"/>
                </a:lnTo>
                <a:lnTo>
                  <a:pt x="652384" y="33923"/>
                </a:lnTo>
                <a:lnTo>
                  <a:pt x="602319" y="19526"/>
                </a:lnTo>
                <a:lnTo>
                  <a:pt x="548818" y="8875"/>
                </a:lnTo>
                <a:lnTo>
                  <a:pt x="492398" y="2268"/>
                </a:lnTo>
                <a:lnTo>
                  <a:pt x="433577" y="0"/>
                </a:lnTo>
                <a:close/>
              </a:path>
            </a:pathLst>
          </a:custGeom>
          <a:solidFill>
            <a:srgbClr val="BCD6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12176DD1-C4E7-004B-ACDE-DC362097C4C9}"/>
              </a:ext>
            </a:extLst>
          </p:cNvPr>
          <p:cNvSpPr/>
          <p:nvPr/>
        </p:nvSpPr>
        <p:spPr>
          <a:xfrm>
            <a:off x="5882449" y="1869091"/>
            <a:ext cx="589598" cy="156686"/>
          </a:xfrm>
          <a:custGeom>
            <a:avLst/>
            <a:gdLst/>
            <a:ahLst/>
            <a:cxnLst/>
            <a:rect l="l" t="t" r="r" b="b"/>
            <a:pathLst>
              <a:path w="786129" h="208914">
                <a:moveTo>
                  <a:pt x="698065" y="180304"/>
                </a:moveTo>
                <a:lnTo>
                  <a:pt x="691895" y="208533"/>
                </a:lnTo>
                <a:lnTo>
                  <a:pt x="786003" y="184657"/>
                </a:lnTo>
                <a:lnTo>
                  <a:pt x="784428" y="183387"/>
                </a:lnTo>
                <a:lnTo>
                  <a:pt x="712215" y="183387"/>
                </a:lnTo>
                <a:lnTo>
                  <a:pt x="698065" y="180304"/>
                </a:lnTo>
                <a:close/>
              </a:path>
              <a:path w="786129" h="208914">
                <a:moveTo>
                  <a:pt x="704256" y="151979"/>
                </a:moveTo>
                <a:lnTo>
                  <a:pt x="698065" y="180304"/>
                </a:lnTo>
                <a:lnTo>
                  <a:pt x="712215" y="183387"/>
                </a:lnTo>
                <a:lnTo>
                  <a:pt x="718438" y="155066"/>
                </a:lnTo>
                <a:lnTo>
                  <a:pt x="704256" y="151979"/>
                </a:lnTo>
                <a:close/>
              </a:path>
              <a:path w="786129" h="208914">
                <a:moveTo>
                  <a:pt x="710438" y="123698"/>
                </a:moveTo>
                <a:lnTo>
                  <a:pt x="704256" y="151979"/>
                </a:lnTo>
                <a:lnTo>
                  <a:pt x="718438" y="155066"/>
                </a:lnTo>
                <a:lnTo>
                  <a:pt x="712215" y="183387"/>
                </a:lnTo>
                <a:lnTo>
                  <a:pt x="784428" y="183387"/>
                </a:lnTo>
                <a:lnTo>
                  <a:pt x="710438" y="123698"/>
                </a:lnTo>
                <a:close/>
              </a:path>
              <a:path w="786129" h="208914">
                <a:moveTo>
                  <a:pt x="6096" y="0"/>
                </a:moveTo>
                <a:lnTo>
                  <a:pt x="0" y="28193"/>
                </a:lnTo>
                <a:lnTo>
                  <a:pt x="698065" y="180304"/>
                </a:lnTo>
                <a:lnTo>
                  <a:pt x="704256" y="151979"/>
                </a:lnTo>
                <a:lnTo>
                  <a:pt x="6096" y="0"/>
                </a:lnTo>
                <a:close/>
              </a:path>
            </a:pathLst>
          </a:custGeom>
          <a:solidFill>
            <a:srgbClr val="3986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27BE2989-2DF1-334D-AE8B-8F23318E589F}"/>
              </a:ext>
            </a:extLst>
          </p:cNvPr>
          <p:cNvSpPr/>
          <p:nvPr/>
        </p:nvSpPr>
        <p:spPr>
          <a:xfrm>
            <a:off x="5755005" y="2111120"/>
            <a:ext cx="633413" cy="348615"/>
          </a:xfrm>
          <a:custGeom>
            <a:avLst/>
            <a:gdLst/>
            <a:ahLst/>
            <a:cxnLst/>
            <a:rect l="l" t="t" r="r" b="b"/>
            <a:pathLst>
              <a:path w="844550" h="464820">
                <a:moveTo>
                  <a:pt x="422148" y="0"/>
                </a:moveTo>
                <a:lnTo>
                  <a:pt x="359760" y="2519"/>
                </a:lnTo>
                <a:lnTo>
                  <a:pt x="300216" y="9836"/>
                </a:lnTo>
                <a:lnTo>
                  <a:pt x="244169" y="21594"/>
                </a:lnTo>
                <a:lnTo>
                  <a:pt x="192272" y="37432"/>
                </a:lnTo>
                <a:lnTo>
                  <a:pt x="145177" y="56992"/>
                </a:lnTo>
                <a:lnTo>
                  <a:pt x="103536" y="79915"/>
                </a:lnTo>
                <a:lnTo>
                  <a:pt x="68004" y="105842"/>
                </a:lnTo>
                <a:lnTo>
                  <a:pt x="39231" y="134414"/>
                </a:lnTo>
                <a:lnTo>
                  <a:pt x="4576" y="198057"/>
                </a:lnTo>
                <a:lnTo>
                  <a:pt x="0" y="232410"/>
                </a:lnTo>
                <a:lnTo>
                  <a:pt x="4576" y="266762"/>
                </a:lnTo>
                <a:lnTo>
                  <a:pt x="39231" y="330405"/>
                </a:lnTo>
                <a:lnTo>
                  <a:pt x="68004" y="358977"/>
                </a:lnTo>
                <a:lnTo>
                  <a:pt x="103536" y="384904"/>
                </a:lnTo>
                <a:lnTo>
                  <a:pt x="145177" y="407827"/>
                </a:lnTo>
                <a:lnTo>
                  <a:pt x="192272" y="427387"/>
                </a:lnTo>
                <a:lnTo>
                  <a:pt x="244169" y="443225"/>
                </a:lnTo>
                <a:lnTo>
                  <a:pt x="300216" y="454983"/>
                </a:lnTo>
                <a:lnTo>
                  <a:pt x="359760" y="462300"/>
                </a:lnTo>
                <a:lnTo>
                  <a:pt x="422148" y="464820"/>
                </a:lnTo>
                <a:lnTo>
                  <a:pt x="484535" y="462300"/>
                </a:lnTo>
                <a:lnTo>
                  <a:pt x="544079" y="454983"/>
                </a:lnTo>
                <a:lnTo>
                  <a:pt x="600126" y="443225"/>
                </a:lnTo>
                <a:lnTo>
                  <a:pt x="652023" y="427387"/>
                </a:lnTo>
                <a:lnTo>
                  <a:pt x="699118" y="407827"/>
                </a:lnTo>
                <a:lnTo>
                  <a:pt x="740759" y="384904"/>
                </a:lnTo>
                <a:lnTo>
                  <a:pt x="776291" y="358977"/>
                </a:lnTo>
                <a:lnTo>
                  <a:pt x="805064" y="330405"/>
                </a:lnTo>
                <a:lnTo>
                  <a:pt x="839719" y="266762"/>
                </a:lnTo>
                <a:lnTo>
                  <a:pt x="844295" y="232410"/>
                </a:lnTo>
                <a:lnTo>
                  <a:pt x="839719" y="198057"/>
                </a:lnTo>
                <a:lnTo>
                  <a:pt x="805064" y="134414"/>
                </a:lnTo>
                <a:lnTo>
                  <a:pt x="776291" y="105842"/>
                </a:lnTo>
                <a:lnTo>
                  <a:pt x="740759" y="79915"/>
                </a:lnTo>
                <a:lnTo>
                  <a:pt x="699118" y="56992"/>
                </a:lnTo>
                <a:lnTo>
                  <a:pt x="652023" y="37432"/>
                </a:lnTo>
                <a:lnTo>
                  <a:pt x="600126" y="21594"/>
                </a:lnTo>
                <a:lnTo>
                  <a:pt x="544079" y="9836"/>
                </a:lnTo>
                <a:lnTo>
                  <a:pt x="484535" y="2519"/>
                </a:lnTo>
                <a:lnTo>
                  <a:pt x="422148" y="0"/>
                </a:lnTo>
                <a:close/>
              </a:path>
            </a:pathLst>
          </a:custGeom>
          <a:solidFill>
            <a:srgbClr val="BCD6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70A65C20-D0E3-8047-95D2-D7A9C9DAFA32}"/>
              </a:ext>
            </a:extLst>
          </p:cNvPr>
          <p:cNvSpPr/>
          <p:nvPr/>
        </p:nvSpPr>
        <p:spPr>
          <a:xfrm>
            <a:off x="5777674" y="1935765"/>
            <a:ext cx="110014" cy="220980"/>
          </a:xfrm>
          <a:custGeom>
            <a:avLst/>
            <a:gdLst/>
            <a:ahLst/>
            <a:cxnLst/>
            <a:rect l="l" t="t" r="r" b="b"/>
            <a:pathLst>
              <a:path w="146685" h="294639">
                <a:moveTo>
                  <a:pt x="93762" y="221321"/>
                </a:moveTo>
                <a:lnTo>
                  <a:pt x="67310" y="233171"/>
                </a:lnTo>
                <a:lnTo>
                  <a:pt x="142494" y="294639"/>
                </a:lnTo>
                <a:lnTo>
                  <a:pt x="145088" y="234568"/>
                </a:lnTo>
                <a:lnTo>
                  <a:pt x="99695" y="234568"/>
                </a:lnTo>
                <a:lnTo>
                  <a:pt x="93762" y="221321"/>
                </a:lnTo>
                <a:close/>
              </a:path>
              <a:path w="146685" h="294639">
                <a:moveTo>
                  <a:pt x="120172" y="209489"/>
                </a:moveTo>
                <a:lnTo>
                  <a:pt x="93762" y="221321"/>
                </a:lnTo>
                <a:lnTo>
                  <a:pt x="99695" y="234568"/>
                </a:lnTo>
                <a:lnTo>
                  <a:pt x="126111" y="222757"/>
                </a:lnTo>
                <a:lnTo>
                  <a:pt x="120172" y="209489"/>
                </a:lnTo>
                <a:close/>
              </a:path>
              <a:path w="146685" h="294639">
                <a:moveTo>
                  <a:pt x="146685" y="197612"/>
                </a:moveTo>
                <a:lnTo>
                  <a:pt x="120172" y="209489"/>
                </a:lnTo>
                <a:lnTo>
                  <a:pt x="126111" y="222757"/>
                </a:lnTo>
                <a:lnTo>
                  <a:pt x="99695" y="234568"/>
                </a:lnTo>
                <a:lnTo>
                  <a:pt x="145088" y="234568"/>
                </a:lnTo>
                <a:lnTo>
                  <a:pt x="146685" y="197612"/>
                </a:lnTo>
                <a:close/>
              </a:path>
              <a:path w="146685" h="294639">
                <a:moveTo>
                  <a:pt x="26416" y="0"/>
                </a:moveTo>
                <a:lnTo>
                  <a:pt x="0" y="11937"/>
                </a:lnTo>
                <a:lnTo>
                  <a:pt x="93762" y="221321"/>
                </a:lnTo>
                <a:lnTo>
                  <a:pt x="120172" y="209489"/>
                </a:lnTo>
                <a:lnTo>
                  <a:pt x="26416" y="0"/>
                </a:lnTo>
                <a:close/>
              </a:path>
            </a:pathLst>
          </a:custGeom>
          <a:solidFill>
            <a:srgbClr val="3986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12F6E06E-2057-4D41-8BE8-89539B7BC35E}"/>
              </a:ext>
            </a:extLst>
          </p:cNvPr>
          <p:cNvSpPr/>
          <p:nvPr/>
        </p:nvSpPr>
        <p:spPr>
          <a:xfrm>
            <a:off x="6519671" y="1343025"/>
            <a:ext cx="779621" cy="348615"/>
          </a:xfrm>
          <a:custGeom>
            <a:avLst/>
            <a:gdLst/>
            <a:ahLst/>
            <a:cxnLst/>
            <a:rect l="l" t="t" r="r" b="b"/>
            <a:pathLst>
              <a:path w="1039495" h="464819">
                <a:moveTo>
                  <a:pt x="519683" y="0"/>
                </a:moveTo>
                <a:lnTo>
                  <a:pt x="454494" y="1810"/>
                </a:lnTo>
                <a:lnTo>
                  <a:pt x="391722" y="7095"/>
                </a:lnTo>
                <a:lnTo>
                  <a:pt x="331853" y="15638"/>
                </a:lnTo>
                <a:lnTo>
                  <a:pt x="275375" y="27222"/>
                </a:lnTo>
                <a:lnTo>
                  <a:pt x="222774" y="41629"/>
                </a:lnTo>
                <a:lnTo>
                  <a:pt x="174538" y="58641"/>
                </a:lnTo>
                <a:lnTo>
                  <a:pt x="131154" y="78041"/>
                </a:lnTo>
                <a:lnTo>
                  <a:pt x="93108" y="99611"/>
                </a:lnTo>
                <a:lnTo>
                  <a:pt x="60887" y="123134"/>
                </a:lnTo>
                <a:lnTo>
                  <a:pt x="15871" y="175171"/>
                </a:lnTo>
                <a:lnTo>
                  <a:pt x="0" y="232410"/>
                </a:lnTo>
                <a:lnTo>
                  <a:pt x="4048" y="261570"/>
                </a:lnTo>
                <a:lnTo>
                  <a:pt x="34979" y="316425"/>
                </a:lnTo>
                <a:lnTo>
                  <a:pt x="93108" y="365208"/>
                </a:lnTo>
                <a:lnTo>
                  <a:pt x="131154" y="386778"/>
                </a:lnTo>
                <a:lnTo>
                  <a:pt x="174538" y="406178"/>
                </a:lnTo>
                <a:lnTo>
                  <a:pt x="222774" y="423190"/>
                </a:lnTo>
                <a:lnTo>
                  <a:pt x="275375" y="437597"/>
                </a:lnTo>
                <a:lnTo>
                  <a:pt x="331853" y="449181"/>
                </a:lnTo>
                <a:lnTo>
                  <a:pt x="391722" y="457724"/>
                </a:lnTo>
                <a:lnTo>
                  <a:pt x="454494" y="463009"/>
                </a:lnTo>
                <a:lnTo>
                  <a:pt x="519683" y="464820"/>
                </a:lnTo>
                <a:lnTo>
                  <a:pt x="584873" y="463009"/>
                </a:lnTo>
                <a:lnTo>
                  <a:pt x="647645" y="457724"/>
                </a:lnTo>
                <a:lnTo>
                  <a:pt x="707514" y="449181"/>
                </a:lnTo>
                <a:lnTo>
                  <a:pt x="763992" y="437597"/>
                </a:lnTo>
                <a:lnTo>
                  <a:pt x="816593" y="423190"/>
                </a:lnTo>
                <a:lnTo>
                  <a:pt x="864829" y="406178"/>
                </a:lnTo>
                <a:lnTo>
                  <a:pt x="908213" y="386778"/>
                </a:lnTo>
                <a:lnTo>
                  <a:pt x="946259" y="365208"/>
                </a:lnTo>
                <a:lnTo>
                  <a:pt x="978480" y="341685"/>
                </a:lnTo>
                <a:lnTo>
                  <a:pt x="1023496" y="289648"/>
                </a:lnTo>
                <a:lnTo>
                  <a:pt x="1039368" y="232410"/>
                </a:lnTo>
                <a:lnTo>
                  <a:pt x="1035319" y="203249"/>
                </a:lnTo>
                <a:lnTo>
                  <a:pt x="1004388" y="148394"/>
                </a:lnTo>
                <a:lnTo>
                  <a:pt x="946259" y="99611"/>
                </a:lnTo>
                <a:lnTo>
                  <a:pt x="908213" y="78041"/>
                </a:lnTo>
                <a:lnTo>
                  <a:pt x="864829" y="58641"/>
                </a:lnTo>
                <a:lnTo>
                  <a:pt x="816593" y="41629"/>
                </a:lnTo>
                <a:lnTo>
                  <a:pt x="763992" y="27222"/>
                </a:lnTo>
                <a:lnTo>
                  <a:pt x="707514" y="15638"/>
                </a:lnTo>
                <a:lnTo>
                  <a:pt x="647645" y="7095"/>
                </a:lnTo>
                <a:lnTo>
                  <a:pt x="584873" y="1810"/>
                </a:lnTo>
                <a:lnTo>
                  <a:pt x="519683" y="0"/>
                </a:lnTo>
                <a:close/>
              </a:path>
            </a:pathLst>
          </a:custGeom>
          <a:solidFill>
            <a:srgbClr val="BCD6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F6E67FDB-E533-AB46-BE01-11C8D94E9E90}"/>
              </a:ext>
            </a:extLst>
          </p:cNvPr>
          <p:cNvSpPr txBox="1"/>
          <p:nvPr/>
        </p:nvSpPr>
        <p:spPr>
          <a:xfrm>
            <a:off x="2802446" y="1367236"/>
            <a:ext cx="4385310" cy="1007808"/>
          </a:xfrm>
          <a:prstGeom prst="rect">
            <a:avLst/>
          </a:prstGeom>
        </p:spPr>
        <p:txBody>
          <a:bodyPr vert="horz" wrap="square" lIns="0" tIns="29051" rIns="0" bIns="0" rtlCol="0">
            <a:spAutoFit/>
          </a:bodyPr>
          <a:lstStyle/>
          <a:p>
            <a:pPr marR="3810" algn="r">
              <a:spcBef>
                <a:spcPts val="229"/>
              </a:spcBef>
            </a:pPr>
            <a:r>
              <a:rPr sz="1350" i="1" spc="-4" dirty="0">
                <a:latin typeface="Calibri"/>
                <a:cs typeface="Calibri"/>
              </a:rPr>
              <a:t>la</a:t>
            </a:r>
            <a:r>
              <a:rPr sz="1350" i="1" spc="-11" dirty="0">
                <a:latin typeface="Calibri"/>
                <a:cs typeface="Calibri"/>
              </a:rPr>
              <a:t>p</a:t>
            </a:r>
            <a:r>
              <a:rPr sz="1350" i="1" spc="-23" dirty="0">
                <a:latin typeface="Calibri"/>
                <a:cs typeface="Calibri"/>
              </a:rPr>
              <a:t>t</a:t>
            </a:r>
            <a:r>
              <a:rPr sz="1350" i="1" spc="-4" dirty="0">
                <a:latin typeface="Calibri"/>
                <a:cs typeface="Calibri"/>
              </a:rPr>
              <a:t>o</a:t>
            </a:r>
            <a:r>
              <a:rPr sz="1350" i="1" spc="-11" dirty="0">
                <a:latin typeface="Calibri"/>
                <a:cs typeface="Calibri"/>
              </a:rPr>
              <a:t>p</a:t>
            </a:r>
            <a:r>
              <a:rPr sz="1350" i="1" dirty="0">
                <a:latin typeface="Calibri"/>
                <a:cs typeface="Calibri"/>
              </a:rPr>
              <a:t>s</a:t>
            </a:r>
            <a:endParaRPr sz="1350">
              <a:latin typeface="Calibri"/>
              <a:cs typeface="Calibri"/>
            </a:endParaRPr>
          </a:p>
          <a:p>
            <a:pPr marL="9525">
              <a:spcBef>
                <a:spcPts val="203"/>
              </a:spcBef>
              <a:tabLst>
                <a:tab pos="3045619" algn="l"/>
              </a:tabLst>
            </a:pPr>
            <a:r>
              <a:rPr sz="1725" i="1" dirty="0">
                <a:latin typeface="Calibri"/>
                <a:cs typeface="Calibri"/>
              </a:rPr>
              <a:t>the </a:t>
            </a:r>
            <a:r>
              <a:rPr sz="1725" i="1" spc="-4" dirty="0">
                <a:latin typeface="Calibri"/>
                <a:cs typeface="Calibri"/>
              </a:rPr>
              <a:t>students </a:t>
            </a:r>
            <a:r>
              <a:rPr sz="1725" i="1" dirty="0">
                <a:latin typeface="Calibri"/>
                <a:cs typeface="Calibri"/>
              </a:rPr>
              <a:t>opened</a:t>
            </a:r>
            <a:r>
              <a:rPr sz="1725" i="1" spc="-23" dirty="0">
                <a:latin typeface="Calibri"/>
                <a:cs typeface="Calibri"/>
              </a:rPr>
              <a:t> </a:t>
            </a:r>
            <a:r>
              <a:rPr sz="1725" i="1" dirty="0">
                <a:latin typeface="Calibri"/>
                <a:cs typeface="Calibri"/>
              </a:rPr>
              <a:t>their</a:t>
            </a:r>
            <a:r>
              <a:rPr sz="1725" i="1" spc="4" dirty="0">
                <a:latin typeface="Calibri"/>
                <a:cs typeface="Calibri"/>
              </a:rPr>
              <a:t> </a:t>
            </a:r>
            <a:r>
              <a:rPr sz="1725" i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endParaRPr sz="1725">
              <a:latin typeface="Calibri"/>
              <a:cs typeface="Calibri"/>
            </a:endParaRPr>
          </a:p>
          <a:p>
            <a:pPr marR="154781" algn="r">
              <a:spcBef>
                <a:spcPts val="49"/>
              </a:spcBef>
            </a:pPr>
            <a:r>
              <a:rPr sz="1350" i="1" spc="-26" dirty="0">
                <a:latin typeface="Calibri"/>
                <a:cs typeface="Calibri"/>
              </a:rPr>
              <a:t>e</a:t>
            </a:r>
            <a:r>
              <a:rPr sz="1350" i="1" spc="-30" dirty="0">
                <a:latin typeface="Calibri"/>
                <a:cs typeface="Calibri"/>
              </a:rPr>
              <a:t>x</a:t>
            </a:r>
            <a:r>
              <a:rPr sz="1350" i="1" spc="-4" dirty="0">
                <a:latin typeface="Calibri"/>
                <a:cs typeface="Calibri"/>
              </a:rPr>
              <a:t>ams</a:t>
            </a:r>
            <a:endParaRPr sz="1350">
              <a:latin typeface="Calibri"/>
              <a:cs typeface="Calibri"/>
            </a:endParaRPr>
          </a:p>
          <a:p>
            <a:pPr marR="900113" algn="r">
              <a:spcBef>
                <a:spcPts val="488"/>
              </a:spcBef>
            </a:pPr>
            <a:r>
              <a:rPr sz="1350" i="1" dirty="0">
                <a:latin typeface="Calibri"/>
                <a:cs typeface="Calibri"/>
              </a:rPr>
              <a:t>minds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EF436F97-E5A3-A040-86C6-FE7E732E7BAC}"/>
              </a:ext>
            </a:extLst>
          </p:cNvPr>
          <p:cNvSpPr/>
          <p:nvPr/>
        </p:nvSpPr>
        <p:spPr>
          <a:xfrm>
            <a:off x="5843112" y="1505712"/>
            <a:ext cx="648176" cy="264319"/>
          </a:xfrm>
          <a:custGeom>
            <a:avLst/>
            <a:gdLst/>
            <a:ahLst/>
            <a:cxnLst/>
            <a:rect l="l" t="t" r="r" b="b"/>
            <a:pathLst>
              <a:path w="864234" h="352425">
                <a:moveTo>
                  <a:pt x="777584" y="27023"/>
                </a:moveTo>
                <a:lnTo>
                  <a:pt x="0" y="325374"/>
                </a:lnTo>
                <a:lnTo>
                  <a:pt x="10413" y="352425"/>
                </a:lnTo>
                <a:lnTo>
                  <a:pt x="787975" y="54083"/>
                </a:lnTo>
                <a:lnTo>
                  <a:pt x="777584" y="27023"/>
                </a:lnTo>
                <a:close/>
              </a:path>
              <a:path w="864234" h="352425">
                <a:moveTo>
                  <a:pt x="852467" y="21844"/>
                </a:moveTo>
                <a:lnTo>
                  <a:pt x="791083" y="21844"/>
                </a:lnTo>
                <a:lnTo>
                  <a:pt x="801496" y="48895"/>
                </a:lnTo>
                <a:lnTo>
                  <a:pt x="787975" y="54083"/>
                </a:lnTo>
                <a:lnTo>
                  <a:pt x="798321" y="81025"/>
                </a:lnTo>
                <a:lnTo>
                  <a:pt x="852467" y="21844"/>
                </a:lnTo>
                <a:close/>
              </a:path>
              <a:path w="864234" h="352425">
                <a:moveTo>
                  <a:pt x="791083" y="21844"/>
                </a:moveTo>
                <a:lnTo>
                  <a:pt x="777584" y="27023"/>
                </a:lnTo>
                <a:lnTo>
                  <a:pt x="787975" y="54083"/>
                </a:lnTo>
                <a:lnTo>
                  <a:pt x="801496" y="48895"/>
                </a:lnTo>
                <a:lnTo>
                  <a:pt x="791083" y="21844"/>
                </a:lnTo>
                <a:close/>
              </a:path>
              <a:path w="864234" h="352425">
                <a:moveTo>
                  <a:pt x="767207" y="0"/>
                </a:moveTo>
                <a:lnTo>
                  <a:pt x="777584" y="27023"/>
                </a:lnTo>
                <a:lnTo>
                  <a:pt x="791083" y="21844"/>
                </a:lnTo>
                <a:lnTo>
                  <a:pt x="852467" y="21844"/>
                </a:lnTo>
                <a:lnTo>
                  <a:pt x="863854" y="9398"/>
                </a:lnTo>
                <a:lnTo>
                  <a:pt x="767207" y="0"/>
                </a:lnTo>
                <a:close/>
              </a:path>
            </a:pathLst>
          </a:custGeom>
          <a:solidFill>
            <a:srgbClr val="3986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384E1932-F809-D041-B1CB-BEDF29A4CAFD}"/>
              </a:ext>
            </a:extLst>
          </p:cNvPr>
          <p:cNvSpPr/>
          <p:nvPr/>
        </p:nvSpPr>
        <p:spPr>
          <a:xfrm>
            <a:off x="5814441" y="1134999"/>
            <a:ext cx="633413" cy="348615"/>
          </a:xfrm>
          <a:custGeom>
            <a:avLst/>
            <a:gdLst/>
            <a:ahLst/>
            <a:cxnLst/>
            <a:rect l="l" t="t" r="r" b="b"/>
            <a:pathLst>
              <a:path w="844550" h="464819">
                <a:moveTo>
                  <a:pt x="422147" y="0"/>
                </a:moveTo>
                <a:lnTo>
                  <a:pt x="359760" y="2519"/>
                </a:lnTo>
                <a:lnTo>
                  <a:pt x="300216" y="9836"/>
                </a:lnTo>
                <a:lnTo>
                  <a:pt x="244169" y="21594"/>
                </a:lnTo>
                <a:lnTo>
                  <a:pt x="192272" y="37432"/>
                </a:lnTo>
                <a:lnTo>
                  <a:pt x="145177" y="56992"/>
                </a:lnTo>
                <a:lnTo>
                  <a:pt x="103536" y="79915"/>
                </a:lnTo>
                <a:lnTo>
                  <a:pt x="68004" y="105842"/>
                </a:lnTo>
                <a:lnTo>
                  <a:pt x="39231" y="134414"/>
                </a:lnTo>
                <a:lnTo>
                  <a:pt x="4576" y="198057"/>
                </a:lnTo>
                <a:lnTo>
                  <a:pt x="0" y="232409"/>
                </a:lnTo>
                <a:lnTo>
                  <a:pt x="4576" y="266762"/>
                </a:lnTo>
                <a:lnTo>
                  <a:pt x="39231" y="330405"/>
                </a:lnTo>
                <a:lnTo>
                  <a:pt x="68004" y="358977"/>
                </a:lnTo>
                <a:lnTo>
                  <a:pt x="103536" y="384904"/>
                </a:lnTo>
                <a:lnTo>
                  <a:pt x="145177" y="407827"/>
                </a:lnTo>
                <a:lnTo>
                  <a:pt x="192272" y="427387"/>
                </a:lnTo>
                <a:lnTo>
                  <a:pt x="244169" y="443225"/>
                </a:lnTo>
                <a:lnTo>
                  <a:pt x="300216" y="454983"/>
                </a:lnTo>
                <a:lnTo>
                  <a:pt x="359760" y="462300"/>
                </a:lnTo>
                <a:lnTo>
                  <a:pt x="422147" y="464819"/>
                </a:lnTo>
                <a:lnTo>
                  <a:pt x="484535" y="462300"/>
                </a:lnTo>
                <a:lnTo>
                  <a:pt x="544079" y="454983"/>
                </a:lnTo>
                <a:lnTo>
                  <a:pt x="600126" y="443225"/>
                </a:lnTo>
                <a:lnTo>
                  <a:pt x="652023" y="427387"/>
                </a:lnTo>
                <a:lnTo>
                  <a:pt x="699118" y="407827"/>
                </a:lnTo>
                <a:lnTo>
                  <a:pt x="740759" y="384904"/>
                </a:lnTo>
                <a:lnTo>
                  <a:pt x="776291" y="358977"/>
                </a:lnTo>
                <a:lnTo>
                  <a:pt x="805064" y="330405"/>
                </a:lnTo>
                <a:lnTo>
                  <a:pt x="839719" y="266762"/>
                </a:lnTo>
                <a:lnTo>
                  <a:pt x="844295" y="232409"/>
                </a:lnTo>
                <a:lnTo>
                  <a:pt x="839719" y="198057"/>
                </a:lnTo>
                <a:lnTo>
                  <a:pt x="805064" y="134414"/>
                </a:lnTo>
                <a:lnTo>
                  <a:pt x="776291" y="105842"/>
                </a:lnTo>
                <a:lnTo>
                  <a:pt x="740759" y="79915"/>
                </a:lnTo>
                <a:lnTo>
                  <a:pt x="699118" y="56992"/>
                </a:lnTo>
                <a:lnTo>
                  <a:pt x="652023" y="37432"/>
                </a:lnTo>
                <a:lnTo>
                  <a:pt x="600126" y="21594"/>
                </a:lnTo>
                <a:lnTo>
                  <a:pt x="544079" y="9836"/>
                </a:lnTo>
                <a:lnTo>
                  <a:pt x="484535" y="2519"/>
                </a:lnTo>
                <a:lnTo>
                  <a:pt x="422147" y="0"/>
                </a:lnTo>
                <a:close/>
              </a:path>
            </a:pathLst>
          </a:custGeom>
          <a:solidFill>
            <a:srgbClr val="BCD6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87F9D32D-A825-4B43-903E-4AB00A29F3D3}"/>
              </a:ext>
            </a:extLst>
          </p:cNvPr>
          <p:cNvSpPr txBox="1"/>
          <p:nvPr/>
        </p:nvSpPr>
        <p:spPr>
          <a:xfrm>
            <a:off x="5918263" y="1178529"/>
            <a:ext cx="42672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4" dirty="0">
                <a:latin typeface="Calibri"/>
                <a:cs typeface="Calibri"/>
              </a:rPr>
              <a:t>boo</a:t>
            </a:r>
            <a:r>
              <a:rPr sz="1350" i="1" spc="-11" dirty="0">
                <a:latin typeface="Calibri"/>
                <a:cs typeface="Calibri"/>
              </a:rPr>
              <a:t>k</a:t>
            </a:r>
            <a:r>
              <a:rPr sz="1350" i="1" dirty="0">
                <a:latin typeface="Calibri"/>
                <a:cs typeface="Calibri"/>
              </a:rPr>
              <a:t>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B4901F03-B4A8-EB44-AB47-44C5EEA9D5BB}"/>
              </a:ext>
            </a:extLst>
          </p:cNvPr>
          <p:cNvSpPr/>
          <p:nvPr/>
        </p:nvSpPr>
        <p:spPr>
          <a:xfrm>
            <a:off x="5746052" y="1432750"/>
            <a:ext cx="161925" cy="282416"/>
          </a:xfrm>
          <a:custGeom>
            <a:avLst/>
            <a:gdLst/>
            <a:ahLst/>
            <a:cxnLst/>
            <a:rect l="l" t="t" r="r" b="b"/>
            <a:pathLst>
              <a:path w="215900" h="376555">
                <a:moveTo>
                  <a:pt x="161305" y="69049"/>
                </a:moveTo>
                <a:lnTo>
                  <a:pt x="0" y="362076"/>
                </a:lnTo>
                <a:lnTo>
                  <a:pt x="25400" y="376046"/>
                </a:lnTo>
                <a:lnTo>
                  <a:pt x="186695" y="83037"/>
                </a:lnTo>
                <a:lnTo>
                  <a:pt x="161305" y="69049"/>
                </a:lnTo>
                <a:close/>
              </a:path>
              <a:path w="215900" h="376555">
                <a:moveTo>
                  <a:pt x="213685" y="56387"/>
                </a:moveTo>
                <a:lnTo>
                  <a:pt x="168275" y="56387"/>
                </a:lnTo>
                <a:lnTo>
                  <a:pt x="193675" y="70357"/>
                </a:lnTo>
                <a:lnTo>
                  <a:pt x="186695" y="83037"/>
                </a:lnTo>
                <a:lnTo>
                  <a:pt x="212089" y="97027"/>
                </a:lnTo>
                <a:lnTo>
                  <a:pt x="213685" y="56387"/>
                </a:lnTo>
                <a:close/>
              </a:path>
              <a:path w="215900" h="376555">
                <a:moveTo>
                  <a:pt x="168275" y="56387"/>
                </a:moveTo>
                <a:lnTo>
                  <a:pt x="161305" y="69049"/>
                </a:lnTo>
                <a:lnTo>
                  <a:pt x="186695" y="83037"/>
                </a:lnTo>
                <a:lnTo>
                  <a:pt x="193675" y="70357"/>
                </a:lnTo>
                <a:lnTo>
                  <a:pt x="168275" y="56387"/>
                </a:lnTo>
                <a:close/>
              </a:path>
              <a:path w="215900" h="376555">
                <a:moveTo>
                  <a:pt x="215900" y="0"/>
                </a:moveTo>
                <a:lnTo>
                  <a:pt x="136017" y="55117"/>
                </a:lnTo>
                <a:lnTo>
                  <a:pt x="161305" y="69049"/>
                </a:lnTo>
                <a:lnTo>
                  <a:pt x="168275" y="56387"/>
                </a:lnTo>
                <a:lnTo>
                  <a:pt x="213685" y="56387"/>
                </a:lnTo>
                <a:lnTo>
                  <a:pt x="215900" y="0"/>
                </a:lnTo>
                <a:close/>
              </a:path>
            </a:pathLst>
          </a:custGeom>
          <a:solidFill>
            <a:srgbClr val="3986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62A27059-B633-924D-A378-BB29B23E3912}"/>
              </a:ext>
            </a:extLst>
          </p:cNvPr>
          <p:cNvSpPr/>
          <p:nvPr/>
        </p:nvSpPr>
        <p:spPr>
          <a:xfrm>
            <a:off x="3072397" y="3247330"/>
            <a:ext cx="3012932" cy="354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0F6CBEFB-1E25-8941-90AA-62EF6243BBDF}"/>
              </a:ext>
            </a:extLst>
          </p:cNvPr>
          <p:cNvSpPr/>
          <p:nvPr/>
        </p:nvSpPr>
        <p:spPr>
          <a:xfrm>
            <a:off x="5473827" y="2505457"/>
            <a:ext cx="1625345" cy="3108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38C90466-236E-2741-A5F5-24A169023CC4}"/>
              </a:ext>
            </a:extLst>
          </p:cNvPr>
          <p:cNvSpPr/>
          <p:nvPr/>
        </p:nvSpPr>
        <p:spPr>
          <a:xfrm>
            <a:off x="6508242" y="2786634"/>
            <a:ext cx="613791" cy="2834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B78A77E1-FBDC-2646-9A74-538264920C5C}"/>
              </a:ext>
            </a:extLst>
          </p:cNvPr>
          <p:cNvSpPr/>
          <p:nvPr/>
        </p:nvSpPr>
        <p:spPr>
          <a:xfrm>
            <a:off x="5992807" y="3880739"/>
            <a:ext cx="1915540" cy="2692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BBE418FA-9AFC-7C49-BF5A-24B85D074895}"/>
              </a:ext>
            </a:extLst>
          </p:cNvPr>
          <p:cNvSpPr/>
          <p:nvPr/>
        </p:nvSpPr>
        <p:spPr>
          <a:xfrm>
            <a:off x="2317763" y="3872914"/>
            <a:ext cx="502276" cy="1950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790670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479A56C-B87A-484C-9A1E-86132098BEA7}"/>
              </a:ext>
            </a:extLst>
          </p:cNvPr>
          <p:cNvSpPr txBox="1"/>
          <p:nvPr/>
        </p:nvSpPr>
        <p:spPr>
          <a:xfrm>
            <a:off x="1430656" y="829246"/>
            <a:ext cx="5873591" cy="118686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marR="383857" indent="-257175">
              <a:spcBef>
                <a:spcPts val="75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lang="en-US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system</a:t>
            </a:r>
            <a:r>
              <a:rPr spc="-10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that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 assigns </a:t>
            </a: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probability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to a </a:t>
            </a: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piece of</a:t>
            </a:r>
            <a:r>
              <a:rPr spc="-45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pc="4" dirty="0">
                <a:solidFill>
                  <a:srgbClr val="BA56BD"/>
                </a:solidFill>
                <a:latin typeface="Calibri"/>
                <a:cs typeface="Calibri"/>
              </a:rPr>
              <a:t>text</a:t>
            </a:r>
            <a:r>
              <a:rPr spc="4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4"/>
              </a:spcBef>
              <a:buClr>
                <a:srgbClr val="CC0000"/>
              </a:buClr>
              <a:buFont typeface="Times New Roman"/>
              <a:buChar char="•"/>
            </a:pPr>
            <a:endParaRPr sz="2250" dirty="0">
              <a:latin typeface="Times New Roman"/>
              <a:cs typeface="Times New Roman"/>
            </a:endParaRPr>
          </a:p>
          <a:p>
            <a:pPr marL="266700" marR="3810" indent="-257175"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  <a:tab pos="4776788" algn="l"/>
              </a:tabLst>
            </a:pPr>
            <a:r>
              <a:rPr spc="-4" dirty="0">
                <a:latin typeface="Calibri"/>
                <a:cs typeface="Calibri"/>
              </a:rPr>
              <a:t>For </a:t>
            </a:r>
            <a:r>
              <a:rPr dirty="0">
                <a:latin typeface="Calibri"/>
                <a:cs typeface="Calibri"/>
              </a:rPr>
              <a:t>example, if we </a:t>
            </a:r>
            <a:r>
              <a:rPr spc="-4" dirty="0">
                <a:latin typeface="Calibri"/>
                <a:cs typeface="Calibri"/>
              </a:rPr>
              <a:t>have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some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text	</a:t>
            </a:r>
            <a:r>
              <a:rPr dirty="0">
                <a:latin typeface="Calibri"/>
                <a:cs typeface="Calibri"/>
              </a:rPr>
              <a:t>, then the  </a:t>
            </a:r>
            <a:r>
              <a:rPr spc="-4" dirty="0">
                <a:latin typeface="Calibri"/>
                <a:cs typeface="Calibri"/>
              </a:rPr>
              <a:t>probability of </a:t>
            </a:r>
            <a:r>
              <a:rPr dirty="0">
                <a:latin typeface="Calibri"/>
                <a:cs typeface="Calibri"/>
              </a:rPr>
              <a:t>this text </a:t>
            </a:r>
            <a:r>
              <a:rPr spc="-4" dirty="0">
                <a:latin typeface="Calibri"/>
                <a:cs typeface="Calibri"/>
              </a:rPr>
              <a:t>(according </a:t>
            </a:r>
            <a:r>
              <a:rPr dirty="0">
                <a:latin typeface="Calibri"/>
                <a:cs typeface="Calibri"/>
              </a:rPr>
              <a:t>to the </a:t>
            </a:r>
            <a:r>
              <a:rPr spc="-4" dirty="0">
                <a:latin typeface="Calibri"/>
                <a:cs typeface="Calibri"/>
              </a:rPr>
              <a:t>Language </a:t>
            </a:r>
            <a:r>
              <a:rPr dirty="0">
                <a:latin typeface="Calibri"/>
                <a:cs typeface="Calibri"/>
              </a:rPr>
              <a:t>Model)</a:t>
            </a:r>
            <a:r>
              <a:rPr spc="-9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is: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CB0C6942-EE23-6948-9DE0-62017909D8BC}"/>
              </a:ext>
            </a:extLst>
          </p:cNvPr>
          <p:cNvSpPr/>
          <p:nvPr/>
        </p:nvSpPr>
        <p:spPr>
          <a:xfrm>
            <a:off x="4953000" y="1500389"/>
            <a:ext cx="1168936" cy="227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9AAFCB1-37E3-F641-A403-261B4798A9EB}"/>
              </a:ext>
            </a:extLst>
          </p:cNvPr>
          <p:cNvSpPr/>
          <p:nvPr/>
        </p:nvSpPr>
        <p:spPr>
          <a:xfrm>
            <a:off x="1665442" y="2716735"/>
            <a:ext cx="5815741" cy="8246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48C15399-25DA-1D46-8345-2E62B1FCD650}"/>
              </a:ext>
            </a:extLst>
          </p:cNvPr>
          <p:cNvSpPr/>
          <p:nvPr/>
        </p:nvSpPr>
        <p:spPr>
          <a:xfrm>
            <a:off x="3490150" y="3733610"/>
            <a:ext cx="1724978" cy="200025"/>
          </a:xfrm>
          <a:custGeom>
            <a:avLst/>
            <a:gdLst/>
            <a:ahLst/>
            <a:cxnLst/>
            <a:rect l="l" t="t" r="r" b="b"/>
            <a:pathLst>
              <a:path w="2299970" h="266700">
                <a:moveTo>
                  <a:pt x="2299716" y="0"/>
                </a:moveTo>
                <a:lnTo>
                  <a:pt x="2290488" y="51911"/>
                </a:lnTo>
                <a:lnTo>
                  <a:pt x="2265330" y="94297"/>
                </a:lnTo>
                <a:lnTo>
                  <a:pt x="2228028" y="122872"/>
                </a:lnTo>
                <a:lnTo>
                  <a:pt x="2182368" y="133349"/>
                </a:lnTo>
                <a:lnTo>
                  <a:pt x="1267206" y="133349"/>
                </a:lnTo>
                <a:lnTo>
                  <a:pt x="1221545" y="143827"/>
                </a:lnTo>
                <a:lnTo>
                  <a:pt x="1184243" y="172402"/>
                </a:lnTo>
                <a:lnTo>
                  <a:pt x="1159085" y="214788"/>
                </a:lnTo>
                <a:lnTo>
                  <a:pt x="1149858" y="266699"/>
                </a:lnTo>
                <a:lnTo>
                  <a:pt x="1140630" y="214788"/>
                </a:lnTo>
                <a:lnTo>
                  <a:pt x="1115472" y="172402"/>
                </a:lnTo>
                <a:lnTo>
                  <a:pt x="1078170" y="143827"/>
                </a:lnTo>
                <a:lnTo>
                  <a:pt x="1032510" y="133349"/>
                </a:lnTo>
                <a:lnTo>
                  <a:pt x="117348" y="133349"/>
                </a:lnTo>
                <a:lnTo>
                  <a:pt x="71687" y="122872"/>
                </a:lnTo>
                <a:lnTo>
                  <a:pt x="34385" y="94297"/>
                </a:lnTo>
                <a:lnTo>
                  <a:pt x="9227" y="51911"/>
                </a:lnTo>
                <a:lnTo>
                  <a:pt x="0" y="0"/>
                </a:lnTo>
              </a:path>
            </a:pathLst>
          </a:custGeom>
          <a:ln w="28956">
            <a:solidFill>
              <a:srgbClr val="BA56B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3D220218-7410-F44F-B8FD-716305151C44}"/>
              </a:ext>
            </a:extLst>
          </p:cNvPr>
          <p:cNvSpPr txBox="1"/>
          <p:nvPr/>
        </p:nvSpPr>
        <p:spPr>
          <a:xfrm>
            <a:off x="3427667" y="3976592"/>
            <a:ext cx="201120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BA56BD"/>
                </a:solidFill>
                <a:latin typeface="Calibri"/>
                <a:cs typeface="Calibri"/>
              </a:rPr>
              <a:t>This </a:t>
            </a:r>
            <a:r>
              <a:rPr sz="1350" dirty="0">
                <a:solidFill>
                  <a:srgbClr val="BA56BD"/>
                </a:solidFill>
                <a:latin typeface="Calibri"/>
                <a:cs typeface="Calibri"/>
              </a:rPr>
              <a:t>is </a:t>
            </a:r>
            <a:r>
              <a:rPr sz="1350" spc="-4" dirty="0">
                <a:solidFill>
                  <a:srgbClr val="BA56BD"/>
                </a:solidFill>
                <a:latin typeface="Calibri"/>
                <a:cs typeface="Calibri"/>
              </a:rPr>
              <a:t>what our LM</a:t>
            </a:r>
            <a:r>
              <a:rPr sz="1350" spc="-11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BA56BD"/>
                </a:solidFill>
                <a:latin typeface="Calibri"/>
                <a:cs typeface="Calibri"/>
              </a:rPr>
              <a:t>provides</a:t>
            </a:r>
            <a:endParaRPr sz="135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7686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0655" y="187033"/>
            <a:ext cx="4691539" cy="99498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dirty="0"/>
              <a:t>You use Language </a:t>
            </a:r>
            <a:r>
              <a:rPr spc="-4" dirty="0"/>
              <a:t>Models every</a:t>
            </a:r>
            <a:r>
              <a:rPr spc="-79" dirty="0"/>
              <a:t> </a:t>
            </a:r>
            <a:r>
              <a:rPr spc="-4" dirty="0"/>
              <a:t>day!</a:t>
            </a:r>
          </a:p>
        </p:txBody>
      </p:sp>
      <p:sp>
        <p:nvSpPr>
          <p:cNvPr id="3" name="object 3"/>
          <p:cNvSpPr/>
          <p:nvPr/>
        </p:nvSpPr>
        <p:spPr>
          <a:xfrm>
            <a:off x="2133600" y="187033"/>
            <a:ext cx="4192524" cy="2882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080760" y="3587591"/>
            <a:ext cx="1577340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>
              <a:lnSpc>
                <a:spcPts val="1076"/>
              </a:lnSpc>
            </a:pPr>
            <a:fld id="{81D60167-4931-47E6-BA6A-407CBD079E47}" type="slidenum">
              <a:rPr dirty="0"/>
              <a:pPr marL="19050">
                <a:lnSpc>
                  <a:spcPts val="1076"/>
                </a:lnSpc>
              </a:pPr>
              <a:t>23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B632F-643D-EC4E-B3E9-03F742EF1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86150"/>
            <a:ext cx="8077200" cy="1327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dirty="0"/>
              <a:t>N-grams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F4B7CA9C-AAF1-A248-BFB0-7270BBD6D94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6080760" y="3587591"/>
            <a:ext cx="1577340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>
              <a:lnSpc>
                <a:spcPts val="1076"/>
              </a:lnSpc>
            </a:pPr>
            <a:fld id="{81D60167-4931-47E6-BA6A-407CBD079E47}" type="slidenum">
              <a:rPr dirty="0"/>
              <a:pPr marL="19050">
                <a:lnSpc>
                  <a:spcPts val="1076"/>
                </a:lnSpc>
              </a:pPr>
              <a:t>24</a:t>
            </a:fld>
            <a:endParaRPr dirty="0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14BFE13-E2D8-4649-B04B-7D53C5E0B39E}"/>
              </a:ext>
            </a:extLst>
          </p:cNvPr>
          <p:cNvSpPr txBox="1"/>
          <p:nvPr/>
        </p:nvSpPr>
        <p:spPr>
          <a:xfrm>
            <a:off x="1430655" y="829246"/>
            <a:ext cx="6093143" cy="38844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381125">
              <a:spcBef>
                <a:spcPts val="75"/>
              </a:spcBef>
              <a:tabLst>
                <a:tab pos="3859054" algn="l"/>
                <a:tab pos="4592955" algn="l"/>
              </a:tabLst>
            </a:pPr>
            <a:r>
              <a:rPr i="1" dirty="0">
                <a:latin typeface="Calibri"/>
                <a:cs typeface="Calibri"/>
              </a:rPr>
              <a:t>the </a:t>
            </a:r>
            <a:r>
              <a:rPr i="1" spc="-4" dirty="0">
                <a:latin typeface="Calibri"/>
                <a:cs typeface="Calibri"/>
              </a:rPr>
              <a:t>students </a:t>
            </a:r>
            <a:r>
              <a:rPr i="1" dirty="0">
                <a:latin typeface="Calibri"/>
                <a:cs typeface="Calibri"/>
              </a:rPr>
              <a:t>opened</a:t>
            </a:r>
            <a:r>
              <a:rPr i="1" spc="-53" dirty="0">
                <a:latin typeface="Calibri"/>
                <a:cs typeface="Calibri"/>
              </a:rPr>
              <a:t> </a:t>
            </a:r>
            <a:r>
              <a:rPr i="1" dirty="0">
                <a:latin typeface="Calibri"/>
                <a:cs typeface="Calibri"/>
              </a:rPr>
              <a:t>their	</a:t>
            </a:r>
            <a:r>
              <a:rPr i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4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266700" indent="-257175"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b="1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Question</a:t>
            </a:r>
            <a:r>
              <a:rPr spc="-4" dirty="0">
                <a:latin typeface="Calibri"/>
                <a:cs typeface="Calibri"/>
              </a:rPr>
              <a:t>: How </a:t>
            </a:r>
            <a:r>
              <a:rPr dirty="0">
                <a:latin typeface="Calibri"/>
                <a:cs typeface="Calibri"/>
              </a:rPr>
              <a:t>to learn a </a:t>
            </a:r>
            <a:r>
              <a:rPr spc="-4" dirty="0">
                <a:latin typeface="Calibri"/>
                <a:cs typeface="Calibri"/>
              </a:rPr>
              <a:t>Language</a:t>
            </a:r>
            <a:r>
              <a:rPr spc="-3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Model?</a:t>
            </a:r>
          </a:p>
          <a:p>
            <a:pPr marL="266700" indent="-257175">
              <a:spcBef>
                <a:spcPts val="435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b="1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Answer</a:t>
            </a:r>
            <a:r>
              <a:rPr b="1" spc="-4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(pre- Deep Learning): </a:t>
            </a:r>
            <a:r>
              <a:rPr dirty="0">
                <a:latin typeface="Calibri"/>
                <a:cs typeface="Calibri"/>
              </a:rPr>
              <a:t>learn a </a:t>
            </a:r>
            <a:r>
              <a:rPr i="1" spc="-4" dirty="0">
                <a:solidFill>
                  <a:srgbClr val="BA56BD"/>
                </a:solidFill>
                <a:latin typeface="Calibri"/>
                <a:cs typeface="Calibri"/>
              </a:rPr>
              <a:t>n</a:t>
            </a: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-gram Language</a:t>
            </a:r>
            <a:r>
              <a:rPr spc="-8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Model</a:t>
            </a:r>
            <a:r>
              <a:rPr dirty="0">
                <a:latin typeface="Calibri"/>
                <a:cs typeface="Calibri"/>
              </a:rPr>
              <a:t>!</a:t>
            </a:r>
          </a:p>
          <a:p>
            <a:pPr>
              <a:spcBef>
                <a:spcPts val="4"/>
              </a:spcBef>
              <a:buClr>
                <a:srgbClr val="CC0000"/>
              </a:buClr>
              <a:buFont typeface="Times New Roman"/>
              <a:buChar char="•"/>
            </a:pPr>
            <a:endParaRPr sz="2250" dirty="0">
              <a:latin typeface="Times New Roman"/>
              <a:cs typeface="Times New Roman"/>
            </a:endParaRPr>
          </a:p>
          <a:p>
            <a:pPr marL="266700" indent="-257175"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Definition: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</a:t>
            </a:r>
            <a:r>
              <a:rPr i="1" spc="-4" dirty="0">
                <a:solidFill>
                  <a:srgbClr val="BA56BD"/>
                </a:solidFill>
                <a:latin typeface="Calibri"/>
                <a:cs typeface="Calibri"/>
              </a:rPr>
              <a:t>n</a:t>
            </a: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-gram </a:t>
            </a:r>
            <a:r>
              <a:rPr dirty="0">
                <a:latin typeface="Calibri"/>
                <a:cs typeface="Calibri"/>
              </a:rPr>
              <a:t>is a chunk </a:t>
            </a:r>
            <a:r>
              <a:rPr spc="-4" dirty="0">
                <a:latin typeface="Calibri"/>
                <a:cs typeface="Calibri"/>
              </a:rPr>
              <a:t>of </a:t>
            </a:r>
            <a:r>
              <a:rPr i="1" dirty="0">
                <a:latin typeface="Calibri"/>
                <a:cs typeface="Calibri"/>
              </a:rPr>
              <a:t>n </a:t>
            </a:r>
            <a:r>
              <a:rPr dirty="0">
                <a:latin typeface="Calibri"/>
                <a:cs typeface="Calibri"/>
              </a:rPr>
              <a:t>consecutive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words.</a:t>
            </a:r>
          </a:p>
          <a:p>
            <a:pPr marL="523875" lvl="1" indent="-171450">
              <a:spcBef>
                <a:spcPts val="382"/>
              </a:spcBef>
              <a:buClr>
                <a:srgbClr val="3986FF"/>
              </a:buClr>
              <a:buFont typeface="Times New Roman"/>
              <a:buChar char="•"/>
              <a:tabLst>
                <a:tab pos="523875" algn="l"/>
                <a:tab pos="524351" algn="l"/>
              </a:tabLst>
            </a:pPr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uni</a:t>
            </a:r>
            <a:r>
              <a:rPr sz="1500" dirty="0">
                <a:latin typeface="Calibri"/>
                <a:cs typeface="Calibri"/>
              </a:rPr>
              <a:t>grams: </a:t>
            </a:r>
            <a:r>
              <a:rPr sz="1500" spc="-4" dirty="0">
                <a:latin typeface="Calibri"/>
                <a:cs typeface="Calibri"/>
              </a:rPr>
              <a:t>“the”, “students”, </a:t>
            </a:r>
            <a:r>
              <a:rPr sz="1500" dirty="0">
                <a:latin typeface="Calibri"/>
                <a:cs typeface="Calibri"/>
              </a:rPr>
              <a:t>“opened”,</a:t>
            </a:r>
            <a:r>
              <a:rPr sz="1500" spc="-23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”their”</a:t>
            </a:r>
            <a:endParaRPr sz="1500" dirty="0">
              <a:latin typeface="Calibri"/>
              <a:cs typeface="Calibri"/>
            </a:endParaRPr>
          </a:p>
          <a:p>
            <a:pPr marL="523875" lvl="1" indent="-171450">
              <a:spcBef>
                <a:spcPts val="360"/>
              </a:spcBef>
              <a:buClr>
                <a:srgbClr val="3986FF"/>
              </a:buClr>
              <a:buFont typeface="Times New Roman"/>
              <a:buChar char="•"/>
              <a:tabLst>
                <a:tab pos="523875" algn="l"/>
                <a:tab pos="524351" algn="l"/>
              </a:tabLst>
            </a:pPr>
            <a:r>
              <a:rPr sz="1500" spc="-4" dirty="0">
                <a:solidFill>
                  <a:srgbClr val="BA56BD"/>
                </a:solidFill>
                <a:latin typeface="Calibri"/>
                <a:cs typeface="Calibri"/>
              </a:rPr>
              <a:t>bi</a:t>
            </a:r>
            <a:r>
              <a:rPr sz="1500" spc="-4" dirty="0">
                <a:latin typeface="Calibri"/>
                <a:cs typeface="Calibri"/>
              </a:rPr>
              <a:t>grams: “the students”, “students opened”, </a:t>
            </a:r>
            <a:r>
              <a:rPr sz="1500" dirty="0">
                <a:latin typeface="Calibri"/>
                <a:cs typeface="Calibri"/>
              </a:rPr>
              <a:t>“opened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their”</a:t>
            </a:r>
          </a:p>
          <a:p>
            <a:pPr marL="523875" lvl="1" indent="-171450">
              <a:spcBef>
                <a:spcPts val="360"/>
              </a:spcBef>
              <a:buClr>
                <a:srgbClr val="3986FF"/>
              </a:buClr>
              <a:buFont typeface="Times New Roman"/>
              <a:buChar char="•"/>
              <a:tabLst>
                <a:tab pos="523875" algn="l"/>
                <a:tab pos="524351" algn="l"/>
              </a:tabLst>
            </a:pPr>
            <a:r>
              <a:rPr sz="1500" spc="-4" dirty="0">
                <a:solidFill>
                  <a:srgbClr val="BA56BD"/>
                </a:solidFill>
                <a:latin typeface="Calibri"/>
                <a:cs typeface="Calibri"/>
              </a:rPr>
              <a:t>tri</a:t>
            </a:r>
            <a:r>
              <a:rPr sz="1500" spc="-4" dirty="0">
                <a:latin typeface="Calibri"/>
                <a:cs typeface="Calibri"/>
              </a:rPr>
              <a:t>grams: “the students opened”, </a:t>
            </a:r>
            <a:r>
              <a:rPr sz="1500" dirty="0">
                <a:latin typeface="Calibri"/>
                <a:cs typeface="Calibri"/>
              </a:rPr>
              <a:t>“students opened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their”</a:t>
            </a:r>
          </a:p>
          <a:p>
            <a:pPr marL="523875" lvl="1" indent="-171450">
              <a:spcBef>
                <a:spcPts val="360"/>
              </a:spcBef>
              <a:buClr>
                <a:srgbClr val="3986FF"/>
              </a:buClr>
              <a:buFont typeface="Times New Roman"/>
              <a:buChar char="•"/>
              <a:tabLst>
                <a:tab pos="523875" algn="l"/>
                <a:tab pos="524351" algn="l"/>
              </a:tabLst>
            </a:pPr>
            <a:r>
              <a:rPr sz="1500" spc="-4" dirty="0">
                <a:solidFill>
                  <a:srgbClr val="BA56BD"/>
                </a:solidFill>
                <a:latin typeface="Calibri"/>
                <a:cs typeface="Calibri"/>
              </a:rPr>
              <a:t>4-</a:t>
            </a:r>
            <a:r>
              <a:rPr sz="1500" spc="-4" dirty="0">
                <a:latin typeface="Calibri"/>
                <a:cs typeface="Calibri"/>
              </a:rPr>
              <a:t>grams: “the students </a:t>
            </a:r>
            <a:r>
              <a:rPr sz="1500" dirty="0">
                <a:latin typeface="Calibri"/>
                <a:cs typeface="Calibri"/>
              </a:rPr>
              <a:t>opened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their”</a:t>
            </a:r>
          </a:p>
          <a:p>
            <a:pPr lvl="1">
              <a:spcBef>
                <a:spcPts val="26"/>
              </a:spcBef>
              <a:buClr>
                <a:srgbClr val="3986FF"/>
              </a:buClr>
              <a:buFont typeface="Times New Roman"/>
              <a:buChar char="•"/>
            </a:pPr>
            <a:endParaRPr sz="2213" dirty="0">
              <a:latin typeface="Times New Roman"/>
              <a:cs typeface="Times New Roman"/>
            </a:endParaRPr>
          </a:p>
          <a:p>
            <a:pPr marL="266700" marR="214789" indent="-257175">
              <a:spcBef>
                <a:spcPts val="4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Idea:</a:t>
            </a:r>
            <a:r>
              <a:rPr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Collect statistics </a:t>
            </a:r>
            <a:r>
              <a:rPr dirty="0">
                <a:latin typeface="Calibri"/>
                <a:cs typeface="Calibri"/>
              </a:rPr>
              <a:t>about </a:t>
            </a:r>
            <a:r>
              <a:rPr spc="-8" dirty="0">
                <a:latin typeface="Calibri"/>
                <a:cs typeface="Calibri"/>
              </a:rPr>
              <a:t>how </a:t>
            </a:r>
            <a:r>
              <a:rPr spc="-4" dirty="0">
                <a:latin typeface="Calibri"/>
                <a:cs typeface="Calibri"/>
              </a:rPr>
              <a:t>frequent different </a:t>
            </a:r>
            <a:r>
              <a:rPr spc="4" dirty="0">
                <a:latin typeface="Calibri"/>
                <a:cs typeface="Calibri"/>
              </a:rPr>
              <a:t>n-grams  </a:t>
            </a:r>
            <a:r>
              <a:rPr dirty="0">
                <a:latin typeface="Calibri"/>
                <a:cs typeface="Calibri"/>
              </a:rPr>
              <a:t>are, and </a:t>
            </a:r>
            <a:r>
              <a:rPr spc="-4" dirty="0">
                <a:latin typeface="Calibri"/>
                <a:cs typeface="Calibri"/>
              </a:rPr>
              <a:t>use </a:t>
            </a:r>
            <a:r>
              <a:rPr dirty="0">
                <a:latin typeface="Calibri"/>
                <a:cs typeface="Calibri"/>
              </a:rPr>
              <a:t>these to </a:t>
            </a:r>
            <a:r>
              <a:rPr spc="-4" dirty="0">
                <a:latin typeface="Calibri"/>
                <a:cs typeface="Calibri"/>
              </a:rPr>
              <a:t>predict next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word.</a:t>
            </a:r>
          </a:p>
        </p:txBody>
      </p:sp>
    </p:spTree>
    <p:extLst>
      <p:ext uri="{BB962C8B-B14F-4D97-AF65-F5344CB8AC3E}">
        <p14:creationId xmlns:p14="http://schemas.microsoft.com/office/powerpoint/2010/main" val="3586162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dirty="0"/>
              <a:t>N-grams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924CF415-70A0-6B4A-A050-758B66086B60}"/>
              </a:ext>
            </a:extLst>
          </p:cNvPr>
          <p:cNvSpPr txBox="1"/>
          <p:nvPr/>
        </p:nvSpPr>
        <p:spPr>
          <a:xfrm>
            <a:off x="5700087" y="831532"/>
            <a:ext cx="1756410" cy="26305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650" spc="-8" dirty="0">
                <a:latin typeface="Calibri"/>
                <a:cs typeface="Calibri"/>
              </a:rPr>
              <a:t>depends </a:t>
            </a:r>
            <a:r>
              <a:rPr sz="1650" spc="-4" dirty="0">
                <a:latin typeface="Calibri"/>
                <a:cs typeface="Calibri"/>
              </a:rPr>
              <a:t>only on</a:t>
            </a:r>
            <a:r>
              <a:rPr sz="1650" spc="-38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the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E9402CB6-3384-F840-9D0E-65C56E7E353A}"/>
              </a:ext>
            </a:extLst>
          </p:cNvPr>
          <p:cNvSpPr/>
          <p:nvPr/>
        </p:nvSpPr>
        <p:spPr>
          <a:xfrm>
            <a:off x="5079491" y="845821"/>
            <a:ext cx="614934" cy="282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41005034-1584-DB48-9A39-2704BAF0246B}"/>
              </a:ext>
            </a:extLst>
          </p:cNvPr>
          <p:cNvSpPr/>
          <p:nvPr/>
        </p:nvSpPr>
        <p:spPr>
          <a:xfrm>
            <a:off x="3464474" y="4182292"/>
            <a:ext cx="2937447" cy="49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8A5CDBED-AB50-EF4B-942A-B28620E784BD}"/>
              </a:ext>
            </a:extLst>
          </p:cNvPr>
          <p:cNvSpPr txBox="1"/>
          <p:nvPr/>
        </p:nvSpPr>
        <p:spPr>
          <a:xfrm>
            <a:off x="6637973" y="2594705"/>
            <a:ext cx="121872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29146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(definition </a:t>
            </a:r>
            <a:r>
              <a:rPr sz="1350" spc="-4" dirty="0">
                <a:latin typeface="Calibri"/>
                <a:cs typeface="Calibri"/>
              </a:rPr>
              <a:t>of  </a:t>
            </a:r>
            <a:r>
              <a:rPr sz="1350" spc="-8" dirty="0">
                <a:latin typeface="Calibri"/>
                <a:cs typeface="Calibri"/>
              </a:rPr>
              <a:t>conditional</a:t>
            </a:r>
            <a:r>
              <a:rPr sz="1350" spc="-11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prob)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4512E06B-96D8-6047-9CC7-CEF4C3934E8E}"/>
              </a:ext>
            </a:extLst>
          </p:cNvPr>
          <p:cNvSpPr/>
          <p:nvPr/>
        </p:nvSpPr>
        <p:spPr>
          <a:xfrm>
            <a:off x="3373036" y="2508884"/>
            <a:ext cx="2913464" cy="5566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AF9A94DD-F7FC-8D48-81BF-F7FAD784C3D1}"/>
              </a:ext>
            </a:extLst>
          </p:cNvPr>
          <p:cNvSpPr txBox="1"/>
          <p:nvPr/>
        </p:nvSpPr>
        <p:spPr>
          <a:xfrm>
            <a:off x="6923723" y="1737931"/>
            <a:ext cx="93297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latin typeface="Calibri"/>
                <a:cs typeface="Calibri"/>
              </a:rPr>
              <a:t>(</a:t>
            </a:r>
            <a:r>
              <a:rPr sz="1350" spc="-4" dirty="0">
                <a:solidFill>
                  <a:srgbClr val="BA56BD"/>
                </a:solidFill>
                <a:latin typeface="Calibri"/>
                <a:cs typeface="Calibri"/>
              </a:rPr>
              <a:t>assumption</a:t>
            </a:r>
            <a:r>
              <a:rPr sz="1350" spc="-4" dirty="0">
                <a:latin typeface="Calibri"/>
                <a:cs typeface="Calibri"/>
              </a:rPr>
              <a:t>)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4F8E29B7-1EBD-CA42-944E-0A87E766A531}"/>
              </a:ext>
            </a:extLst>
          </p:cNvPr>
          <p:cNvSpPr/>
          <p:nvPr/>
        </p:nvSpPr>
        <p:spPr>
          <a:xfrm>
            <a:off x="1379618" y="1745688"/>
            <a:ext cx="4528523" cy="2359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E2BECC97-1167-254E-B72F-42693842BF37}"/>
              </a:ext>
            </a:extLst>
          </p:cNvPr>
          <p:cNvSpPr/>
          <p:nvPr/>
        </p:nvSpPr>
        <p:spPr>
          <a:xfrm>
            <a:off x="4366831" y="1537907"/>
            <a:ext cx="1485900" cy="180975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792"/>
                </a:moveTo>
                <a:lnTo>
                  <a:pt x="8334" y="193905"/>
                </a:lnTo>
                <a:lnTo>
                  <a:pt x="31051" y="155638"/>
                </a:lnTo>
                <a:lnTo>
                  <a:pt x="64722" y="129849"/>
                </a:lnTo>
                <a:lnTo>
                  <a:pt x="105918" y="120396"/>
                </a:lnTo>
                <a:lnTo>
                  <a:pt x="884682" y="120396"/>
                </a:lnTo>
                <a:lnTo>
                  <a:pt x="925877" y="110942"/>
                </a:lnTo>
                <a:lnTo>
                  <a:pt x="959548" y="85153"/>
                </a:lnTo>
                <a:lnTo>
                  <a:pt x="982265" y="46886"/>
                </a:lnTo>
                <a:lnTo>
                  <a:pt x="990600" y="0"/>
                </a:lnTo>
                <a:lnTo>
                  <a:pt x="998934" y="46886"/>
                </a:lnTo>
                <a:lnTo>
                  <a:pt x="1021651" y="85153"/>
                </a:lnTo>
                <a:lnTo>
                  <a:pt x="1055322" y="110942"/>
                </a:lnTo>
                <a:lnTo>
                  <a:pt x="1096518" y="120396"/>
                </a:lnTo>
                <a:lnTo>
                  <a:pt x="1875282" y="120396"/>
                </a:lnTo>
                <a:lnTo>
                  <a:pt x="1916477" y="129849"/>
                </a:lnTo>
                <a:lnTo>
                  <a:pt x="1950148" y="155638"/>
                </a:lnTo>
                <a:lnTo>
                  <a:pt x="1972865" y="193905"/>
                </a:lnTo>
                <a:lnTo>
                  <a:pt x="1981200" y="240792"/>
                </a:lnTo>
              </a:path>
            </a:pathLst>
          </a:custGeom>
          <a:ln w="28956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5FF6EF5D-E085-164B-B060-E34F505F65BD}"/>
              </a:ext>
            </a:extLst>
          </p:cNvPr>
          <p:cNvSpPr txBox="1"/>
          <p:nvPr/>
        </p:nvSpPr>
        <p:spPr>
          <a:xfrm>
            <a:off x="1430655" y="831533"/>
            <a:ext cx="4033838" cy="724718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266700" indent="-257175">
              <a:spcBef>
                <a:spcPts val="71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650" spc="-8" dirty="0">
                <a:latin typeface="Calibri"/>
                <a:cs typeface="Calibri"/>
              </a:rPr>
              <a:t>First </a:t>
            </a:r>
            <a:r>
              <a:rPr sz="1650" spc="-4" dirty="0">
                <a:latin typeface="Calibri"/>
                <a:cs typeface="Calibri"/>
              </a:rPr>
              <a:t>we make a </a:t>
            </a:r>
            <a:r>
              <a:rPr sz="1650" spc="-8" dirty="0">
                <a:solidFill>
                  <a:srgbClr val="BA56BD"/>
                </a:solidFill>
                <a:latin typeface="Calibri"/>
                <a:cs typeface="Calibri"/>
              </a:rPr>
              <a:t>simplifying</a:t>
            </a:r>
            <a:r>
              <a:rPr sz="1650" spc="45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650" spc="-4" dirty="0">
                <a:solidFill>
                  <a:srgbClr val="BA56BD"/>
                </a:solidFill>
                <a:latin typeface="Calibri"/>
                <a:cs typeface="Calibri"/>
              </a:rPr>
              <a:t>assumption</a:t>
            </a:r>
            <a:r>
              <a:rPr sz="1650" spc="-4" dirty="0">
                <a:latin typeface="Calibri"/>
                <a:cs typeface="Calibri"/>
              </a:rPr>
              <a:t>:</a:t>
            </a:r>
            <a:endParaRPr sz="1650">
              <a:latin typeface="Calibri"/>
              <a:cs typeface="Calibri"/>
            </a:endParaRPr>
          </a:p>
          <a:p>
            <a:pPr marL="266700"/>
            <a:r>
              <a:rPr sz="1650" spc="-8" dirty="0">
                <a:latin typeface="Calibri"/>
                <a:cs typeface="Calibri"/>
              </a:rPr>
              <a:t>preceding </a:t>
            </a:r>
            <a:r>
              <a:rPr sz="1650" i="1" spc="-4" dirty="0">
                <a:latin typeface="Calibri"/>
                <a:cs typeface="Calibri"/>
              </a:rPr>
              <a:t>n-1</a:t>
            </a:r>
            <a:r>
              <a:rPr sz="1650" i="1" spc="11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words.</a:t>
            </a:r>
            <a:endParaRPr sz="1650">
              <a:latin typeface="Calibri"/>
              <a:cs typeface="Calibri"/>
            </a:endParaRPr>
          </a:p>
          <a:p>
            <a:pPr marR="3810" algn="r">
              <a:spcBef>
                <a:spcPts val="23"/>
              </a:spcBef>
            </a:pPr>
            <a:r>
              <a:rPr sz="1350" i="1" spc="-4" dirty="0">
                <a:solidFill>
                  <a:srgbClr val="3986FF"/>
                </a:solidFill>
                <a:latin typeface="Calibri"/>
                <a:cs typeface="Calibri"/>
              </a:rPr>
              <a:t>n</a:t>
            </a:r>
            <a:r>
              <a:rPr sz="1350" spc="-4" dirty="0">
                <a:solidFill>
                  <a:srgbClr val="3986FF"/>
                </a:solidFill>
                <a:latin typeface="Calibri"/>
                <a:cs typeface="Calibri"/>
              </a:rPr>
              <a:t>-1</a:t>
            </a:r>
            <a:r>
              <a:rPr sz="1350" spc="-56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3986FF"/>
                </a:solidFill>
                <a:latin typeface="Calibri"/>
                <a:cs typeface="Calibri"/>
              </a:rPr>
              <a:t>words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AE448CC0-E6E6-B148-94A8-FB876CB1295A}"/>
              </a:ext>
            </a:extLst>
          </p:cNvPr>
          <p:cNvSpPr/>
          <p:nvPr/>
        </p:nvSpPr>
        <p:spPr>
          <a:xfrm>
            <a:off x="3579304" y="2477453"/>
            <a:ext cx="2381250" cy="312419"/>
          </a:xfrm>
          <a:custGeom>
            <a:avLst/>
            <a:gdLst/>
            <a:ahLst/>
            <a:cxnLst/>
            <a:rect l="l" t="t" r="r" b="b"/>
            <a:pathLst>
              <a:path w="3175000" h="416560">
                <a:moveTo>
                  <a:pt x="0" y="416051"/>
                </a:moveTo>
                <a:lnTo>
                  <a:pt x="3174492" y="416051"/>
                </a:lnTo>
                <a:lnTo>
                  <a:pt x="3174492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ln w="28956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13">
            <a:extLst>
              <a:ext uri="{FF2B5EF4-FFF2-40B4-BE49-F238E27FC236}">
                <a16:creationId xmlns:a16="http://schemas.microsoft.com/office/drawing/2014/main" id="{395645E6-85EC-E244-9540-D25DC6A9396F}"/>
              </a:ext>
            </a:extLst>
          </p:cNvPr>
          <p:cNvSpPr/>
          <p:nvPr/>
        </p:nvSpPr>
        <p:spPr>
          <a:xfrm>
            <a:off x="2649379" y="2466785"/>
            <a:ext cx="930116" cy="188119"/>
          </a:xfrm>
          <a:custGeom>
            <a:avLst/>
            <a:gdLst/>
            <a:ahLst/>
            <a:cxnLst/>
            <a:rect l="l" t="t" r="r" b="b"/>
            <a:pathLst>
              <a:path w="1240155" h="250825">
                <a:moveTo>
                  <a:pt x="1151591" y="222010"/>
                </a:moveTo>
                <a:lnTo>
                  <a:pt x="1146809" y="250570"/>
                </a:lnTo>
                <a:lnTo>
                  <a:pt x="1232186" y="224408"/>
                </a:lnTo>
                <a:lnTo>
                  <a:pt x="1165859" y="224408"/>
                </a:lnTo>
                <a:lnTo>
                  <a:pt x="1151591" y="222010"/>
                </a:lnTo>
                <a:close/>
              </a:path>
              <a:path w="1240155" h="250825">
                <a:moveTo>
                  <a:pt x="1156375" y="193430"/>
                </a:moveTo>
                <a:lnTo>
                  <a:pt x="1151591" y="222010"/>
                </a:lnTo>
                <a:lnTo>
                  <a:pt x="1165859" y="224408"/>
                </a:lnTo>
                <a:lnTo>
                  <a:pt x="1170686" y="195833"/>
                </a:lnTo>
                <a:lnTo>
                  <a:pt x="1156375" y="193430"/>
                </a:lnTo>
                <a:close/>
              </a:path>
              <a:path w="1240155" h="250825">
                <a:moveTo>
                  <a:pt x="1161161" y="164845"/>
                </a:moveTo>
                <a:lnTo>
                  <a:pt x="1156375" y="193430"/>
                </a:lnTo>
                <a:lnTo>
                  <a:pt x="1170686" y="195833"/>
                </a:lnTo>
                <a:lnTo>
                  <a:pt x="1165859" y="224408"/>
                </a:lnTo>
                <a:lnTo>
                  <a:pt x="1232186" y="224408"/>
                </a:lnTo>
                <a:lnTo>
                  <a:pt x="1239646" y="222123"/>
                </a:lnTo>
                <a:lnTo>
                  <a:pt x="1161161" y="164845"/>
                </a:lnTo>
                <a:close/>
              </a:path>
              <a:path w="1240155" h="250825">
                <a:moveTo>
                  <a:pt x="4825" y="0"/>
                </a:moveTo>
                <a:lnTo>
                  <a:pt x="0" y="28448"/>
                </a:lnTo>
                <a:lnTo>
                  <a:pt x="1151591" y="222010"/>
                </a:lnTo>
                <a:lnTo>
                  <a:pt x="1156375" y="193430"/>
                </a:lnTo>
                <a:lnTo>
                  <a:pt x="4825" y="0"/>
                </a:lnTo>
                <a:close/>
              </a:path>
            </a:pathLst>
          </a:custGeom>
          <a:solidFill>
            <a:srgbClr val="3986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607CD001-E27C-6946-90E0-84B54865B631}"/>
              </a:ext>
            </a:extLst>
          </p:cNvPr>
          <p:cNvSpPr txBox="1"/>
          <p:nvPr/>
        </p:nvSpPr>
        <p:spPr>
          <a:xfrm>
            <a:off x="1401394" y="2351875"/>
            <a:ext cx="118967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solidFill>
                  <a:srgbClr val="3986FF"/>
                </a:solidFill>
                <a:latin typeface="Calibri"/>
                <a:cs typeface="Calibri"/>
              </a:rPr>
              <a:t>prob </a:t>
            </a:r>
            <a:r>
              <a:rPr sz="1350" spc="-4" dirty="0">
                <a:solidFill>
                  <a:srgbClr val="3986FF"/>
                </a:solidFill>
                <a:latin typeface="Calibri"/>
                <a:cs typeface="Calibri"/>
              </a:rPr>
              <a:t>of </a:t>
            </a:r>
            <a:r>
              <a:rPr sz="1350" dirty="0">
                <a:solidFill>
                  <a:srgbClr val="3986FF"/>
                </a:solidFill>
                <a:latin typeface="Calibri"/>
                <a:cs typeface="Calibri"/>
              </a:rPr>
              <a:t>a</a:t>
            </a:r>
            <a:r>
              <a:rPr sz="1350" spc="-23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986FF"/>
                </a:solidFill>
                <a:latin typeface="Calibri"/>
                <a:cs typeface="Calibri"/>
              </a:rPr>
              <a:t>n-gram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15">
            <a:extLst>
              <a:ext uri="{FF2B5EF4-FFF2-40B4-BE49-F238E27FC236}">
                <a16:creationId xmlns:a16="http://schemas.microsoft.com/office/drawing/2014/main" id="{DC0C10AF-B683-2042-BAC5-A248C444CFF0}"/>
              </a:ext>
            </a:extLst>
          </p:cNvPr>
          <p:cNvSpPr/>
          <p:nvPr/>
        </p:nvSpPr>
        <p:spPr>
          <a:xfrm>
            <a:off x="3827335" y="2789491"/>
            <a:ext cx="1867853" cy="276701"/>
          </a:xfrm>
          <a:custGeom>
            <a:avLst/>
            <a:gdLst/>
            <a:ahLst/>
            <a:cxnLst/>
            <a:rect l="l" t="t" r="r" b="b"/>
            <a:pathLst>
              <a:path w="2490470" h="368935">
                <a:moveTo>
                  <a:pt x="0" y="368807"/>
                </a:moveTo>
                <a:lnTo>
                  <a:pt x="2490216" y="368807"/>
                </a:lnTo>
                <a:lnTo>
                  <a:pt x="2490216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ln w="28956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16">
            <a:extLst>
              <a:ext uri="{FF2B5EF4-FFF2-40B4-BE49-F238E27FC236}">
                <a16:creationId xmlns:a16="http://schemas.microsoft.com/office/drawing/2014/main" id="{D00CEA41-7FDE-AA4F-BB3E-FC40EB9FF78C}"/>
              </a:ext>
            </a:extLst>
          </p:cNvPr>
          <p:cNvSpPr/>
          <p:nvPr/>
        </p:nvSpPr>
        <p:spPr>
          <a:xfrm>
            <a:off x="2874549" y="2899124"/>
            <a:ext cx="952500" cy="95250"/>
          </a:xfrm>
          <a:custGeom>
            <a:avLst/>
            <a:gdLst/>
            <a:ahLst/>
            <a:cxnLst/>
            <a:rect l="l" t="t" r="r" b="b"/>
            <a:pathLst>
              <a:path w="1270000" h="127000">
                <a:moveTo>
                  <a:pt x="1181899" y="28793"/>
                </a:moveTo>
                <a:lnTo>
                  <a:pt x="0" y="98043"/>
                </a:lnTo>
                <a:lnTo>
                  <a:pt x="1778" y="126873"/>
                </a:lnTo>
                <a:lnTo>
                  <a:pt x="1183597" y="57745"/>
                </a:lnTo>
                <a:lnTo>
                  <a:pt x="1181899" y="28793"/>
                </a:lnTo>
                <a:close/>
              </a:path>
              <a:path w="1270000" h="127000">
                <a:moveTo>
                  <a:pt x="1245466" y="27939"/>
                </a:moveTo>
                <a:lnTo>
                  <a:pt x="1196467" y="27939"/>
                </a:lnTo>
                <a:lnTo>
                  <a:pt x="1198118" y="56895"/>
                </a:lnTo>
                <a:lnTo>
                  <a:pt x="1183597" y="57745"/>
                </a:lnTo>
                <a:lnTo>
                  <a:pt x="1185291" y="86613"/>
                </a:lnTo>
                <a:lnTo>
                  <a:pt x="1269492" y="38226"/>
                </a:lnTo>
                <a:lnTo>
                  <a:pt x="1245466" y="27939"/>
                </a:lnTo>
                <a:close/>
              </a:path>
              <a:path w="1270000" h="127000">
                <a:moveTo>
                  <a:pt x="1196467" y="27939"/>
                </a:moveTo>
                <a:lnTo>
                  <a:pt x="1181899" y="28793"/>
                </a:lnTo>
                <a:lnTo>
                  <a:pt x="1183597" y="57745"/>
                </a:lnTo>
                <a:lnTo>
                  <a:pt x="1198118" y="56895"/>
                </a:lnTo>
                <a:lnTo>
                  <a:pt x="1196467" y="27939"/>
                </a:lnTo>
                <a:close/>
              </a:path>
              <a:path w="1270000" h="127000">
                <a:moveTo>
                  <a:pt x="1180211" y="0"/>
                </a:moveTo>
                <a:lnTo>
                  <a:pt x="1181899" y="28793"/>
                </a:lnTo>
                <a:lnTo>
                  <a:pt x="1196467" y="27939"/>
                </a:lnTo>
                <a:lnTo>
                  <a:pt x="1245466" y="27939"/>
                </a:lnTo>
                <a:lnTo>
                  <a:pt x="1180211" y="0"/>
                </a:lnTo>
                <a:close/>
              </a:path>
            </a:pathLst>
          </a:custGeom>
          <a:solidFill>
            <a:srgbClr val="3986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DFDA1B96-70F0-7946-8237-5F3640288900}"/>
              </a:ext>
            </a:extLst>
          </p:cNvPr>
          <p:cNvSpPr txBox="1"/>
          <p:nvPr/>
        </p:nvSpPr>
        <p:spPr>
          <a:xfrm>
            <a:off x="1370076" y="2858262"/>
            <a:ext cx="143160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solidFill>
                  <a:srgbClr val="3986FF"/>
                </a:solidFill>
                <a:latin typeface="Calibri"/>
                <a:cs typeface="Calibri"/>
              </a:rPr>
              <a:t>prob </a:t>
            </a:r>
            <a:r>
              <a:rPr sz="1350" spc="-4" dirty="0">
                <a:solidFill>
                  <a:srgbClr val="3986FF"/>
                </a:solidFill>
                <a:latin typeface="Calibri"/>
                <a:cs typeface="Calibri"/>
              </a:rPr>
              <a:t>of </a:t>
            </a:r>
            <a:r>
              <a:rPr sz="1350" dirty="0">
                <a:solidFill>
                  <a:srgbClr val="3986FF"/>
                </a:solidFill>
                <a:latin typeface="Calibri"/>
                <a:cs typeface="Calibri"/>
              </a:rPr>
              <a:t>a</a:t>
            </a:r>
            <a:r>
              <a:rPr sz="1350" spc="-19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986FF"/>
                </a:solidFill>
                <a:latin typeface="Calibri"/>
                <a:cs typeface="Calibri"/>
              </a:rPr>
              <a:t>(n-1)-gram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3E4F1D9A-A87B-6041-8574-D4629D76FA8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6080760" y="3587591"/>
            <a:ext cx="1577340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>
              <a:lnSpc>
                <a:spcPts val="1076"/>
              </a:lnSpc>
            </a:pPr>
            <a:fld id="{81D60167-4931-47E6-BA6A-407CBD079E47}" type="slidenum">
              <a:rPr dirty="0"/>
              <a:pPr marL="19050">
                <a:lnSpc>
                  <a:spcPts val="1076"/>
                </a:lnSpc>
              </a:pPr>
              <a:t>25</a:t>
            </a:fld>
            <a:endParaRPr dirty="0"/>
          </a:p>
        </p:txBody>
      </p:sp>
      <p:sp>
        <p:nvSpPr>
          <p:cNvPr id="27" name="object 18">
            <a:extLst>
              <a:ext uri="{FF2B5EF4-FFF2-40B4-BE49-F238E27FC236}">
                <a16:creationId xmlns:a16="http://schemas.microsoft.com/office/drawing/2014/main" id="{219442CC-9622-7743-8C12-57F53DE88A90}"/>
              </a:ext>
            </a:extLst>
          </p:cNvPr>
          <p:cNvSpPr txBox="1"/>
          <p:nvPr/>
        </p:nvSpPr>
        <p:spPr>
          <a:xfrm>
            <a:off x="1430655" y="3307480"/>
            <a:ext cx="6425565" cy="1340656"/>
          </a:xfrm>
          <a:prstGeom prst="rect">
            <a:avLst/>
          </a:prstGeom>
        </p:spPr>
        <p:txBody>
          <a:bodyPr vert="horz" wrap="square" lIns="0" tIns="59531" rIns="0" bIns="0" rtlCol="0">
            <a:spAutoFit/>
          </a:bodyPr>
          <a:lstStyle/>
          <a:p>
            <a:pPr marL="266700" indent="-257175">
              <a:spcBef>
                <a:spcPts val="469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650" b="1" u="heavy" spc="-8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Question:</a:t>
            </a:r>
            <a:r>
              <a:rPr sz="1650" b="1" spc="-8" dirty="0">
                <a:latin typeface="Calibri"/>
                <a:cs typeface="Calibri"/>
              </a:rPr>
              <a:t> </a:t>
            </a:r>
            <a:r>
              <a:rPr sz="1650" spc="-4" dirty="0">
                <a:latin typeface="Calibri"/>
                <a:cs typeface="Calibri"/>
              </a:rPr>
              <a:t>How do we get these </a:t>
            </a:r>
            <a:r>
              <a:rPr sz="1650" i="1" spc="-4" dirty="0">
                <a:latin typeface="Calibri"/>
                <a:cs typeface="Calibri"/>
              </a:rPr>
              <a:t>n</a:t>
            </a:r>
            <a:r>
              <a:rPr sz="1650" spc="-4" dirty="0">
                <a:latin typeface="Calibri"/>
                <a:cs typeface="Calibri"/>
              </a:rPr>
              <a:t>-gram and </a:t>
            </a:r>
            <a:r>
              <a:rPr sz="1650" spc="-8" dirty="0">
                <a:latin typeface="Calibri"/>
                <a:cs typeface="Calibri"/>
              </a:rPr>
              <a:t>(</a:t>
            </a:r>
            <a:r>
              <a:rPr sz="1650" i="1" spc="-8" dirty="0">
                <a:latin typeface="Calibri"/>
                <a:cs typeface="Calibri"/>
              </a:rPr>
              <a:t>n</a:t>
            </a:r>
            <a:r>
              <a:rPr sz="1650" spc="-8" dirty="0">
                <a:latin typeface="Calibri"/>
                <a:cs typeface="Calibri"/>
              </a:rPr>
              <a:t>-1)-gram</a:t>
            </a:r>
            <a:r>
              <a:rPr sz="1650" spc="143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probabilities?</a:t>
            </a:r>
            <a:endParaRPr sz="1650" dirty="0">
              <a:latin typeface="Calibri"/>
              <a:cs typeface="Calibri"/>
            </a:endParaRPr>
          </a:p>
          <a:p>
            <a:pPr marL="266700" indent="-257175">
              <a:spcBef>
                <a:spcPts val="398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650" b="1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Answer:</a:t>
            </a:r>
            <a:r>
              <a:rPr sz="1650" b="1" spc="-4" dirty="0">
                <a:latin typeface="Calibri"/>
                <a:cs typeface="Calibri"/>
              </a:rPr>
              <a:t> </a:t>
            </a:r>
            <a:r>
              <a:rPr sz="1650" spc="-4" dirty="0">
                <a:latin typeface="Calibri"/>
                <a:cs typeface="Calibri"/>
              </a:rPr>
              <a:t>By </a:t>
            </a:r>
            <a:r>
              <a:rPr sz="1650" spc="-4" dirty="0">
                <a:solidFill>
                  <a:srgbClr val="BA56BD"/>
                </a:solidFill>
                <a:latin typeface="Calibri"/>
                <a:cs typeface="Calibri"/>
              </a:rPr>
              <a:t>counting </a:t>
            </a:r>
            <a:r>
              <a:rPr sz="1650" spc="-4" dirty="0">
                <a:latin typeface="Calibri"/>
                <a:cs typeface="Calibri"/>
              </a:rPr>
              <a:t>them in </a:t>
            </a:r>
            <a:r>
              <a:rPr sz="1650" spc="-8" dirty="0">
                <a:latin typeface="Calibri"/>
                <a:cs typeface="Calibri"/>
              </a:rPr>
              <a:t>some </a:t>
            </a:r>
            <a:r>
              <a:rPr sz="1650" spc="-4" dirty="0">
                <a:latin typeface="Calibri"/>
                <a:cs typeface="Calibri"/>
              </a:rPr>
              <a:t>large corpus of</a:t>
            </a:r>
            <a:r>
              <a:rPr sz="1650" spc="75" dirty="0">
                <a:latin typeface="Calibri"/>
                <a:cs typeface="Calibri"/>
              </a:rPr>
              <a:t> </a:t>
            </a:r>
            <a:r>
              <a:rPr sz="1650" spc="-4" dirty="0">
                <a:latin typeface="Calibri"/>
                <a:cs typeface="Calibri"/>
              </a:rPr>
              <a:t>text!</a:t>
            </a:r>
            <a:endParaRPr sz="1650" dirty="0">
              <a:latin typeface="Calibri"/>
              <a:cs typeface="Calibri"/>
            </a:endParaRPr>
          </a:p>
          <a:p>
            <a:pPr>
              <a:spcBef>
                <a:spcPts val="11"/>
              </a:spcBef>
            </a:pPr>
            <a:endParaRPr sz="1988" dirty="0">
              <a:latin typeface="Times New Roman"/>
              <a:cs typeface="Times New Roman"/>
            </a:endParaRPr>
          </a:p>
          <a:p>
            <a:pPr marL="5349240" marR="3810" indent="364331" algn="r"/>
            <a:r>
              <a:rPr sz="1350" spc="-4" dirty="0">
                <a:latin typeface="Calibri"/>
                <a:cs typeface="Calibri"/>
              </a:rPr>
              <a:t>(</a:t>
            </a:r>
            <a:r>
              <a:rPr sz="1350" spc="-23" dirty="0">
                <a:latin typeface="Calibri"/>
                <a:cs typeface="Calibri"/>
              </a:rPr>
              <a:t>st</a:t>
            </a:r>
            <a:r>
              <a:rPr sz="1350" spc="-11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t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15" dirty="0">
                <a:latin typeface="Calibri"/>
                <a:cs typeface="Calibri"/>
              </a:rPr>
              <a:t>s</a:t>
            </a:r>
            <a:r>
              <a:rPr sz="1350" dirty="0">
                <a:latin typeface="Calibri"/>
                <a:cs typeface="Calibri"/>
              </a:rPr>
              <a:t>t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15" dirty="0">
                <a:latin typeface="Calibri"/>
                <a:cs typeface="Calibri"/>
              </a:rPr>
              <a:t>c</a:t>
            </a:r>
            <a:r>
              <a:rPr sz="1350" dirty="0">
                <a:latin typeface="Calibri"/>
                <a:cs typeface="Calibri"/>
              </a:rPr>
              <a:t>al  ap</a:t>
            </a:r>
            <a:r>
              <a:rPr sz="1350" spc="4" dirty="0">
                <a:latin typeface="Calibri"/>
                <a:cs typeface="Calibri"/>
              </a:rPr>
              <a:t>p</a:t>
            </a:r>
            <a:r>
              <a:rPr sz="1350" spc="-23" dirty="0">
                <a:latin typeface="Calibri"/>
                <a:cs typeface="Calibri"/>
              </a:rPr>
              <a:t>r</a:t>
            </a:r>
            <a:r>
              <a:rPr sz="1350" spc="-30" dirty="0">
                <a:latin typeface="Calibri"/>
                <a:cs typeface="Calibri"/>
              </a:rPr>
              <a:t>o</a:t>
            </a:r>
            <a:r>
              <a:rPr sz="1350" spc="-4" dirty="0">
                <a:latin typeface="Calibri"/>
                <a:cs typeface="Calibri"/>
              </a:rPr>
              <a:t>x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m</a:t>
            </a:r>
            <a:r>
              <a:rPr sz="1350" spc="-8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t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4" dirty="0">
                <a:latin typeface="Calibri"/>
                <a:cs typeface="Calibri"/>
              </a:rPr>
              <a:t>on)</a:t>
            </a:r>
            <a:endParaRPr sz="135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4192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dirty="0"/>
              <a:t>N-grams</a:t>
            </a:r>
          </a:p>
        </p:txBody>
      </p:sp>
      <p:sp>
        <p:nvSpPr>
          <p:cNvPr id="28" name="object 3">
            <a:extLst>
              <a:ext uri="{FF2B5EF4-FFF2-40B4-BE49-F238E27FC236}">
                <a16:creationId xmlns:a16="http://schemas.microsoft.com/office/drawing/2014/main" id="{FDB59D0B-79A0-6F4F-8798-7A2DAB9A9BE7}"/>
              </a:ext>
            </a:extLst>
          </p:cNvPr>
          <p:cNvSpPr txBox="1"/>
          <p:nvPr/>
        </p:nvSpPr>
        <p:spPr>
          <a:xfrm>
            <a:off x="1430655" y="829247"/>
            <a:ext cx="6243638" cy="54101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66700" indent="-257175">
              <a:spcBef>
                <a:spcPts val="79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spc="-4" dirty="0">
                <a:latin typeface="Calibri"/>
                <a:cs typeface="Calibri"/>
              </a:rPr>
              <a:t>You </a:t>
            </a:r>
            <a:r>
              <a:rPr sz="1725" dirty="0">
                <a:latin typeface="Calibri"/>
                <a:cs typeface="Calibri"/>
              </a:rPr>
              <a:t>can </a:t>
            </a:r>
            <a:r>
              <a:rPr sz="1725" spc="-4" dirty="0">
                <a:latin typeface="Calibri"/>
                <a:cs typeface="Calibri"/>
              </a:rPr>
              <a:t>build </a:t>
            </a:r>
            <a:r>
              <a:rPr sz="1725" dirty="0">
                <a:latin typeface="Calibri"/>
                <a:cs typeface="Calibri"/>
              </a:rPr>
              <a:t>a </a:t>
            </a:r>
            <a:r>
              <a:rPr sz="1725" spc="-4" dirty="0">
                <a:latin typeface="Calibri"/>
                <a:cs typeface="Calibri"/>
              </a:rPr>
              <a:t>simple trigram </a:t>
            </a:r>
            <a:r>
              <a:rPr sz="1725" dirty="0">
                <a:latin typeface="Calibri"/>
                <a:cs typeface="Calibri"/>
              </a:rPr>
              <a:t>Language Model </a:t>
            </a:r>
            <a:r>
              <a:rPr sz="1725" spc="-4" dirty="0">
                <a:latin typeface="Calibri"/>
                <a:cs typeface="Calibri"/>
              </a:rPr>
              <a:t>over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</a:t>
            </a:r>
          </a:p>
          <a:p>
            <a:pPr marL="266700"/>
            <a:r>
              <a:rPr sz="1725" spc="-4" dirty="0">
                <a:latin typeface="Calibri"/>
                <a:cs typeface="Calibri"/>
              </a:rPr>
              <a:t>1.7 million </a:t>
            </a:r>
            <a:r>
              <a:rPr sz="1725" dirty="0">
                <a:latin typeface="Calibri"/>
                <a:cs typeface="Calibri"/>
              </a:rPr>
              <a:t>word corpus </a:t>
            </a:r>
            <a:r>
              <a:rPr sz="1725" spc="-4" dirty="0">
                <a:latin typeface="Calibri"/>
                <a:cs typeface="Calibri"/>
              </a:rPr>
              <a:t>(Reuters) </a:t>
            </a:r>
            <a:r>
              <a:rPr sz="1725" dirty="0">
                <a:latin typeface="Calibri"/>
                <a:cs typeface="Calibri"/>
              </a:rPr>
              <a:t>in a few </a:t>
            </a:r>
            <a:r>
              <a:rPr sz="1725" spc="-4" dirty="0">
                <a:latin typeface="Calibri"/>
                <a:cs typeface="Calibri"/>
              </a:rPr>
              <a:t>seconds </a:t>
            </a:r>
            <a:r>
              <a:rPr sz="1725" dirty="0">
                <a:latin typeface="Calibri"/>
                <a:cs typeface="Calibri"/>
              </a:rPr>
              <a:t>on your</a:t>
            </a:r>
            <a:r>
              <a:rPr sz="1725" spc="49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laptop*</a:t>
            </a:r>
            <a:endParaRPr sz="1725" dirty="0">
              <a:latin typeface="Calibri"/>
              <a:cs typeface="Calibri"/>
            </a:endParaRPr>
          </a:p>
        </p:txBody>
      </p:sp>
      <p:sp>
        <p:nvSpPr>
          <p:cNvPr id="29" name="object 4">
            <a:extLst>
              <a:ext uri="{FF2B5EF4-FFF2-40B4-BE49-F238E27FC236}">
                <a16:creationId xmlns:a16="http://schemas.microsoft.com/office/drawing/2014/main" id="{E3B680C6-50B1-924F-8EB3-A8813B304353}"/>
              </a:ext>
            </a:extLst>
          </p:cNvPr>
          <p:cNvSpPr txBox="1"/>
          <p:nvPr/>
        </p:nvSpPr>
        <p:spPr>
          <a:xfrm>
            <a:off x="1687830" y="1629537"/>
            <a:ext cx="180736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1797368" algn="l"/>
              </a:tabLst>
            </a:pPr>
            <a:r>
              <a:rPr i="1" spc="-4" dirty="0">
                <a:latin typeface="Calibri"/>
                <a:cs typeface="Calibri"/>
              </a:rPr>
              <a:t>today</a:t>
            </a:r>
            <a:r>
              <a:rPr i="1" spc="-64" dirty="0">
                <a:latin typeface="Calibri"/>
                <a:cs typeface="Calibri"/>
              </a:rPr>
              <a:t> </a:t>
            </a:r>
            <a:r>
              <a:rPr i="1" dirty="0">
                <a:latin typeface="Calibri"/>
                <a:cs typeface="Calibri"/>
              </a:rPr>
              <a:t>the </a:t>
            </a:r>
            <a:r>
              <a:rPr i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endParaRPr>
              <a:latin typeface="Calibri"/>
              <a:cs typeface="Calibri"/>
            </a:endParaRP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CFBB9475-A47D-3046-8643-EABF84E48362}"/>
              </a:ext>
            </a:extLst>
          </p:cNvPr>
          <p:cNvSpPr txBox="1"/>
          <p:nvPr/>
        </p:nvSpPr>
        <p:spPr>
          <a:xfrm>
            <a:off x="1953692" y="4668317"/>
            <a:ext cx="212836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BA56BD"/>
                </a:solidFill>
                <a:latin typeface="Calibri"/>
                <a:cs typeface="Calibri"/>
              </a:rPr>
              <a:t>Otherwise, </a:t>
            </a:r>
            <a:r>
              <a:rPr sz="1350" dirty="0">
                <a:solidFill>
                  <a:srgbClr val="BA56BD"/>
                </a:solidFill>
                <a:latin typeface="Calibri"/>
                <a:cs typeface="Calibri"/>
              </a:rPr>
              <a:t>seems</a:t>
            </a:r>
            <a:r>
              <a:rPr sz="1350" spc="-38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BA56BD"/>
                </a:solidFill>
                <a:latin typeface="Calibri"/>
                <a:cs typeface="Calibri"/>
              </a:rPr>
              <a:t>reasonable!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5E034FD0-6234-F242-B0F3-A2E0B891DC42}"/>
              </a:ext>
            </a:extLst>
          </p:cNvPr>
          <p:cNvSpPr/>
          <p:nvPr/>
        </p:nvSpPr>
        <p:spPr>
          <a:xfrm>
            <a:off x="2954655" y="2044255"/>
            <a:ext cx="65246" cy="1080611"/>
          </a:xfrm>
          <a:custGeom>
            <a:avLst/>
            <a:gdLst/>
            <a:ahLst/>
            <a:cxnLst/>
            <a:rect l="l" t="t" r="r" b="b"/>
            <a:pathLst>
              <a:path w="86994" h="1440814">
                <a:moveTo>
                  <a:pt x="28956" y="1353820"/>
                </a:moveTo>
                <a:lnTo>
                  <a:pt x="0" y="1353820"/>
                </a:lnTo>
                <a:lnTo>
                  <a:pt x="43434" y="1440688"/>
                </a:lnTo>
                <a:lnTo>
                  <a:pt x="79629" y="1368298"/>
                </a:lnTo>
                <a:lnTo>
                  <a:pt x="28956" y="1368298"/>
                </a:lnTo>
                <a:lnTo>
                  <a:pt x="28956" y="1353820"/>
                </a:lnTo>
                <a:close/>
              </a:path>
              <a:path w="86994" h="1440814">
                <a:moveTo>
                  <a:pt x="57912" y="0"/>
                </a:moveTo>
                <a:lnTo>
                  <a:pt x="28956" y="0"/>
                </a:lnTo>
                <a:lnTo>
                  <a:pt x="28956" y="1368298"/>
                </a:lnTo>
                <a:lnTo>
                  <a:pt x="57912" y="1368298"/>
                </a:lnTo>
                <a:lnTo>
                  <a:pt x="57912" y="0"/>
                </a:lnTo>
                <a:close/>
              </a:path>
              <a:path w="86994" h="1440814">
                <a:moveTo>
                  <a:pt x="86868" y="1353820"/>
                </a:moveTo>
                <a:lnTo>
                  <a:pt x="57912" y="1353820"/>
                </a:lnTo>
                <a:lnTo>
                  <a:pt x="57912" y="1368298"/>
                </a:lnTo>
                <a:lnTo>
                  <a:pt x="79629" y="1368298"/>
                </a:lnTo>
                <a:lnTo>
                  <a:pt x="86868" y="1353820"/>
                </a:lnTo>
                <a:close/>
              </a:path>
            </a:pathLst>
          </a:custGeom>
          <a:solidFill>
            <a:srgbClr val="3986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F4847A33-CF26-5244-BA4B-9A6A31E368A9}"/>
              </a:ext>
            </a:extLst>
          </p:cNvPr>
          <p:cNvSpPr txBox="1"/>
          <p:nvPr/>
        </p:nvSpPr>
        <p:spPr>
          <a:xfrm>
            <a:off x="3089814" y="2336577"/>
            <a:ext cx="1033939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12395" marR="3810" indent="-103346">
              <a:spcBef>
                <a:spcPts val="75"/>
              </a:spcBef>
            </a:pPr>
            <a:r>
              <a:rPr sz="1350" spc="-4" dirty="0">
                <a:solidFill>
                  <a:srgbClr val="3986FF"/>
                </a:solidFill>
                <a:latin typeface="Calibri"/>
                <a:cs typeface="Calibri"/>
              </a:rPr>
              <a:t>get</a:t>
            </a:r>
            <a:r>
              <a:rPr sz="1350" spc="-60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3986FF"/>
                </a:solidFill>
                <a:latin typeface="Calibri"/>
                <a:cs typeface="Calibri"/>
              </a:rPr>
              <a:t>probability  </a:t>
            </a:r>
            <a:r>
              <a:rPr sz="1350" spc="-8" dirty="0">
                <a:solidFill>
                  <a:srgbClr val="3986FF"/>
                </a:solidFill>
                <a:latin typeface="Calibri"/>
                <a:cs typeface="Calibri"/>
              </a:rPr>
              <a:t>distribution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530DFE37-DD8D-DD41-B04F-7392EB5E7308}"/>
              </a:ext>
            </a:extLst>
          </p:cNvPr>
          <p:cNvSpPr txBox="1"/>
          <p:nvPr/>
        </p:nvSpPr>
        <p:spPr>
          <a:xfrm>
            <a:off x="4446079" y="3283268"/>
            <a:ext cx="1480661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1905" algn="ctr">
              <a:spcBef>
                <a:spcPts val="75"/>
              </a:spcBef>
            </a:pPr>
            <a:r>
              <a:rPr sz="1350" b="1" u="heavy" spc="-4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Sparsity problem</a:t>
            </a:r>
            <a:r>
              <a:rPr sz="1350" spc="-4" dirty="0">
                <a:solidFill>
                  <a:srgbClr val="C00000"/>
                </a:solidFill>
                <a:latin typeface="Calibri"/>
                <a:cs typeface="Calibri"/>
              </a:rPr>
              <a:t>:  not </a:t>
            </a:r>
            <a:r>
              <a:rPr sz="1350" dirty="0">
                <a:solidFill>
                  <a:srgbClr val="C00000"/>
                </a:solidFill>
                <a:latin typeface="Calibri"/>
                <a:cs typeface="Calibri"/>
              </a:rPr>
              <a:t>much</a:t>
            </a:r>
            <a:r>
              <a:rPr sz="1350" spc="-5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C00000"/>
                </a:solidFill>
                <a:latin typeface="Calibri"/>
                <a:cs typeface="Calibri"/>
              </a:rPr>
              <a:t>granularity  in </a:t>
            </a:r>
            <a:r>
              <a:rPr sz="1350" dirty="0">
                <a:solidFill>
                  <a:srgbClr val="C00000"/>
                </a:solidFill>
                <a:latin typeface="Calibri"/>
                <a:cs typeface="Calibri"/>
              </a:rPr>
              <a:t>the </a:t>
            </a:r>
            <a:r>
              <a:rPr sz="1350" spc="-8" dirty="0">
                <a:solidFill>
                  <a:srgbClr val="C00000"/>
                </a:solidFill>
                <a:latin typeface="Calibri"/>
                <a:cs typeface="Calibri"/>
              </a:rPr>
              <a:t>probability  distribution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0420B650-903D-1845-BF66-864E27A27D78}"/>
              </a:ext>
            </a:extLst>
          </p:cNvPr>
          <p:cNvSpPr/>
          <p:nvPr/>
        </p:nvSpPr>
        <p:spPr>
          <a:xfrm>
            <a:off x="3753040" y="3429000"/>
            <a:ext cx="648652" cy="89535"/>
          </a:xfrm>
          <a:custGeom>
            <a:avLst/>
            <a:gdLst/>
            <a:ahLst/>
            <a:cxnLst/>
            <a:rect l="l" t="t" r="r" b="b"/>
            <a:pathLst>
              <a:path w="864870" h="119379">
                <a:moveTo>
                  <a:pt x="72390" y="43561"/>
                </a:moveTo>
                <a:lnTo>
                  <a:pt x="0" y="88392"/>
                </a:lnTo>
                <a:lnTo>
                  <a:pt x="79375" y="119380"/>
                </a:lnTo>
                <a:lnTo>
                  <a:pt x="76894" y="92456"/>
                </a:lnTo>
                <a:lnTo>
                  <a:pt x="64135" y="92456"/>
                </a:lnTo>
                <a:lnTo>
                  <a:pt x="62357" y="72770"/>
                </a:lnTo>
                <a:lnTo>
                  <a:pt x="74975" y="71623"/>
                </a:lnTo>
                <a:lnTo>
                  <a:pt x="72390" y="43561"/>
                </a:lnTo>
                <a:close/>
              </a:path>
              <a:path w="864870" h="119379">
                <a:moveTo>
                  <a:pt x="74975" y="71623"/>
                </a:moveTo>
                <a:lnTo>
                  <a:pt x="62357" y="72770"/>
                </a:lnTo>
                <a:lnTo>
                  <a:pt x="64135" y="92456"/>
                </a:lnTo>
                <a:lnTo>
                  <a:pt x="76788" y="91307"/>
                </a:lnTo>
                <a:lnTo>
                  <a:pt x="74975" y="71623"/>
                </a:lnTo>
                <a:close/>
              </a:path>
              <a:path w="864870" h="119379">
                <a:moveTo>
                  <a:pt x="76788" y="91307"/>
                </a:moveTo>
                <a:lnTo>
                  <a:pt x="64135" y="92456"/>
                </a:lnTo>
                <a:lnTo>
                  <a:pt x="76894" y="92456"/>
                </a:lnTo>
                <a:lnTo>
                  <a:pt x="76788" y="91307"/>
                </a:lnTo>
                <a:close/>
              </a:path>
              <a:path w="864870" h="119379">
                <a:moveTo>
                  <a:pt x="862711" y="0"/>
                </a:moveTo>
                <a:lnTo>
                  <a:pt x="74975" y="71623"/>
                </a:lnTo>
                <a:lnTo>
                  <a:pt x="76788" y="91307"/>
                </a:lnTo>
                <a:lnTo>
                  <a:pt x="864488" y="19812"/>
                </a:lnTo>
                <a:lnTo>
                  <a:pt x="86271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graphicFrame>
        <p:nvGraphicFramePr>
          <p:cNvPr id="35" name="object 11">
            <a:extLst>
              <a:ext uri="{FF2B5EF4-FFF2-40B4-BE49-F238E27FC236}">
                <a16:creationId xmlns:a16="http://schemas.microsoft.com/office/drawing/2014/main" id="{5C64841D-1B4A-264D-A046-A44C45BDC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561878"/>
              </p:ext>
            </p:extLst>
          </p:nvPr>
        </p:nvGraphicFramePr>
        <p:xfrm>
          <a:off x="2123694" y="3240977"/>
          <a:ext cx="1772125" cy="13769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8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986FF"/>
                      </a:solidFill>
                      <a:prstDash val="solid"/>
                    </a:lnL>
                    <a:lnT w="38100">
                      <a:solidFill>
                        <a:srgbClr val="3986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3986FF"/>
                      </a:solidFill>
                      <a:prstDash val="solid"/>
                    </a:lnR>
                    <a:lnT w="38100">
                      <a:solidFill>
                        <a:srgbClr val="3986FF"/>
                      </a:solidFill>
                      <a:prstDash val="solid"/>
                    </a:lnT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986FF"/>
                      </a:solidFill>
                      <a:prstDash val="solid"/>
                    </a:lnL>
                    <a:lnT w="38100">
                      <a:solidFill>
                        <a:srgbClr val="3986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236">
                <a:tc>
                  <a:txBody>
                    <a:bodyPr/>
                    <a:lstStyle/>
                    <a:p>
                      <a:pPr marL="90170">
                        <a:lnSpc>
                          <a:spcPts val="2115"/>
                        </a:lnSpc>
                      </a:pPr>
                      <a:r>
                        <a:rPr sz="1400" spc="-5" dirty="0">
                          <a:latin typeface="Consolas"/>
                          <a:cs typeface="Consolas"/>
                        </a:rPr>
                        <a:t>company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38100">
                      <a:solidFill>
                        <a:srgbClr val="3986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2115"/>
                        </a:lnSpc>
                      </a:pPr>
                      <a:r>
                        <a:rPr sz="1400" spc="-10" dirty="0">
                          <a:latin typeface="Consolas"/>
                          <a:cs typeface="Consolas"/>
                        </a:rPr>
                        <a:t>0.153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  <a:lnR w="38100">
                      <a:solidFill>
                        <a:srgbClr val="3986FF"/>
                      </a:solidFill>
                      <a:prstDash val="solid"/>
                    </a:lnR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3986FF"/>
                      </a:solidFill>
                      <a:prstDash val="solid"/>
                    </a:lnL>
                    <a:lnT w="38100">
                      <a:solidFill>
                        <a:srgbClr val="3986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105">
                <a:tc>
                  <a:txBody>
                    <a:bodyPr/>
                    <a:lstStyle/>
                    <a:p>
                      <a:pPr marL="90170">
                        <a:lnSpc>
                          <a:spcPts val="1875"/>
                        </a:lnSpc>
                      </a:pPr>
                      <a:r>
                        <a:rPr sz="1400" spc="-10" dirty="0">
                          <a:latin typeface="Consolas"/>
                          <a:cs typeface="Consolas"/>
                        </a:rPr>
                        <a:t>bank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38100">
                      <a:solidFill>
                        <a:srgbClr val="3986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1875"/>
                        </a:lnSpc>
                      </a:pPr>
                      <a:r>
                        <a:rPr sz="1400" spc="-10" dirty="0">
                          <a:latin typeface="Consolas"/>
                          <a:cs typeface="Consolas"/>
                        </a:rPr>
                        <a:t>0.153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  <a:lnR w="38100">
                      <a:solidFill>
                        <a:srgbClr val="3986FF"/>
                      </a:solidFill>
                      <a:prstDash val="solid"/>
                    </a:lnR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986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374">
                <a:tc>
                  <a:txBody>
                    <a:bodyPr/>
                    <a:lstStyle/>
                    <a:p>
                      <a:pPr marL="90170">
                        <a:lnSpc>
                          <a:spcPts val="1705"/>
                        </a:lnSpc>
                      </a:pPr>
                      <a:r>
                        <a:rPr sz="1400" spc="-5" dirty="0">
                          <a:latin typeface="Consolas"/>
                          <a:cs typeface="Consolas"/>
                        </a:rPr>
                        <a:t>price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38100">
                      <a:solidFill>
                        <a:srgbClr val="3986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1705"/>
                        </a:lnSpc>
                      </a:pPr>
                      <a:r>
                        <a:rPr sz="1400" spc="-10" dirty="0">
                          <a:latin typeface="Consolas"/>
                          <a:cs typeface="Consolas"/>
                        </a:rPr>
                        <a:t>0.077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38100">
                      <a:solidFill>
                        <a:srgbClr val="3986FF"/>
                      </a:solidFill>
                      <a:prstDash val="solid"/>
                    </a:lnR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986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664">
                <a:tc>
                  <a:txBody>
                    <a:bodyPr/>
                    <a:lstStyle/>
                    <a:p>
                      <a:pPr marL="90170">
                        <a:lnSpc>
                          <a:spcPts val="1875"/>
                        </a:lnSpc>
                      </a:pPr>
                      <a:r>
                        <a:rPr sz="1400" spc="-5" dirty="0">
                          <a:latin typeface="Consolas"/>
                          <a:cs typeface="Consolas"/>
                        </a:rPr>
                        <a:t>italian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38100">
                      <a:solidFill>
                        <a:srgbClr val="3986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1875"/>
                        </a:lnSpc>
                      </a:pPr>
                      <a:r>
                        <a:rPr sz="1400" spc="-10" dirty="0">
                          <a:latin typeface="Consolas"/>
                          <a:cs typeface="Consolas"/>
                        </a:rPr>
                        <a:t>0.039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38100">
                      <a:solidFill>
                        <a:srgbClr val="3986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986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637">
                <a:tc>
                  <a:txBody>
                    <a:bodyPr/>
                    <a:lstStyle/>
                    <a:p>
                      <a:pPr marL="90170">
                        <a:lnSpc>
                          <a:spcPts val="1880"/>
                        </a:lnSpc>
                      </a:pPr>
                      <a:r>
                        <a:rPr sz="1400" spc="-5" dirty="0">
                          <a:latin typeface="Consolas"/>
                          <a:cs typeface="Consolas"/>
                        </a:rPr>
                        <a:t>emirate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38100">
                      <a:solidFill>
                        <a:srgbClr val="3986FF"/>
                      </a:solidFill>
                      <a:prstDash val="solid"/>
                    </a:lnL>
                    <a:lnB w="38100">
                      <a:solidFill>
                        <a:srgbClr val="398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…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810" marB="0">
                    <a:lnB w="38100">
                      <a:solidFill>
                        <a:srgbClr val="398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1880"/>
                        </a:lnSpc>
                      </a:pPr>
                      <a:r>
                        <a:rPr sz="1400" spc="-10" dirty="0">
                          <a:latin typeface="Consolas"/>
                          <a:cs typeface="Consolas"/>
                        </a:rPr>
                        <a:t>0.039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38100">
                      <a:solidFill>
                        <a:srgbClr val="3986FF"/>
                      </a:solidFill>
                      <a:prstDash val="solid"/>
                    </a:lnR>
                    <a:lnB w="38100">
                      <a:solidFill>
                        <a:srgbClr val="398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986FF"/>
                      </a:solidFill>
                      <a:prstDash val="solid"/>
                    </a:lnL>
                    <a:lnB w="38100">
                      <a:solidFill>
                        <a:srgbClr val="3986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6" name="object 12">
            <a:extLst>
              <a:ext uri="{FF2B5EF4-FFF2-40B4-BE49-F238E27FC236}">
                <a16:creationId xmlns:a16="http://schemas.microsoft.com/office/drawing/2014/main" id="{1BA40660-9E1F-0A40-9638-5B509B3A06A7}"/>
              </a:ext>
            </a:extLst>
          </p:cNvPr>
          <p:cNvSpPr txBox="1"/>
          <p:nvPr/>
        </p:nvSpPr>
        <p:spPr>
          <a:xfrm>
            <a:off x="4868132" y="1521904"/>
            <a:ext cx="194929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BA56BD"/>
                </a:solidFill>
                <a:latin typeface="Calibri"/>
                <a:cs typeface="Calibri"/>
              </a:rPr>
              <a:t>Business </a:t>
            </a:r>
            <a:r>
              <a:rPr sz="1350" dirty="0">
                <a:solidFill>
                  <a:srgbClr val="BA56BD"/>
                </a:solidFill>
                <a:latin typeface="Calibri"/>
                <a:cs typeface="Calibri"/>
              </a:rPr>
              <a:t>and </a:t>
            </a:r>
            <a:r>
              <a:rPr sz="1350" spc="-4" dirty="0">
                <a:solidFill>
                  <a:srgbClr val="BA56BD"/>
                </a:solidFill>
                <a:latin typeface="Calibri"/>
                <a:cs typeface="Calibri"/>
              </a:rPr>
              <a:t>financial</a:t>
            </a:r>
            <a:r>
              <a:rPr sz="1350" spc="-26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BA56BD"/>
                </a:solidFill>
                <a:latin typeface="Calibri"/>
                <a:cs typeface="Calibri"/>
              </a:rPr>
              <a:t>news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7" name="object 13">
            <a:extLst>
              <a:ext uri="{FF2B5EF4-FFF2-40B4-BE49-F238E27FC236}">
                <a16:creationId xmlns:a16="http://schemas.microsoft.com/office/drawing/2014/main" id="{FD6D8E88-1956-5F41-BCE4-2CD56B8EF63A}"/>
              </a:ext>
            </a:extLst>
          </p:cNvPr>
          <p:cNvSpPr/>
          <p:nvPr/>
        </p:nvSpPr>
        <p:spPr>
          <a:xfrm>
            <a:off x="4279963" y="1391793"/>
            <a:ext cx="531971" cy="262414"/>
          </a:xfrm>
          <a:custGeom>
            <a:avLst/>
            <a:gdLst/>
            <a:ahLst/>
            <a:cxnLst/>
            <a:rect l="l" t="t" r="r" b="b"/>
            <a:pathLst>
              <a:path w="709295" h="349885">
                <a:moveTo>
                  <a:pt x="72973" y="25475"/>
                </a:moveTo>
                <a:lnTo>
                  <a:pt x="64434" y="43243"/>
                </a:lnTo>
                <a:lnTo>
                  <a:pt x="700532" y="349503"/>
                </a:lnTo>
                <a:lnTo>
                  <a:pt x="709168" y="331597"/>
                </a:lnTo>
                <a:lnTo>
                  <a:pt x="72973" y="25475"/>
                </a:lnTo>
                <a:close/>
              </a:path>
              <a:path w="709295" h="349885">
                <a:moveTo>
                  <a:pt x="85217" y="0"/>
                </a:moveTo>
                <a:lnTo>
                  <a:pt x="0" y="1270"/>
                </a:lnTo>
                <a:lnTo>
                  <a:pt x="52197" y="68706"/>
                </a:lnTo>
                <a:lnTo>
                  <a:pt x="64434" y="43243"/>
                </a:lnTo>
                <a:lnTo>
                  <a:pt x="52959" y="37718"/>
                </a:lnTo>
                <a:lnTo>
                  <a:pt x="61468" y="19938"/>
                </a:lnTo>
                <a:lnTo>
                  <a:pt x="75634" y="19938"/>
                </a:lnTo>
                <a:lnTo>
                  <a:pt x="85217" y="0"/>
                </a:lnTo>
                <a:close/>
              </a:path>
              <a:path w="709295" h="349885">
                <a:moveTo>
                  <a:pt x="61468" y="19938"/>
                </a:moveTo>
                <a:lnTo>
                  <a:pt x="52959" y="37718"/>
                </a:lnTo>
                <a:lnTo>
                  <a:pt x="64434" y="43243"/>
                </a:lnTo>
                <a:lnTo>
                  <a:pt x="72973" y="25475"/>
                </a:lnTo>
                <a:lnTo>
                  <a:pt x="61468" y="19938"/>
                </a:lnTo>
                <a:close/>
              </a:path>
              <a:path w="709295" h="349885">
                <a:moveTo>
                  <a:pt x="75634" y="19938"/>
                </a:moveTo>
                <a:lnTo>
                  <a:pt x="61468" y="19938"/>
                </a:lnTo>
                <a:lnTo>
                  <a:pt x="72973" y="25475"/>
                </a:lnTo>
                <a:lnTo>
                  <a:pt x="75634" y="19938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432642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spc="-4" dirty="0">
                <a:latin typeface="Calibri"/>
                <a:cs typeface="Calibri"/>
              </a:rPr>
              <a:t>Language </a:t>
            </a:r>
            <a:r>
              <a:rPr lang="en-US" dirty="0">
                <a:latin typeface="Calibri"/>
                <a:cs typeface="Calibri"/>
              </a:rPr>
              <a:t>Model</a:t>
            </a:r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2DF5138-C26A-9A4A-9ED5-F81DE34F4F67}"/>
              </a:ext>
            </a:extLst>
          </p:cNvPr>
          <p:cNvSpPr/>
          <p:nvPr/>
        </p:nvSpPr>
        <p:spPr>
          <a:xfrm>
            <a:off x="1708213" y="1944814"/>
            <a:ext cx="844868" cy="180975"/>
          </a:xfrm>
          <a:custGeom>
            <a:avLst/>
            <a:gdLst/>
            <a:ahLst/>
            <a:cxnLst/>
            <a:rect l="l" t="t" r="r" b="b"/>
            <a:pathLst>
              <a:path w="1126489" h="241300">
                <a:moveTo>
                  <a:pt x="1126236" y="0"/>
                </a:moveTo>
                <a:lnTo>
                  <a:pt x="1117901" y="46886"/>
                </a:lnTo>
                <a:lnTo>
                  <a:pt x="1095184" y="85153"/>
                </a:lnTo>
                <a:lnTo>
                  <a:pt x="1061513" y="110942"/>
                </a:lnTo>
                <a:lnTo>
                  <a:pt x="1020318" y="120396"/>
                </a:lnTo>
                <a:lnTo>
                  <a:pt x="669035" y="120396"/>
                </a:lnTo>
                <a:lnTo>
                  <a:pt x="627840" y="129849"/>
                </a:lnTo>
                <a:lnTo>
                  <a:pt x="594169" y="155638"/>
                </a:lnTo>
                <a:lnTo>
                  <a:pt x="571452" y="193905"/>
                </a:lnTo>
                <a:lnTo>
                  <a:pt x="563118" y="240791"/>
                </a:lnTo>
                <a:lnTo>
                  <a:pt x="554791" y="193905"/>
                </a:lnTo>
                <a:lnTo>
                  <a:pt x="532085" y="155638"/>
                </a:lnTo>
                <a:lnTo>
                  <a:pt x="498406" y="129849"/>
                </a:lnTo>
                <a:lnTo>
                  <a:pt x="457161" y="120396"/>
                </a:lnTo>
                <a:lnTo>
                  <a:pt x="105956" y="120396"/>
                </a:lnTo>
                <a:lnTo>
                  <a:pt x="64711" y="110942"/>
                </a:lnTo>
                <a:lnTo>
                  <a:pt x="31032" y="85153"/>
                </a:lnTo>
                <a:lnTo>
                  <a:pt x="8326" y="46886"/>
                </a:lnTo>
                <a:lnTo>
                  <a:pt x="0" y="0"/>
                </a:lnTo>
              </a:path>
            </a:pathLst>
          </a:custGeom>
          <a:ln w="28956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3EF802A-C6DD-D347-B0D9-04C1A73767E2}"/>
              </a:ext>
            </a:extLst>
          </p:cNvPr>
          <p:cNvSpPr/>
          <p:nvPr/>
        </p:nvSpPr>
        <p:spPr>
          <a:xfrm>
            <a:off x="2134552" y="3240977"/>
            <a:ext cx="1771650" cy="1315879"/>
          </a:xfrm>
          <a:custGeom>
            <a:avLst/>
            <a:gdLst/>
            <a:ahLst/>
            <a:cxnLst/>
            <a:rect l="l" t="t" r="r" b="b"/>
            <a:pathLst>
              <a:path w="2362200" h="1754504">
                <a:moveTo>
                  <a:pt x="0" y="1754124"/>
                </a:moveTo>
                <a:lnTo>
                  <a:pt x="2362200" y="1754124"/>
                </a:lnTo>
                <a:lnTo>
                  <a:pt x="2362200" y="0"/>
                </a:lnTo>
                <a:lnTo>
                  <a:pt x="0" y="0"/>
                </a:lnTo>
                <a:lnTo>
                  <a:pt x="0" y="1754124"/>
                </a:lnTo>
                <a:close/>
              </a:path>
            </a:pathLst>
          </a:custGeom>
          <a:ln w="28956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AF04EF5-F5F9-4146-A7D7-8823795A89A9}"/>
              </a:ext>
            </a:extLst>
          </p:cNvPr>
          <p:cNvSpPr txBox="1"/>
          <p:nvPr/>
        </p:nvSpPr>
        <p:spPr>
          <a:xfrm>
            <a:off x="2202371" y="3255549"/>
            <a:ext cx="668179" cy="104836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3810">
              <a:spcBef>
                <a:spcPts val="75"/>
              </a:spcBef>
            </a:pPr>
            <a:r>
              <a:rPr sz="1350" spc="-4" dirty="0">
                <a:latin typeface="Consolas"/>
                <a:cs typeface="Consolas"/>
              </a:rPr>
              <a:t>comp</a:t>
            </a:r>
            <a:r>
              <a:rPr sz="1350" dirty="0">
                <a:latin typeface="Consolas"/>
                <a:cs typeface="Consolas"/>
              </a:rPr>
              <a:t>a</a:t>
            </a:r>
            <a:r>
              <a:rPr sz="1350" spc="-4" dirty="0">
                <a:latin typeface="Consolas"/>
                <a:cs typeface="Consolas"/>
              </a:rPr>
              <a:t>n</a:t>
            </a:r>
            <a:r>
              <a:rPr sz="1350" dirty="0">
                <a:latin typeface="Consolas"/>
                <a:cs typeface="Consolas"/>
              </a:rPr>
              <a:t>y  </a:t>
            </a:r>
            <a:r>
              <a:rPr sz="1350" spc="-8" dirty="0">
                <a:latin typeface="Consolas"/>
                <a:cs typeface="Consolas"/>
              </a:rPr>
              <a:t>bank  </a:t>
            </a:r>
            <a:r>
              <a:rPr sz="1350" spc="-4" dirty="0">
                <a:latin typeface="Consolas"/>
                <a:cs typeface="Consolas"/>
              </a:rPr>
              <a:t>price  ital</a:t>
            </a:r>
            <a:r>
              <a:rPr sz="1350" dirty="0">
                <a:latin typeface="Consolas"/>
                <a:cs typeface="Consolas"/>
              </a:rPr>
              <a:t>i</a:t>
            </a:r>
            <a:r>
              <a:rPr sz="1350" spc="-4" dirty="0">
                <a:latin typeface="Consolas"/>
                <a:cs typeface="Consolas"/>
              </a:rPr>
              <a:t>a</a:t>
            </a:r>
            <a:r>
              <a:rPr sz="1350" dirty="0">
                <a:latin typeface="Consolas"/>
                <a:cs typeface="Consolas"/>
              </a:rPr>
              <a:t>n  </a:t>
            </a:r>
            <a:r>
              <a:rPr sz="1350" spc="-8" dirty="0">
                <a:latin typeface="Consolas"/>
                <a:cs typeface="Consolas"/>
              </a:rPr>
              <a:t>emir</a:t>
            </a:r>
            <a:r>
              <a:rPr sz="1350" dirty="0">
                <a:latin typeface="Consolas"/>
                <a:cs typeface="Consolas"/>
              </a:rPr>
              <a:t>ate</a:t>
            </a:r>
            <a:endParaRPr sz="1350">
              <a:latin typeface="Consolas"/>
              <a:cs typeface="Consolas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439AB1C-0B64-F04F-A08A-6CA964A6B428}"/>
              </a:ext>
            </a:extLst>
          </p:cNvPr>
          <p:cNvSpPr txBox="1"/>
          <p:nvPr/>
        </p:nvSpPr>
        <p:spPr>
          <a:xfrm>
            <a:off x="2971800" y="4284498"/>
            <a:ext cx="10382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spcBef>
                <a:spcPts val="75"/>
              </a:spcBef>
            </a:pPr>
            <a:r>
              <a:rPr sz="1350" dirty="0">
                <a:latin typeface="Consolas"/>
                <a:cs typeface="Consolas"/>
              </a:rPr>
              <a:t>…</a:t>
            </a:r>
            <a:endParaRPr sz="1350">
              <a:latin typeface="Consolas"/>
              <a:cs typeface="Consolas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F5AB2EA-4C86-544E-9083-6D5934D75778}"/>
              </a:ext>
            </a:extLst>
          </p:cNvPr>
          <p:cNvSpPr/>
          <p:nvPr/>
        </p:nvSpPr>
        <p:spPr>
          <a:xfrm>
            <a:off x="2954655" y="2044255"/>
            <a:ext cx="65246" cy="1080611"/>
          </a:xfrm>
          <a:custGeom>
            <a:avLst/>
            <a:gdLst/>
            <a:ahLst/>
            <a:cxnLst/>
            <a:rect l="l" t="t" r="r" b="b"/>
            <a:pathLst>
              <a:path w="86994" h="1440814">
                <a:moveTo>
                  <a:pt x="28956" y="1353820"/>
                </a:moveTo>
                <a:lnTo>
                  <a:pt x="0" y="1353820"/>
                </a:lnTo>
                <a:lnTo>
                  <a:pt x="43434" y="1440688"/>
                </a:lnTo>
                <a:lnTo>
                  <a:pt x="79629" y="1368298"/>
                </a:lnTo>
                <a:lnTo>
                  <a:pt x="28956" y="1368298"/>
                </a:lnTo>
                <a:lnTo>
                  <a:pt x="28956" y="1353820"/>
                </a:lnTo>
                <a:close/>
              </a:path>
              <a:path w="86994" h="1440814">
                <a:moveTo>
                  <a:pt x="57912" y="0"/>
                </a:moveTo>
                <a:lnTo>
                  <a:pt x="28956" y="0"/>
                </a:lnTo>
                <a:lnTo>
                  <a:pt x="28956" y="1368298"/>
                </a:lnTo>
                <a:lnTo>
                  <a:pt x="57912" y="1368298"/>
                </a:lnTo>
                <a:lnTo>
                  <a:pt x="57912" y="0"/>
                </a:lnTo>
                <a:close/>
              </a:path>
              <a:path w="86994" h="1440814">
                <a:moveTo>
                  <a:pt x="86868" y="1353820"/>
                </a:moveTo>
                <a:lnTo>
                  <a:pt x="57912" y="1353820"/>
                </a:lnTo>
                <a:lnTo>
                  <a:pt x="57912" y="1368298"/>
                </a:lnTo>
                <a:lnTo>
                  <a:pt x="79629" y="1368298"/>
                </a:lnTo>
                <a:lnTo>
                  <a:pt x="86868" y="1353820"/>
                </a:lnTo>
                <a:close/>
              </a:path>
            </a:pathLst>
          </a:custGeom>
          <a:solidFill>
            <a:srgbClr val="3986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342F18E-7CEB-1545-A63D-D0A9151117E8}"/>
              </a:ext>
            </a:extLst>
          </p:cNvPr>
          <p:cNvSpPr txBox="1"/>
          <p:nvPr/>
        </p:nvSpPr>
        <p:spPr>
          <a:xfrm>
            <a:off x="1430655" y="829246"/>
            <a:ext cx="5165407" cy="19691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indent="-257175">
              <a:spcBef>
                <a:spcPts val="75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8" dirty="0">
                <a:latin typeface="Calibri"/>
                <a:cs typeface="Calibri"/>
              </a:rPr>
              <a:t>You </a:t>
            </a:r>
            <a:r>
              <a:rPr dirty="0">
                <a:latin typeface="Calibri"/>
                <a:cs typeface="Calibri"/>
              </a:rPr>
              <a:t>can also </a:t>
            </a:r>
            <a:r>
              <a:rPr spc="-4" dirty="0">
                <a:latin typeface="Calibri"/>
                <a:cs typeface="Calibri"/>
              </a:rPr>
              <a:t>use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4" dirty="0">
                <a:latin typeface="Calibri"/>
                <a:cs typeface="Calibri"/>
              </a:rPr>
              <a:t>Language </a:t>
            </a:r>
            <a:r>
              <a:rPr dirty="0">
                <a:latin typeface="Calibri"/>
                <a:cs typeface="Calibri"/>
              </a:rPr>
              <a:t>Model to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generate</a:t>
            </a:r>
            <a:r>
              <a:rPr spc="-64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text</a:t>
            </a:r>
            <a:r>
              <a:rPr dirty="0">
                <a:latin typeface="Calibri"/>
                <a:cs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sz="2025" dirty="0">
              <a:latin typeface="Times New Roman"/>
              <a:cs typeface="Times New Roman"/>
            </a:endParaRPr>
          </a:p>
          <a:p>
            <a:pPr>
              <a:spcBef>
                <a:spcPts val="8"/>
              </a:spcBef>
            </a:pPr>
            <a:endParaRPr sz="1725" dirty="0">
              <a:latin typeface="Times New Roman"/>
              <a:cs typeface="Times New Roman"/>
            </a:endParaRPr>
          </a:p>
          <a:p>
            <a:pPr marL="266700">
              <a:tabLst>
                <a:tab pos="2053114" algn="l"/>
              </a:tabLst>
            </a:pPr>
            <a:r>
              <a:rPr i="1" spc="-4" dirty="0">
                <a:latin typeface="Calibri"/>
                <a:cs typeface="Calibri"/>
              </a:rPr>
              <a:t>today</a:t>
            </a:r>
            <a:r>
              <a:rPr i="1" spc="-64" dirty="0">
                <a:latin typeface="Calibri"/>
                <a:cs typeface="Calibri"/>
              </a:rPr>
              <a:t> </a:t>
            </a:r>
            <a:r>
              <a:rPr i="1" dirty="0">
                <a:latin typeface="Calibri"/>
                <a:cs typeface="Calibri"/>
              </a:rPr>
              <a:t>the </a:t>
            </a:r>
            <a:r>
              <a:rPr i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endParaRPr dirty="0">
              <a:latin typeface="Calibri"/>
              <a:cs typeface="Calibri"/>
            </a:endParaRPr>
          </a:p>
          <a:p>
            <a:pPr marL="112395">
              <a:spcBef>
                <a:spcPts val="1481"/>
              </a:spcBef>
            </a:pPr>
            <a:r>
              <a:rPr sz="1350" spc="-8" dirty="0">
                <a:solidFill>
                  <a:srgbClr val="3986FF"/>
                </a:solidFill>
                <a:latin typeface="Calibri"/>
                <a:cs typeface="Calibri"/>
              </a:rPr>
              <a:t>condition </a:t>
            </a:r>
            <a:r>
              <a:rPr sz="1350" spc="-4" dirty="0">
                <a:solidFill>
                  <a:srgbClr val="3986FF"/>
                </a:solidFill>
                <a:latin typeface="Calibri"/>
                <a:cs typeface="Calibri"/>
              </a:rPr>
              <a:t>on</a:t>
            </a:r>
            <a:r>
              <a:rPr sz="1350" spc="26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3986FF"/>
                </a:solidFill>
                <a:latin typeface="Calibri"/>
                <a:cs typeface="Calibri"/>
              </a:rPr>
              <a:t>this</a:t>
            </a:r>
            <a:endParaRPr sz="1350" dirty="0">
              <a:latin typeface="Calibri"/>
              <a:cs typeface="Calibri"/>
            </a:endParaRPr>
          </a:p>
          <a:p>
            <a:pPr marL="1668304" marR="2476024" algn="ctr">
              <a:spcBef>
                <a:spcPts val="127"/>
              </a:spcBef>
            </a:pPr>
            <a:r>
              <a:rPr sz="1350" spc="-4" dirty="0">
                <a:solidFill>
                  <a:srgbClr val="3986FF"/>
                </a:solidFill>
                <a:latin typeface="Calibri"/>
                <a:cs typeface="Calibri"/>
              </a:rPr>
              <a:t>get</a:t>
            </a:r>
            <a:r>
              <a:rPr sz="1350" spc="-64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3986FF"/>
                </a:solidFill>
                <a:latin typeface="Calibri"/>
                <a:cs typeface="Calibri"/>
              </a:rPr>
              <a:t>probability  </a:t>
            </a:r>
            <a:r>
              <a:rPr sz="1350" spc="-8" dirty="0">
                <a:solidFill>
                  <a:srgbClr val="3986FF"/>
                </a:solidFill>
                <a:latin typeface="Calibri"/>
                <a:cs typeface="Calibri"/>
              </a:rPr>
              <a:t>distribution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DB164958-B45D-1A46-819A-6484D0135B03}"/>
              </a:ext>
            </a:extLst>
          </p:cNvPr>
          <p:cNvSpPr txBox="1"/>
          <p:nvPr/>
        </p:nvSpPr>
        <p:spPr>
          <a:xfrm>
            <a:off x="3231261" y="3255549"/>
            <a:ext cx="1227773" cy="104836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spcBef>
                <a:spcPts val="75"/>
              </a:spcBef>
            </a:pPr>
            <a:r>
              <a:rPr sz="1350" spc="-8" dirty="0">
                <a:latin typeface="Consolas"/>
                <a:cs typeface="Consolas"/>
              </a:rPr>
              <a:t>0.153</a:t>
            </a:r>
            <a:endParaRPr sz="13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350" spc="-8" dirty="0">
                <a:latin typeface="Consolas"/>
                <a:cs typeface="Consolas"/>
              </a:rPr>
              <a:t>0.153</a:t>
            </a:r>
            <a:endParaRPr sz="1350">
              <a:latin typeface="Consolas"/>
              <a:cs typeface="Consolas"/>
            </a:endParaRPr>
          </a:p>
          <a:p>
            <a:pPr>
              <a:tabLst>
                <a:tab pos="716280" algn="l"/>
              </a:tabLst>
            </a:pPr>
            <a:r>
              <a:rPr sz="1350" spc="-8" dirty="0">
                <a:latin typeface="Consolas"/>
                <a:cs typeface="Consolas"/>
              </a:rPr>
              <a:t>0.077	</a:t>
            </a:r>
            <a:r>
              <a:rPr sz="1350" spc="-4" dirty="0">
                <a:solidFill>
                  <a:srgbClr val="BA56BD"/>
                </a:solidFill>
                <a:latin typeface="Calibri"/>
                <a:cs typeface="Calibri"/>
              </a:rPr>
              <a:t>sample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1350" spc="-8" dirty="0">
                <a:latin typeface="Consolas"/>
                <a:cs typeface="Consolas"/>
              </a:rPr>
              <a:t>0.039</a:t>
            </a:r>
            <a:endParaRPr sz="13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350" spc="-8" dirty="0">
                <a:latin typeface="Consolas"/>
                <a:cs typeface="Consolas"/>
              </a:rPr>
              <a:t>0.039</a:t>
            </a:r>
            <a:endParaRPr sz="1350">
              <a:latin typeface="Consolas"/>
              <a:cs typeface="Consolas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4D9D388-BF84-674E-AEB4-587ECABED0AB}"/>
              </a:ext>
            </a:extLst>
          </p:cNvPr>
          <p:cNvSpPr/>
          <p:nvPr/>
        </p:nvSpPr>
        <p:spPr>
          <a:xfrm>
            <a:off x="2158556" y="3674173"/>
            <a:ext cx="1720215" cy="232410"/>
          </a:xfrm>
          <a:custGeom>
            <a:avLst/>
            <a:gdLst/>
            <a:ahLst/>
            <a:cxnLst/>
            <a:rect l="l" t="t" r="r" b="b"/>
            <a:pathLst>
              <a:path w="2293620" h="309879">
                <a:moveTo>
                  <a:pt x="0" y="309371"/>
                </a:moveTo>
                <a:lnTo>
                  <a:pt x="2293620" y="309371"/>
                </a:lnTo>
                <a:lnTo>
                  <a:pt x="2293620" y="0"/>
                </a:lnTo>
                <a:lnTo>
                  <a:pt x="0" y="0"/>
                </a:lnTo>
                <a:lnTo>
                  <a:pt x="0" y="309371"/>
                </a:lnTo>
                <a:close/>
              </a:path>
            </a:pathLst>
          </a:custGeom>
          <a:ln w="28956">
            <a:solidFill>
              <a:srgbClr val="BA56B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221376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spc="-4" dirty="0">
                <a:latin typeface="Calibri"/>
                <a:cs typeface="Calibri"/>
              </a:rPr>
              <a:t>Language </a:t>
            </a:r>
            <a:r>
              <a:rPr lang="en-US" dirty="0">
                <a:latin typeface="Calibri"/>
                <a:cs typeface="Calibri"/>
              </a:rPr>
              <a:t>Model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712A32C-AB7E-7847-90EF-6ADEC73E678D}"/>
              </a:ext>
            </a:extLst>
          </p:cNvPr>
          <p:cNvSpPr/>
          <p:nvPr/>
        </p:nvSpPr>
        <p:spPr>
          <a:xfrm>
            <a:off x="2248852" y="1944814"/>
            <a:ext cx="844868" cy="180975"/>
          </a:xfrm>
          <a:custGeom>
            <a:avLst/>
            <a:gdLst/>
            <a:ahLst/>
            <a:cxnLst/>
            <a:rect l="l" t="t" r="r" b="b"/>
            <a:pathLst>
              <a:path w="1126489" h="241300">
                <a:moveTo>
                  <a:pt x="1126236" y="0"/>
                </a:moveTo>
                <a:lnTo>
                  <a:pt x="1117901" y="46886"/>
                </a:lnTo>
                <a:lnTo>
                  <a:pt x="1095184" y="85153"/>
                </a:lnTo>
                <a:lnTo>
                  <a:pt x="1061513" y="110942"/>
                </a:lnTo>
                <a:lnTo>
                  <a:pt x="1020318" y="120396"/>
                </a:lnTo>
                <a:lnTo>
                  <a:pt x="669036" y="120396"/>
                </a:lnTo>
                <a:lnTo>
                  <a:pt x="627840" y="129849"/>
                </a:lnTo>
                <a:lnTo>
                  <a:pt x="594169" y="155638"/>
                </a:lnTo>
                <a:lnTo>
                  <a:pt x="571452" y="193905"/>
                </a:lnTo>
                <a:lnTo>
                  <a:pt x="563118" y="240791"/>
                </a:lnTo>
                <a:lnTo>
                  <a:pt x="554783" y="193905"/>
                </a:lnTo>
                <a:lnTo>
                  <a:pt x="532066" y="155638"/>
                </a:lnTo>
                <a:lnTo>
                  <a:pt x="498395" y="129849"/>
                </a:lnTo>
                <a:lnTo>
                  <a:pt x="457200" y="120396"/>
                </a:lnTo>
                <a:lnTo>
                  <a:pt x="105918" y="120396"/>
                </a:lnTo>
                <a:lnTo>
                  <a:pt x="64722" y="110942"/>
                </a:lnTo>
                <a:lnTo>
                  <a:pt x="31051" y="85153"/>
                </a:lnTo>
                <a:lnTo>
                  <a:pt x="8334" y="46886"/>
                </a:lnTo>
                <a:lnTo>
                  <a:pt x="0" y="0"/>
                </a:lnTo>
              </a:path>
            </a:pathLst>
          </a:custGeom>
          <a:ln w="28956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5AA5A2A-AFA3-7642-8434-64228C66CDA7}"/>
              </a:ext>
            </a:extLst>
          </p:cNvPr>
          <p:cNvSpPr/>
          <p:nvPr/>
        </p:nvSpPr>
        <p:spPr>
          <a:xfrm>
            <a:off x="2743771" y="3240977"/>
            <a:ext cx="1771650" cy="1315879"/>
          </a:xfrm>
          <a:custGeom>
            <a:avLst/>
            <a:gdLst/>
            <a:ahLst/>
            <a:cxnLst/>
            <a:rect l="l" t="t" r="r" b="b"/>
            <a:pathLst>
              <a:path w="2362200" h="1754504">
                <a:moveTo>
                  <a:pt x="0" y="1754124"/>
                </a:moveTo>
                <a:lnTo>
                  <a:pt x="2362200" y="1754124"/>
                </a:lnTo>
                <a:lnTo>
                  <a:pt x="2362200" y="0"/>
                </a:lnTo>
                <a:lnTo>
                  <a:pt x="0" y="0"/>
                </a:lnTo>
                <a:lnTo>
                  <a:pt x="0" y="1754124"/>
                </a:lnTo>
                <a:close/>
              </a:path>
            </a:pathLst>
          </a:custGeom>
          <a:ln w="28956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ED991C5-2489-A641-99E1-A0B6943141B3}"/>
              </a:ext>
            </a:extLst>
          </p:cNvPr>
          <p:cNvSpPr txBox="1"/>
          <p:nvPr/>
        </p:nvSpPr>
        <p:spPr>
          <a:xfrm>
            <a:off x="2811971" y="3255549"/>
            <a:ext cx="290989" cy="104836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3810">
              <a:spcBef>
                <a:spcPts val="75"/>
              </a:spcBef>
            </a:pPr>
            <a:r>
              <a:rPr sz="1350" spc="-8" dirty="0">
                <a:latin typeface="Consolas"/>
                <a:cs typeface="Consolas"/>
              </a:rPr>
              <a:t>of  for  it  to  is</a:t>
            </a:r>
            <a:endParaRPr sz="1350">
              <a:latin typeface="Consolas"/>
              <a:cs typeface="Consola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D7F90A4-EC0E-B94E-B574-B624D8F1CC65}"/>
              </a:ext>
            </a:extLst>
          </p:cNvPr>
          <p:cNvSpPr txBox="1"/>
          <p:nvPr/>
        </p:nvSpPr>
        <p:spPr>
          <a:xfrm>
            <a:off x="3581495" y="4284498"/>
            <a:ext cx="10382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spcBef>
                <a:spcPts val="75"/>
              </a:spcBef>
            </a:pPr>
            <a:r>
              <a:rPr sz="1350" dirty="0">
                <a:latin typeface="Consolas"/>
                <a:cs typeface="Consolas"/>
              </a:rPr>
              <a:t>…</a:t>
            </a:r>
            <a:endParaRPr sz="1350">
              <a:latin typeface="Consolas"/>
              <a:cs typeface="Consola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4CA1582-5235-AD41-900A-20835CCBD623}"/>
              </a:ext>
            </a:extLst>
          </p:cNvPr>
          <p:cNvSpPr/>
          <p:nvPr/>
        </p:nvSpPr>
        <p:spPr>
          <a:xfrm>
            <a:off x="3606166" y="2044255"/>
            <a:ext cx="65246" cy="1080611"/>
          </a:xfrm>
          <a:custGeom>
            <a:avLst/>
            <a:gdLst/>
            <a:ahLst/>
            <a:cxnLst/>
            <a:rect l="l" t="t" r="r" b="b"/>
            <a:pathLst>
              <a:path w="86995" h="1440814">
                <a:moveTo>
                  <a:pt x="28955" y="1353820"/>
                </a:moveTo>
                <a:lnTo>
                  <a:pt x="0" y="1353820"/>
                </a:lnTo>
                <a:lnTo>
                  <a:pt x="43433" y="1440688"/>
                </a:lnTo>
                <a:lnTo>
                  <a:pt x="79628" y="1368298"/>
                </a:lnTo>
                <a:lnTo>
                  <a:pt x="28955" y="1368298"/>
                </a:lnTo>
                <a:lnTo>
                  <a:pt x="28955" y="1353820"/>
                </a:lnTo>
                <a:close/>
              </a:path>
              <a:path w="86995" h="1440814">
                <a:moveTo>
                  <a:pt x="57912" y="0"/>
                </a:moveTo>
                <a:lnTo>
                  <a:pt x="28955" y="0"/>
                </a:lnTo>
                <a:lnTo>
                  <a:pt x="28955" y="1368298"/>
                </a:lnTo>
                <a:lnTo>
                  <a:pt x="57912" y="1368298"/>
                </a:lnTo>
                <a:lnTo>
                  <a:pt x="57912" y="0"/>
                </a:lnTo>
                <a:close/>
              </a:path>
              <a:path w="86995" h="1440814">
                <a:moveTo>
                  <a:pt x="86867" y="1353820"/>
                </a:moveTo>
                <a:lnTo>
                  <a:pt x="57912" y="1353820"/>
                </a:lnTo>
                <a:lnTo>
                  <a:pt x="57912" y="1368298"/>
                </a:lnTo>
                <a:lnTo>
                  <a:pt x="79628" y="1368298"/>
                </a:lnTo>
                <a:lnTo>
                  <a:pt x="86867" y="1353820"/>
                </a:lnTo>
                <a:close/>
              </a:path>
            </a:pathLst>
          </a:custGeom>
          <a:solidFill>
            <a:srgbClr val="3986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39F0CE7-6AD8-E74B-BC0A-09528388F52A}"/>
              </a:ext>
            </a:extLst>
          </p:cNvPr>
          <p:cNvSpPr txBox="1"/>
          <p:nvPr/>
        </p:nvSpPr>
        <p:spPr>
          <a:xfrm>
            <a:off x="1430655" y="829246"/>
            <a:ext cx="5165407" cy="19691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indent="-257175">
              <a:spcBef>
                <a:spcPts val="75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8" dirty="0">
                <a:latin typeface="Calibri"/>
                <a:cs typeface="Calibri"/>
              </a:rPr>
              <a:t>You </a:t>
            </a:r>
            <a:r>
              <a:rPr dirty="0">
                <a:latin typeface="Calibri"/>
                <a:cs typeface="Calibri"/>
              </a:rPr>
              <a:t>can also </a:t>
            </a:r>
            <a:r>
              <a:rPr spc="-4" dirty="0">
                <a:latin typeface="Calibri"/>
                <a:cs typeface="Calibri"/>
              </a:rPr>
              <a:t>use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4" dirty="0">
                <a:latin typeface="Calibri"/>
                <a:cs typeface="Calibri"/>
              </a:rPr>
              <a:t>Language </a:t>
            </a:r>
            <a:r>
              <a:rPr dirty="0">
                <a:latin typeface="Calibri"/>
                <a:cs typeface="Calibri"/>
              </a:rPr>
              <a:t>Model to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generate</a:t>
            </a:r>
            <a:r>
              <a:rPr spc="-64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text</a:t>
            </a:r>
            <a:r>
              <a:rPr dirty="0">
                <a:latin typeface="Calibri"/>
                <a:cs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sz="2025" dirty="0">
              <a:latin typeface="Times New Roman"/>
              <a:cs typeface="Times New Roman"/>
            </a:endParaRPr>
          </a:p>
          <a:p>
            <a:pPr>
              <a:spcBef>
                <a:spcPts val="8"/>
              </a:spcBef>
            </a:pPr>
            <a:endParaRPr sz="1725" dirty="0">
              <a:latin typeface="Times New Roman"/>
              <a:cs typeface="Times New Roman"/>
            </a:endParaRPr>
          </a:p>
          <a:p>
            <a:pPr marL="266700">
              <a:tabLst>
                <a:tab pos="2557463" algn="l"/>
              </a:tabLst>
            </a:pPr>
            <a:r>
              <a:rPr i="1" spc="-4" dirty="0">
                <a:latin typeface="Calibri"/>
                <a:cs typeface="Calibri"/>
              </a:rPr>
              <a:t>today </a:t>
            </a:r>
            <a:r>
              <a:rPr i="1" dirty="0">
                <a:latin typeface="Calibri"/>
                <a:cs typeface="Calibri"/>
              </a:rPr>
              <a:t>the</a:t>
            </a:r>
            <a:r>
              <a:rPr i="1" spc="-56" dirty="0">
                <a:latin typeface="Calibri"/>
                <a:cs typeface="Calibri"/>
              </a:rPr>
              <a:t> </a:t>
            </a:r>
            <a:r>
              <a:rPr i="1" spc="-4" dirty="0">
                <a:latin typeface="Calibri"/>
                <a:cs typeface="Calibri"/>
              </a:rPr>
              <a:t>price</a:t>
            </a:r>
            <a:r>
              <a:rPr i="1" spc="4" dirty="0">
                <a:latin typeface="Calibri"/>
                <a:cs typeface="Calibri"/>
              </a:rPr>
              <a:t> </a:t>
            </a:r>
            <a:r>
              <a:rPr i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endParaRPr dirty="0">
              <a:latin typeface="Calibri"/>
              <a:cs typeface="Calibri"/>
            </a:endParaRPr>
          </a:p>
          <a:p>
            <a:pPr marL="652463">
              <a:spcBef>
                <a:spcPts val="1485"/>
              </a:spcBef>
            </a:pPr>
            <a:r>
              <a:rPr sz="1350" spc="-8" dirty="0">
                <a:solidFill>
                  <a:srgbClr val="3986FF"/>
                </a:solidFill>
                <a:latin typeface="Calibri"/>
                <a:cs typeface="Calibri"/>
              </a:rPr>
              <a:t>condition </a:t>
            </a:r>
            <a:r>
              <a:rPr sz="1350" spc="-4" dirty="0">
                <a:solidFill>
                  <a:srgbClr val="3986FF"/>
                </a:solidFill>
                <a:latin typeface="Calibri"/>
                <a:cs typeface="Calibri"/>
              </a:rPr>
              <a:t>on</a:t>
            </a:r>
            <a:r>
              <a:rPr sz="1350" spc="26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3986FF"/>
                </a:solidFill>
                <a:latin typeface="Calibri"/>
                <a:cs typeface="Calibri"/>
              </a:rPr>
              <a:t>this</a:t>
            </a:r>
            <a:endParaRPr sz="1350" dirty="0">
              <a:latin typeface="Calibri"/>
              <a:cs typeface="Calibri"/>
            </a:endParaRPr>
          </a:p>
          <a:p>
            <a:pPr marL="2320290" marR="1825943" algn="ctr">
              <a:spcBef>
                <a:spcPts val="124"/>
              </a:spcBef>
            </a:pPr>
            <a:r>
              <a:rPr sz="1350" spc="-8" dirty="0">
                <a:solidFill>
                  <a:srgbClr val="3986FF"/>
                </a:solidFill>
                <a:latin typeface="Calibri"/>
                <a:cs typeface="Calibri"/>
              </a:rPr>
              <a:t>get</a:t>
            </a:r>
            <a:r>
              <a:rPr sz="1350" spc="-34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986FF"/>
                </a:solidFill>
                <a:latin typeface="Calibri"/>
                <a:cs typeface="Calibri"/>
              </a:rPr>
              <a:t>probability  distribution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9E6036A-A7B9-9141-BEF3-46565F9DDDC9}"/>
              </a:ext>
            </a:extLst>
          </p:cNvPr>
          <p:cNvSpPr txBox="1"/>
          <p:nvPr/>
        </p:nvSpPr>
        <p:spPr>
          <a:xfrm>
            <a:off x="3840956" y="3255549"/>
            <a:ext cx="1227773" cy="104836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spcBef>
                <a:spcPts val="75"/>
              </a:spcBef>
              <a:tabLst>
                <a:tab pos="716280" algn="l"/>
              </a:tabLst>
            </a:pPr>
            <a:r>
              <a:rPr sz="1350" spc="-8" dirty="0">
                <a:latin typeface="Consolas"/>
                <a:cs typeface="Consolas"/>
              </a:rPr>
              <a:t>0.308	</a:t>
            </a:r>
            <a:r>
              <a:rPr sz="2025" spc="-5" baseline="1543" dirty="0">
                <a:solidFill>
                  <a:srgbClr val="BA56BD"/>
                </a:solidFill>
                <a:latin typeface="Calibri"/>
                <a:cs typeface="Calibri"/>
              </a:rPr>
              <a:t>sample</a:t>
            </a:r>
            <a:endParaRPr sz="2025" baseline="1543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1350" spc="-8" dirty="0">
                <a:latin typeface="Consolas"/>
                <a:cs typeface="Consolas"/>
              </a:rPr>
              <a:t>0.050</a:t>
            </a:r>
            <a:endParaRPr sz="13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350" spc="-8" dirty="0">
                <a:latin typeface="Consolas"/>
                <a:cs typeface="Consolas"/>
              </a:rPr>
              <a:t>0.046</a:t>
            </a:r>
            <a:endParaRPr sz="13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350" spc="-8" dirty="0">
                <a:latin typeface="Consolas"/>
                <a:cs typeface="Consolas"/>
              </a:rPr>
              <a:t>0.046</a:t>
            </a:r>
            <a:endParaRPr sz="13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350" spc="-8" dirty="0">
                <a:latin typeface="Consolas"/>
                <a:cs typeface="Consolas"/>
              </a:rPr>
              <a:t>0.031</a:t>
            </a:r>
            <a:endParaRPr sz="1350">
              <a:latin typeface="Consolas"/>
              <a:cs typeface="Consola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198DA986-9115-F94D-8DDB-2D1CC8AD951B}"/>
              </a:ext>
            </a:extLst>
          </p:cNvPr>
          <p:cNvSpPr/>
          <p:nvPr/>
        </p:nvSpPr>
        <p:spPr>
          <a:xfrm>
            <a:off x="2776918" y="3252406"/>
            <a:ext cx="1719263" cy="232410"/>
          </a:xfrm>
          <a:custGeom>
            <a:avLst/>
            <a:gdLst/>
            <a:ahLst/>
            <a:cxnLst/>
            <a:rect l="l" t="t" r="r" b="b"/>
            <a:pathLst>
              <a:path w="2292350" h="309879">
                <a:moveTo>
                  <a:pt x="0" y="309372"/>
                </a:moveTo>
                <a:lnTo>
                  <a:pt x="2292096" y="309372"/>
                </a:lnTo>
                <a:lnTo>
                  <a:pt x="2292096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28956">
            <a:solidFill>
              <a:srgbClr val="BA56B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211668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spc="-4" dirty="0">
                <a:latin typeface="Calibri"/>
                <a:cs typeface="Calibri"/>
              </a:rPr>
              <a:t>Language </a:t>
            </a:r>
            <a:r>
              <a:rPr lang="en-US" dirty="0">
                <a:latin typeface="Calibri"/>
                <a:cs typeface="Calibri"/>
              </a:rPr>
              <a:t>Model</a:t>
            </a:r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345D71E-83C3-7647-98FD-3A02063FCA1F}"/>
              </a:ext>
            </a:extLst>
          </p:cNvPr>
          <p:cNvSpPr/>
          <p:nvPr/>
        </p:nvSpPr>
        <p:spPr>
          <a:xfrm>
            <a:off x="2610040" y="1973389"/>
            <a:ext cx="730568" cy="180975"/>
          </a:xfrm>
          <a:custGeom>
            <a:avLst/>
            <a:gdLst/>
            <a:ahLst/>
            <a:cxnLst/>
            <a:rect l="l" t="t" r="r" b="b"/>
            <a:pathLst>
              <a:path w="974089" h="241300">
                <a:moveTo>
                  <a:pt x="973835" y="0"/>
                </a:moveTo>
                <a:lnTo>
                  <a:pt x="965501" y="46886"/>
                </a:lnTo>
                <a:lnTo>
                  <a:pt x="942784" y="85153"/>
                </a:lnTo>
                <a:lnTo>
                  <a:pt x="909113" y="110942"/>
                </a:lnTo>
                <a:lnTo>
                  <a:pt x="867918" y="120396"/>
                </a:lnTo>
                <a:lnTo>
                  <a:pt x="592835" y="120396"/>
                </a:lnTo>
                <a:lnTo>
                  <a:pt x="551640" y="129849"/>
                </a:lnTo>
                <a:lnTo>
                  <a:pt x="517969" y="155638"/>
                </a:lnTo>
                <a:lnTo>
                  <a:pt x="495252" y="193905"/>
                </a:lnTo>
                <a:lnTo>
                  <a:pt x="486918" y="240791"/>
                </a:lnTo>
                <a:lnTo>
                  <a:pt x="478583" y="193905"/>
                </a:lnTo>
                <a:lnTo>
                  <a:pt x="455866" y="155638"/>
                </a:lnTo>
                <a:lnTo>
                  <a:pt x="422195" y="129849"/>
                </a:lnTo>
                <a:lnTo>
                  <a:pt x="381000" y="120396"/>
                </a:lnTo>
                <a:lnTo>
                  <a:pt x="105918" y="120396"/>
                </a:lnTo>
                <a:lnTo>
                  <a:pt x="64722" y="110942"/>
                </a:lnTo>
                <a:lnTo>
                  <a:pt x="31051" y="85153"/>
                </a:lnTo>
                <a:lnTo>
                  <a:pt x="8334" y="46886"/>
                </a:lnTo>
                <a:lnTo>
                  <a:pt x="0" y="0"/>
                </a:lnTo>
              </a:path>
            </a:pathLst>
          </a:custGeom>
          <a:ln w="28956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9A8EE1A-3808-C74C-8808-26F796095E69}"/>
              </a:ext>
            </a:extLst>
          </p:cNvPr>
          <p:cNvSpPr/>
          <p:nvPr/>
        </p:nvSpPr>
        <p:spPr>
          <a:xfrm>
            <a:off x="2908363" y="3240977"/>
            <a:ext cx="1771650" cy="1315879"/>
          </a:xfrm>
          <a:custGeom>
            <a:avLst/>
            <a:gdLst/>
            <a:ahLst/>
            <a:cxnLst/>
            <a:rect l="l" t="t" r="r" b="b"/>
            <a:pathLst>
              <a:path w="2362200" h="1754504">
                <a:moveTo>
                  <a:pt x="0" y="1754124"/>
                </a:moveTo>
                <a:lnTo>
                  <a:pt x="2362200" y="1754124"/>
                </a:lnTo>
                <a:lnTo>
                  <a:pt x="2362200" y="0"/>
                </a:lnTo>
                <a:lnTo>
                  <a:pt x="0" y="0"/>
                </a:lnTo>
                <a:lnTo>
                  <a:pt x="0" y="1754124"/>
                </a:lnTo>
                <a:close/>
              </a:path>
            </a:pathLst>
          </a:custGeom>
          <a:ln w="28956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2D6F5DB-1E97-5C4F-92C4-3A84005858AC}"/>
              </a:ext>
            </a:extLst>
          </p:cNvPr>
          <p:cNvSpPr txBox="1"/>
          <p:nvPr/>
        </p:nvSpPr>
        <p:spPr>
          <a:xfrm>
            <a:off x="2977039" y="3255549"/>
            <a:ext cx="385763" cy="104836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97631">
              <a:spcBef>
                <a:spcPts val="75"/>
              </a:spcBef>
            </a:pPr>
            <a:r>
              <a:rPr sz="1350" spc="-4" dirty="0">
                <a:latin typeface="Consolas"/>
                <a:cs typeface="Consolas"/>
              </a:rPr>
              <a:t>the  18</a:t>
            </a:r>
            <a:endParaRPr sz="1350">
              <a:latin typeface="Consolas"/>
              <a:cs typeface="Consolas"/>
            </a:endParaRPr>
          </a:p>
          <a:p>
            <a:pPr marR="3810" algn="just"/>
            <a:r>
              <a:rPr sz="1350" spc="-4" dirty="0">
                <a:latin typeface="Consolas"/>
                <a:cs typeface="Consolas"/>
              </a:rPr>
              <a:t>oil  its  gold</a:t>
            </a:r>
            <a:endParaRPr sz="1350">
              <a:latin typeface="Consolas"/>
              <a:cs typeface="Consolas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810001B-0950-A944-AC07-9A2FA410702B}"/>
              </a:ext>
            </a:extLst>
          </p:cNvPr>
          <p:cNvSpPr txBox="1"/>
          <p:nvPr/>
        </p:nvSpPr>
        <p:spPr>
          <a:xfrm>
            <a:off x="4006024" y="3255549"/>
            <a:ext cx="478155" cy="104836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spcBef>
                <a:spcPts val="75"/>
              </a:spcBef>
            </a:pPr>
            <a:r>
              <a:rPr sz="1350" spc="-8" dirty="0">
                <a:latin typeface="Consolas"/>
                <a:cs typeface="Consolas"/>
              </a:rPr>
              <a:t>0.072</a:t>
            </a:r>
            <a:endParaRPr sz="13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350" spc="-8" dirty="0">
                <a:latin typeface="Consolas"/>
                <a:cs typeface="Consolas"/>
              </a:rPr>
              <a:t>0.043</a:t>
            </a:r>
            <a:endParaRPr sz="13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350" spc="-8" dirty="0">
                <a:latin typeface="Consolas"/>
                <a:cs typeface="Consolas"/>
              </a:rPr>
              <a:t>0.043</a:t>
            </a:r>
            <a:endParaRPr sz="13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350" spc="-8" dirty="0">
                <a:latin typeface="Consolas"/>
                <a:cs typeface="Consolas"/>
              </a:rPr>
              <a:t>0.036</a:t>
            </a:r>
            <a:endParaRPr sz="13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350" spc="-8" dirty="0">
                <a:latin typeface="Consolas"/>
                <a:cs typeface="Consolas"/>
              </a:rPr>
              <a:t>0.018</a:t>
            </a:r>
            <a:endParaRPr sz="1350">
              <a:latin typeface="Consolas"/>
              <a:cs typeface="Consolas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EEC54F3-9DE5-C643-9140-110111ED00CC}"/>
              </a:ext>
            </a:extLst>
          </p:cNvPr>
          <p:cNvSpPr txBox="1"/>
          <p:nvPr/>
        </p:nvSpPr>
        <p:spPr>
          <a:xfrm>
            <a:off x="3746563" y="4284498"/>
            <a:ext cx="10382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spcBef>
                <a:spcPts val="75"/>
              </a:spcBef>
            </a:pPr>
            <a:r>
              <a:rPr sz="1350" dirty="0">
                <a:latin typeface="Consolas"/>
                <a:cs typeface="Consolas"/>
              </a:rPr>
              <a:t>…</a:t>
            </a:r>
            <a:endParaRPr sz="1350">
              <a:latin typeface="Consolas"/>
              <a:cs typeface="Consolas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63D3197-9462-C14C-9F8E-D3C6F44F174B}"/>
              </a:ext>
            </a:extLst>
          </p:cNvPr>
          <p:cNvSpPr/>
          <p:nvPr/>
        </p:nvSpPr>
        <p:spPr>
          <a:xfrm>
            <a:off x="3729609" y="2044255"/>
            <a:ext cx="65246" cy="1080611"/>
          </a:xfrm>
          <a:custGeom>
            <a:avLst/>
            <a:gdLst/>
            <a:ahLst/>
            <a:cxnLst/>
            <a:rect l="l" t="t" r="r" b="b"/>
            <a:pathLst>
              <a:path w="86995" h="1440814">
                <a:moveTo>
                  <a:pt x="28955" y="1353820"/>
                </a:moveTo>
                <a:lnTo>
                  <a:pt x="0" y="1353820"/>
                </a:lnTo>
                <a:lnTo>
                  <a:pt x="43434" y="1440688"/>
                </a:lnTo>
                <a:lnTo>
                  <a:pt x="79628" y="1368298"/>
                </a:lnTo>
                <a:lnTo>
                  <a:pt x="28955" y="1368298"/>
                </a:lnTo>
                <a:lnTo>
                  <a:pt x="28955" y="1353820"/>
                </a:lnTo>
                <a:close/>
              </a:path>
              <a:path w="86995" h="1440814">
                <a:moveTo>
                  <a:pt x="57912" y="0"/>
                </a:moveTo>
                <a:lnTo>
                  <a:pt x="28955" y="0"/>
                </a:lnTo>
                <a:lnTo>
                  <a:pt x="28955" y="1368298"/>
                </a:lnTo>
                <a:lnTo>
                  <a:pt x="57912" y="1368298"/>
                </a:lnTo>
                <a:lnTo>
                  <a:pt x="57912" y="0"/>
                </a:lnTo>
                <a:close/>
              </a:path>
              <a:path w="86995" h="1440814">
                <a:moveTo>
                  <a:pt x="86867" y="1353820"/>
                </a:moveTo>
                <a:lnTo>
                  <a:pt x="57912" y="1353820"/>
                </a:lnTo>
                <a:lnTo>
                  <a:pt x="57912" y="1368298"/>
                </a:lnTo>
                <a:lnTo>
                  <a:pt x="79628" y="1368298"/>
                </a:lnTo>
                <a:lnTo>
                  <a:pt x="86867" y="1353820"/>
                </a:lnTo>
                <a:close/>
              </a:path>
            </a:pathLst>
          </a:custGeom>
          <a:solidFill>
            <a:srgbClr val="3986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DC6FDE66-C0E6-EF46-A758-0EFE8F31107A}"/>
              </a:ext>
            </a:extLst>
          </p:cNvPr>
          <p:cNvSpPr txBox="1"/>
          <p:nvPr/>
        </p:nvSpPr>
        <p:spPr>
          <a:xfrm>
            <a:off x="1430655" y="829246"/>
            <a:ext cx="5165407" cy="197554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indent="-257175">
              <a:spcBef>
                <a:spcPts val="75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8" dirty="0">
                <a:latin typeface="Calibri"/>
                <a:cs typeface="Calibri"/>
              </a:rPr>
              <a:t>You </a:t>
            </a:r>
            <a:r>
              <a:rPr dirty="0">
                <a:latin typeface="Calibri"/>
                <a:cs typeface="Calibri"/>
              </a:rPr>
              <a:t>can also </a:t>
            </a:r>
            <a:r>
              <a:rPr spc="-4" dirty="0">
                <a:latin typeface="Calibri"/>
                <a:cs typeface="Calibri"/>
              </a:rPr>
              <a:t>use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4" dirty="0">
                <a:latin typeface="Calibri"/>
                <a:cs typeface="Calibri"/>
              </a:rPr>
              <a:t>Language </a:t>
            </a:r>
            <a:r>
              <a:rPr dirty="0">
                <a:latin typeface="Calibri"/>
                <a:cs typeface="Calibri"/>
              </a:rPr>
              <a:t>Model to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generate</a:t>
            </a:r>
            <a:r>
              <a:rPr spc="-64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text</a:t>
            </a:r>
            <a:r>
              <a:rPr dirty="0">
                <a:latin typeface="Calibri"/>
                <a:cs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sz="2025" dirty="0">
              <a:latin typeface="Times New Roman"/>
              <a:cs typeface="Times New Roman"/>
            </a:endParaRPr>
          </a:p>
          <a:p>
            <a:pPr>
              <a:spcBef>
                <a:spcPts val="8"/>
              </a:spcBef>
            </a:pPr>
            <a:endParaRPr sz="1725" dirty="0">
              <a:latin typeface="Times New Roman"/>
              <a:cs typeface="Times New Roman"/>
            </a:endParaRPr>
          </a:p>
          <a:p>
            <a:pPr marR="2095976" algn="ctr">
              <a:tabLst>
                <a:tab pos="2529840" algn="l"/>
              </a:tabLst>
            </a:pPr>
            <a:r>
              <a:rPr i="1" spc="-4" dirty="0">
                <a:latin typeface="Calibri"/>
                <a:cs typeface="Calibri"/>
              </a:rPr>
              <a:t>today </a:t>
            </a:r>
            <a:r>
              <a:rPr i="1" dirty="0">
                <a:latin typeface="Calibri"/>
                <a:cs typeface="Calibri"/>
              </a:rPr>
              <a:t>the </a:t>
            </a:r>
            <a:r>
              <a:rPr i="1" spc="-4" dirty="0">
                <a:latin typeface="Calibri"/>
                <a:cs typeface="Calibri"/>
              </a:rPr>
              <a:t>price</a:t>
            </a:r>
            <a:r>
              <a:rPr i="1" spc="-49" dirty="0">
                <a:latin typeface="Calibri"/>
                <a:cs typeface="Calibri"/>
              </a:rPr>
              <a:t> </a:t>
            </a:r>
            <a:r>
              <a:rPr i="1" spc="-4" dirty="0">
                <a:latin typeface="Calibri"/>
                <a:cs typeface="Calibri"/>
              </a:rPr>
              <a:t>of </a:t>
            </a:r>
            <a:r>
              <a:rPr i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25" dirty="0">
              <a:latin typeface="Times New Roman"/>
              <a:cs typeface="Times New Roman"/>
            </a:endParaRPr>
          </a:p>
          <a:p>
            <a:pPr marR="2072640" algn="ctr">
              <a:lnSpc>
                <a:spcPts val="1605"/>
              </a:lnSpc>
            </a:pPr>
            <a:r>
              <a:rPr sz="1350" spc="-8" dirty="0">
                <a:solidFill>
                  <a:srgbClr val="3986FF"/>
                </a:solidFill>
                <a:latin typeface="Calibri"/>
                <a:cs typeface="Calibri"/>
              </a:rPr>
              <a:t>condition </a:t>
            </a:r>
            <a:r>
              <a:rPr sz="1350" spc="-4" dirty="0">
                <a:solidFill>
                  <a:srgbClr val="3986FF"/>
                </a:solidFill>
                <a:latin typeface="Calibri"/>
                <a:cs typeface="Calibri"/>
              </a:rPr>
              <a:t>on</a:t>
            </a:r>
            <a:r>
              <a:rPr sz="1350" spc="26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3986FF"/>
                </a:solidFill>
                <a:latin typeface="Calibri"/>
                <a:cs typeface="Calibri"/>
              </a:rPr>
              <a:t>this</a:t>
            </a:r>
            <a:endParaRPr sz="1350" dirty="0">
              <a:latin typeface="Calibri"/>
              <a:cs typeface="Calibri"/>
            </a:endParaRPr>
          </a:p>
          <a:p>
            <a:pPr marL="2546509" marR="1702594" indent="-102870">
              <a:lnSpc>
                <a:spcPts val="1620"/>
              </a:lnSpc>
              <a:spcBef>
                <a:spcPts val="41"/>
              </a:spcBef>
            </a:pPr>
            <a:r>
              <a:rPr sz="1350" spc="-8" dirty="0">
                <a:solidFill>
                  <a:srgbClr val="3986FF"/>
                </a:solidFill>
                <a:latin typeface="Calibri"/>
                <a:cs typeface="Calibri"/>
              </a:rPr>
              <a:t>get probability  distribution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4108A05F-7485-E54E-96A6-478325D25A82}"/>
              </a:ext>
            </a:extLst>
          </p:cNvPr>
          <p:cNvSpPr txBox="1"/>
          <p:nvPr/>
        </p:nvSpPr>
        <p:spPr>
          <a:xfrm>
            <a:off x="4713161" y="4088816"/>
            <a:ext cx="52054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BA56BD"/>
                </a:solidFill>
                <a:latin typeface="Calibri"/>
                <a:cs typeface="Calibri"/>
              </a:rPr>
              <a:t>s</a:t>
            </a:r>
            <a:r>
              <a:rPr sz="1350" dirty="0">
                <a:solidFill>
                  <a:srgbClr val="BA56BD"/>
                </a:solidFill>
                <a:latin typeface="Calibri"/>
                <a:cs typeface="Calibri"/>
              </a:rPr>
              <a:t>ample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F2C4CAB-87AD-5345-96C4-F09B41488E24}"/>
              </a:ext>
            </a:extLst>
          </p:cNvPr>
          <p:cNvSpPr/>
          <p:nvPr/>
        </p:nvSpPr>
        <p:spPr>
          <a:xfrm>
            <a:off x="2934653" y="4098227"/>
            <a:ext cx="1720215" cy="230981"/>
          </a:xfrm>
          <a:custGeom>
            <a:avLst/>
            <a:gdLst/>
            <a:ahLst/>
            <a:cxnLst/>
            <a:rect l="l" t="t" r="r" b="b"/>
            <a:pathLst>
              <a:path w="2293620" h="307975">
                <a:moveTo>
                  <a:pt x="0" y="307848"/>
                </a:moveTo>
                <a:lnTo>
                  <a:pt x="2293620" y="307848"/>
                </a:lnTo>
                <a:lnTo>
                  <a:pt x="2293620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ln w="28956">
            <a:solidFill>
              <a:srgbClr val="BA56B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297099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1880-41F3-AB43-99EB-0391E168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dirty="0"/>
              <a:t>Overview of field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4667D-FAA9-044D-8EDB-FB3335A8D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926" y="779898"/>
            <a:ext cx="8158147" cy="276999"/>
          </a:xfrm>
        </p:spPr>
        <p:txBody>
          <a:bodyPr/>
          <a:lstStyle/>
          <a:p>
            <a:r>
              <a:rPr lang="en-US" dirty="0"/>
              <a:t>NL input 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 		         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NL output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47A69406-7DE7-7243-A9A3-23886FC1F5CB}"/>
              </a:ext>
            </a:extLst>
          </p:cNvPr>
          <p:cNvSpPr/>
          <p:nvPr/>
        </p:nvSpPr>
        <p:spPr>
          <a:xfrm>
            <a:off x="1752600" y="819150"/>
            <a:ext cx="1905000" cy="2286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BEABC-3845-C643-80D5-ECCD1286D7BD}"/>
              </a:ext>
            </a:extLst>
          </p:cNvPr>
          <p:cNvSpPr txBox="1"/>
          <p:nvPr/>
        </p:nvSpPr>
        <p:spPr>
          <a:xfrm>
            <a:off x="2158315" y="734862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algorithm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15F85B-E474-9C4F-BF1C-55BE3E67F80A}"/>
              </a:ext>
            </a:extLst>
          </p:cNvPr>
          <p:cNvSpPr txBox="1"/>
          <p:nvPr/>
        </p:nvSpPr>
        <p:spPr>
          <a:xfrm>
            <a:off x="492926" y="1428750"/>
            <a:ext cx="65174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Themes:</a:t>
            </a:r>
          </a:p>
          <a:p>
            <a:pPr marL="342900" indent="-342900">
              <a:buAutoNum type="arabicPeriod"/>
            </a:pPr>
            <a:r>
              <a:rPr lang="en-US" dirty="0"/>
              <a:t>Fundamental problem: handling often massive </a:t>
            </a:r>
            <a:r>
              <a:rPr lang="en-US" b="1" dirty="0"/>
              <a:t>ambiguity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ML Approach requires lots of data </a:t>
            </a:r>
          </a:p>
          <a:p>
            <a:pPr lvl="1"/>
            <a:r>
              <a:rPr lang="en-US" dirty="0"/>
              <a:t>But </a:t>
            </a:r>
            <a:r>
              <a:rPr lang="en-US" dirty="0" err="1"/>
              <a:t>Zipf’s</a:t>
            </a:r>
            <a:r>
              <a:rPr lang="en-US" dirty="0"/>
              <a:t> law applies in NLP, so data is often </a:t>
            </a:r>
            <a:r>
              <a:rPr lang="en-US" b="1" dirty="0"/>
              <a:t>sparse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Evaluation is hard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External resources required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2C413-8169-A84F-8669-DBB389E085AA}"/>
              </a:ext>
            </a:extLst>
          </p:cNvPr>
          <p:cNvSpPr txBox="1"/>
          <p:nvPr/>
        </p:nvSpPr>
        <p:spPr>
          <a:xfrm>
            <a:off x="569126" y="4248150"/>
            <a:ext cx="7736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Al-complete: To solve NLP, you’d need to solve all of the problem in AI</a:t>
            </a:r>
          </a:p>
          <a:p>
            <a:pPr marL="285750" indent="-285750">
              <a:buFontTx/>
              <a:buChar char="-"/>
            </a:pPr>
            <a:r>
              <a:rPr lang="en-US" dirty="0"/>
              <a:t>Turing test</a:t>
            </a:r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591429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spc="-4" dirty="0">
                <a:latin typeface="Calibri"/>
                <a:cs typeface="Calibri"/>
              </a:rPr>
              <a:t>Language </a:t>
            </a:r>
            <a:r>
              <a:rPr lang="en-US" dirty="0">
                <a:latin typeface="Calibri"/>
                <a:cs typeface="Calibri"/>
              </a:rPr>
              <a:t>Model</a:t>
            </a:r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9183F16-4CB4-1B49-B713-9513CB00A7FC}"/>
              </a:ext>
            </a:extLst>
          </p:cNvPr>
          <p:cNvSpPr txBox="1"/>
          <p:nvPr/>
        </p:nvSpPr>
        <p:spPr>
          <a:xfrm>
            <a:off x="1430655" y="829246"/>
            <a:ext cx="5165407" cy="114069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indent="-257175">
              <a:spcBef>
                <a:spcPts val="75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8" dirty="0">
                <a:latin typeface="Calibri"/>
                <a:cs typeface="Calibri"/>
              </a:rPr>
              <a:t>You </a:t>
            </a:r>
            <a:r>
              <a:rPr dirty="0">
                <a:latin typeface="Calibri"/>
                <a:cs typeface="Calibri"/>
              </a:rPr>
              <a:t>can also </a:t>
            </a:r>
            <a:r>
              <a:rPr spc="-4" dirty="0">
                <a:latin typeface="Calibri"/>
                <a:cs typeface="Calibri"/>
              </a:rPr>
              <a:t>use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4" dirty="0">
                <a:latin typeface="Calibri"/>
                <a:cs typeface="Calibri"/>
              </a:rPr>
              <a:t>Language </a:t>
            </a:r>
            <a:r>
              <a:rPr dirty="0">
                <a:latin typeface="Calibri"/>
                <a:cs typeface="Calibri"/>
              </a:rPr>
              <a:t>Model to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generate</a:t>
            </a:r>
            <a:r>
              <a:rPr spc="-64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text</a:t>
            </a:r>
            <a:r>
              <a:rPr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25">
              <a:latin typeface="Times New Roman"/>
              <a:cs typeface="Times New Roman"/>
            </a:endParaRPr>
          </a:p>
          <a:p>
            <a:pPr>
              <a:spcBef>
                <a:spcPts val="8"/>
              </a:spcBef>
            </a:pPr>
            <a:endParaRPr sz="1725">
              <a:latin typeface="Times New Roman"/>
              <a:cs typeface="Times New Roman"/>
            </a:endParaRPr>
          </a:p>
          <a:p>
            <a:pPr marL="266700">
              <a:tabLst>
                <a:tab pos="3253740" algn="l"/>
              </a:tabLst>
            </a:pPr>
            <a:r>
              <a:rPr i="1" spc="-4" dirty="0">
                <a:latin typeface="Calibri"/>
                <a:cs typeface="Calibri"/>
              </a:rPr>
              <a:t>today </a:t>
            </a:r>
            <a:r>
              <a:rPr i="1" dirty="0">
                <a:latin typeface="Calibri"/>
                <a:cs typeface="Calibri"/>
              </a:rPr>
              <a:t>the </a:t>
            </a:r>
            <a:r>
              <a:rPr i="1" spc="-4" dirty="0">
                <a:latin typeface="Calibri"/>
                <a:cs typeface="Calibri"/>
              </a:rPr>
              <a:t>price of</a:t>
            </a:r>
            <a:r>
              <a:rPr i="1" spc="-38" dirty="0">
                <a:latin typeface="Calibri"/>
                <a:cs typeface="Calibri"/>
              </a:rPr>
              <a:t> </a:t>
            </a:r>
            <a:r>
              <a:rPr i="1" spc="-4" dirty="0">
                <a:latin typeface="Calibri"/>
                <a:cs typeface="Calibri"/>
              </a:rPr>
              <a:t>gold </a:t>
            </a:r>
            <a:r>
              <a:rPr i="1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endParaRPr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8828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spc="-4" dirty="0">
                <a:latin typeface="Calibri"/>
                <a:cs typeface="Calibri"/>
              </a:rPr>
              <a:t>Language </a:t>
            </a:r>
            <a:r>
              <a:rPr lang="en-US" dirty="0">
                <a:latin typeface="Calibri"/>
                <a:cs typeface="Calibri"/>
              </a:rPr>
              <a:t>Model</a:t>
            </a:r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739F379-1AFC-D349-A051-D28513BD1040}"/>
              </a:ext>
            </a:extLst>
          </p:cNvPr>
          <p:cNvSpPr txBox="1"/>
          <p:nvPr/>
        </p:nvSpPr>
        <p:spPr>
          <a:xfrm>
            <a:off x="1430655" y="829246"/>
            <a:ext cx="5788343" cy="416460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indent="-257175">
              <a:spcBef>
                <a:spcPts val="75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8" dirty="0">
                <a:latin typeface="Calibri"/>
                <a:cs typeface="Calibri"/>
              </a:rPr>
              <a:t>You </a:t>
            </a:r>
            <a:r>
              <a:rPr dirty="0">
                <a:latin typeface="Calibri"/>
                <a:cs typeface="Calibri"/>
              </a:rPr>
              <a:t>can also </a:t>
            </a:r>
            <a:r>
              <a:rPr spc="-4" dirty="0">
                <a:latin typeface="Calibri"/>
                <a:cs typeface="Calibri"/>
              </a:rPr>
              <a:t>use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4" dirty="0">
                <a:latin typeface="Calibri"/>
                <a:cs typeface="Calibri"/>
              </a:rPr>
              <a:t>Language </a:t>
            </a:r>
            <a:r>
              <a:rPr dirty="0">
                <a:latin typeface="Calibri"/>
                <a:cs typeface="Calibri"/>
              </a:rPr>
              <a:t>Model to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generate</a:t>
            </a:r>
            <a:r>
              <a:rPr spc="-38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text</a:t>
            </a:r>
            <a:r>
              <a:rPr dirty="0">
                <a:latin typeface="Calibri"/>
                <a:cs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sz="2025" dirty="0">
              <a:latin typeface="Times New Roman"/>
              <a:cs typeface="Times New Roman"/>
            </a:endParaRPr>
          </a:p>
          <a:p>
            <a:pPr>
              <a:spcBef>
                <a:spcPts val="19"/>
              </a:spcBef>
            </a:pPr>
            <a:endParaRPr sz="1725" dirty="0">
              <a:latin typeface="Times New Roman"/>
              <a:cs typeface="Times New Roman"/>
            </a:endParaRPr>
          </a:p>
          <a:p>
            <a:pPr marL="266700" marR="43339">
              <a:spcBef>
                <a:spcPts val="4"/>
              </a:spcBef>
            </a:pPr>
            <a:r>
              <a:rPr i="1" dirty="0">
                <a:latin typeface="Calibri"/>
                <a:cs typeface="Calibri"/>
              </a:rPr>
              <a:t>today the </a:t>
            </a:r>
            <a:r>
              <a:rPr i="1" spc="-4" dirty="0">
                <a:latin typeface="Calibri"/>
                <a:cs typeface="Calibri"/>
              </a:rPr>
              <a:t>price of gold per </a:t>
            </a:r>
            <a:r>
              <a:rPr i="1" dirty="0">
                <a:latin typeface="Calibri"/>
                <a:cs typeface="Calibri"/>
              </a:rPr>
              <a:t>ton , while </a:t>
            </a:r>
            <a:r>
              <a:rPr i="1" spc="-4" dirty="0">
                <a:latin typeface="Calibri"/>
                <a:cs typeface="Calibri"/>
              </a:rPr>
              <a:t>production of shoe  </a:t>
            </a:r>
            <a:r>
              <a:rPr i="1" dirty="0">
                <a:latin typeface="Calibri"/>
                <a:cs typeface="Calibri"/>
              </a:rPr>
              <a:t>lasts and </a:t>
            </a:r>
            <a:r>
              <a:rPr i="1" spc="-4" dirty="0">
                <a:latin typeface="Calibri"/>
                <a:cs typeface="Calibri"/>
              </a:rPr>
              <a:t>shoe industry </a:t>
            </a:r>
            <a:r>
              <a:rPr i="1" dirty="0">
                <a:latin typeface="Calibri"/>
                <a:cs typeface="Calibri"/>
              </a:rPr>
              <a:t>, the </a:t>
            </a:r>
            <a:r>
              <a:rPr i="1" spc="-4" dirty="0">
                <a:latin typeface="Calibri"/>
                <a:cs typeface="Calibri"/>
              </a:rPr>
              <a:t>bank </a:t>
            </a:r>
            <a:r>
              <a:rPr i="1" dirty="0">
                <a:latin typeface="Calibri"/>
                <a:cs typeface="Calibri"/>
              </a:rPr>
              <a:t>intervened </a:t>
            </a:r>
            <a:r>
              <a:rPr i="1" spc="-4" dirty="0">
                <a:latin typeface="Calibri"/>
                <a:cs typeface="Calibri"/>
              </a:rPr>
              <a:t>just after </a:t>
            </a:r>
            <a:r>
              <a:rPr i="1" dirty="0">
                <a:latin typeface="Calibri"/>
                <a:cs typeface="Calibri"/>
              </a:rPr>
              <a:t>it  considered </a:t>
            </a:r>
            <a:r>
              <a:rPr i="1" spc="-4" dirty="0">
                <a:latin typeface="Calibri"/>
                <a:cs typeface="Calibri"/>
              </a:rPr>
              <a:t>and </a:t>
            </a:r>
            <a:r>
              <a:rPr i="1" dirty="0">
                <a:latin typeface="Calibri"/>
                <a:cs typeface="Calibri"/>
              </a:rPr>
              <a:t>rejected </a:t>
            </a:r>
            <a:r>
              <a:rPr i="1" spc="-4" dirty="0">
                <a:latin typeface="Calibri"/>
                <a:cs typeface="Calibri"/>
              </a:rPr>
              <a:t>an </a:t>
            </a:r>
            <a:r>
              <a:rPr i="1" dirty="0">
                <a:latin typeface="Calibri"/>
                <a:cs typeface="Calibri"/>
              </a:rPr>
              <a:t>imf </a:t>
            </a:r>
            <a:r>
              <a:rPr i="1" spc="-4" dirty="0">
                <a:latin typeface="Calibri"/>
                <a:cs typeface="Calibri"/>
              </a:rPr>
              <a:t>demand </a:t>
            </a:r>
            <a:r>
              <a:rPr i="1" dirty="0">
                <a:latin typeface="Calibri"/>
                <a:cs typeface="Calibri"/>
              </a:rPr>
              <a:t>to </a:t>
            </a:r>
            <a:r>
              <a:rPr i="1" spc="-4" dirty="0">
                <a:latin typeface="Calibri"/>
                <a:cs typeface="Calibri"/>
              </a:rPr>
              <a:t>rebuild depleted  </a:t>
            </a:r>
            <a:r>
              <a:rPr i="1" dirty="0">
                <a:latin typeface="Calibri"/>
                <a:cs typeface="Calibri"/>
              </a:rPr>
              <a:t>european </a:t>
            </a:r>
            <a:r>
              <a:rPr i="1" spc="-4" dirty="0">
                <a:latin typeface="Calibri"/>
                <a:cs typeface="Calibri"/>
              </a:rPr>
              <a:t>stocks </a:t>
            </a:r>
            <a:r>
              <a:rPr i="1" dirty="0">
                <a:latin typeface="Calibri"/>
                <a:cs typeface="Calibri"/>
              </a:rPr>
              <a:t>, </a:t>
            </a:r>
            <a:r>
              <a:rPr i="1" spc="-4" dirty="0">
                <a:latin typeface="Calibri"/>
                <a:cs typeface="Calibri"/>
              </a:rPr>
              <a:t>sept </a:t>
            </a:r>
            <a:r>
              <a:rPr i="1" dirty="0">
                <a:latin typeface="Calibri"/>
                <a:cs typeface="Calibri"/>
              </a:rPr>
              <a:t>30 end </a:t>
            </a:r>
            <a:r>
              <a:rPr i="1" spc="-4" dirty="0">
                <a:latin typeface="Calibri"/>
                <a:cs typeface="Calibri"/>
              </a:rPr>
              <a:t>primary </a:t>
            </a:r>
            <a:r>
              <a:rPr i="1" dirty="0">
                <a:latin typeface="Calibri"/>
                <a:cs typeface="Calibri"/>
              </a:rPr>
              <a:t>76 cts a </a:t>
            </a:r>
            <a:r>
              <a:rPr i="1" spc="-4" dirty="0">
                <a:latin typeface="Calibri"/>
                <a:cs typeface="Calibri"/>
              </a:rPr>
              <a:t>share</a:t>
            </a:r>
            <a:r>
              <a:rPr i="1" spc="-49" dirty="0">
                <a:latin typeface="Calibri"/>
                <a:cs typeface="Calibri"/>
              </a:rPr>
              <a:t> </a:t>
            </a:r>
            <a:r>
              <a:rPr i="1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41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1961198"/>
            <a:r>
              <a:rPr spc="-4" dirty="0">
                <a:solidFill>
                  <a:srgbClr val="00AF50"/>
                </a:solidFill>
                <a:latin typeface="Calibri"/>
                <a:cs typeface="Calibri"/>
              </a:rPr>
              <a:t>Surprisingly</a:t>
            </a:r>
            <a:r>
              <a:rPr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pc="-8" dirty="0">
                <a:solidFill>
                  <a:srgbClr val="00AF50"/>
                </a:solidFill>
                <a:latin typeface="Calibri"/>
                <a:cs typeface="Calibri"/>
              </a:rPr>
              <a:t>grammatical!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4"/>
              </a:spcBef>
            </a:pPr>
            <a:endParaRPr sz="1875" dirty="0">
              <a:latin typeface="Times New Roman"/>
              <a:cs typeface="Times New Roman"/>
            </a:endParaRPr>
          </a:p>
          <a:p>
            <a:pPr marL="504825" marR="3810" indent="333375"/>
            <a:r>
              <a:rPr spc="-4" dirty="0">
                <a:solidFill>
                  <a:srgbClr val="C00000"/>
                </a:solidFill>
                <a:latin typeface="Calibri"/>
                <a:cs typeface="Calibri"/>
              </a:rPr>
              <a:t>…but </a:t>
            </a:r>
            <a:r>
              <a:rPr b="1" spc="-8" dirty="0">
                <a:solidFill>
                  <a:srgbClr val="C00000"/>
                </a:solidFill>
                <a:latin typeface="Calibri"/>
                <a:cs typeface="Calibri"/>
              </a:rPr>
              <a:t>incoherent. </a:t>
            </a:r>
            <a:r>
              <a:rPr spc="-34" dirty="0">
                <a:solidFill>
                  <a:srgbClr val="C00000"/>
                </a:solidFill>
                <a:latin typeface="Calibri"/>
                <a:cs typeface="Calibri"/>
              </a:rPr>
              <a:t>We </a:t>
            </a:r>
            <a:r>
              <a:rPr spc="-4" dirty="0">
                <a:solidFill>
                  <a:srgbClr val="C00000"/>
                </a:solidFill>
                <a:latin typeface="Calibri"/>
                <a:cs typeface="Calibri"/>
              </a:rPr>
              <a:t>need </a:t>
            </a:r>
            <a:r>
              <a:rPr spc="-11" dirty="0">
                <a:solidFill>
                  <a:srgbClr val="C00000"/>
                </a:solidFill>
                <a:latin typeface="Calibri"/>
                <a:cs typeface="Calibri"/>
              </a:rPr>
              <a:t>to </a:t>
            </a:r>
            <a:r>
              <a:rPr spc="-4" dirty="0">
                <a:solidFill>
                  <a:srgbClr val="C00000"/>
                </a:solidFill>
                <a:latin typeface="Calibri"/>
                <a:cs typeface="Calibri"/>
              </a:rPr>
              <a:t>consider </a:t>
            </a:r>
            <a:r>
              <a:rPr spc="-8" dirty="0">
                <a:solidFill>
                  <a:srgbClr val="C00000"/>
                </a:solidFill>
                <a:latin typeface="Calibri"/>
                <a:cs typeface="Calibri"/>
              </a:rPr>
              <a:t>more </a:t>
            </a:r>
            <a:r>
              <a:rPr dirty="0">
                <a:solidFill>
                  <a:srgbClr val="C00000"/>
                </a:solidFill>
                <a:latin typeface="Calibri"/>
                <a:cs typeface="Calibri"/>
              </a:rPr>
              <a:t>than  </a:t>
            </a:r>
            <a:r>
              <a:rPr spc="-8" dirty="0">
                <a:solidFill>
                  <a:srgbClr val="C00000"/>
                </a:solidFill>
                <a:latin typeface="Calibri"/>
                <a:cs typeface="Calibri"/>
              </a:rPr>
              <a:t>three </a:t>
            </a:r>
            <a:r>
              <a:rPr spc="-15" dirty="0">
                <a:solidFill>
                  <a:srgbClr val="C00000"/>
                </a:solidFill>
                <a:latin typeface="Calibri"/>
                <a:cs typeface="Calibri"/>
              </a:rPr>
              <a:t>words </a:t>
            </a:r>
            <a:r>
              <a:rPr spc="-11" dirty="0">
                <a:solidFill>
                  <a:srgbClr val="C00000"/>
                </a:solidFill>
                <a:latin typeface="Calibri"/>
                <a:cs typeface="Calibri"/>
              </a:rPr>
              <a:t>at </a:t>
            </a:r>
            <a:r>
              <a:rPr dirty="0">
                <a:solidFill>
                  <a:srgbClr val="C00000"/>
                </a:solidFill>
                <a:latin typeface="Calibri"/>
                <a:cs typeface="Calibri"/>
              </a:rPr>
              <a:t>a time if </a:t>
            </a:r>
            <a:r>
              <a:rPr spc="-11" dirty="0">
                <a:solidFill>
                  <a:srgbClr val="C00000"/>
                </a:solidFill>
                <a:latin typeface="Calibri"/>
                <a:cs typeface="Calibri"/>
              </a:rPr>
              <a:t>we want to </a:t>
            </a:r>
            <a:r>
              <a:rPr dirty="0">
                <a:solidFill>
                  <a:srgbClr val="C00000"/>
                </a:solidFill>
                <a:latin typeface="Calibri"/>
                <a:cs typeface="Calibri"/>
              </a:rPr>
              <a:t>model </a:t>
            </a:r>
            <a:r>
              <a:rPr spc="-4" dirty="0">
                <a:solidFill>
                  <a:srgbClr val="C00000"/>
                </a:solidFill>
                <a:latin typeface="Calibri"/>
                <a:cs typeface="Calibri"/>
              </a:rPr>
              <a:t>language</a:t>
            </a:r>
            <a:r>
              <a:rPr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pc="-8" dirty="0">
                <a:solidFill>
                  <a:srgbClr val="C00000"/>
                </a:solidFill>
                <a:latin typeface="Calibri"/>
                <a:cs typeface="Calibri"/>
              </a:rPr>
              <a:t>well.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4"/>
              </a:spcBef>
            </a:pPr>
            <a:endParaRPr sz="1875" dirty="0">
              <a:latin typeface="Times New Roman"/>
              <a:cs typeface="Times New Roman"/>
            </a:endParaRPr>
          </a:p>
          <a:p>
            <a:pPr marL="492919" algn="ctr">
              <a:spcBef>
                <a:spcPts val="4"/>
              </a:spcBef>
            </a:pPr>
            <a:r>
              <a:rPr dirty="0">
                <a:solidFill>
                  <a:srgbClr val="C00000"/>
                </a:solidFill>
                <a:latin typeface="Calibri"/>
                <a:cs typeface="Calibri"/>
              </a:rPr>
              <a:t>But </a:t>
            </a:r>
            <a:r>
              <a:rPr spc="-4" dirty="0">
                <a:solidFill>
                  <a:srgbClr val="C00000"/>
                </a:solidFill>
                <a:latin typeface="Calibri"/>
                <a:cs typeface="Calibri"/>
              </a:rPr>
              <a:t>increasing </a:t>
            </a:r>
            <a:r>
              <a:rPr i="1" dirty="0">
                <a:solidFill>
                  <a:srgbClr val="C00000"/>
                </a:solidFill>
                <a:latin typeface="Calibri"/>
                <a:cs typeface="Calibri"/>
              </a:rPr>
              <a:t>n </a:t>
            </a:r>
            <a:r>
              <a:rPr spc="-11" dirty="0">
                <a:solidFill>
                  <a:srgbClr val="C00000"/>
                </a:solidFill>
                <a:latin typeface="Calibri"/>
                <a:cs typeface="Calibri"/>
              </a:rPr>
              <a:t>worsens </a:t>
            </a:r>
            <a:r>
              <a:rPr spc="-8" dirty="0">
                <a:solidFill>
                  <a:srgbClr val="C00000"/>
                </a:solidFill>
                <a:latin typeface="Calibri"/>
                <a:cs typeface="Calibri"/>
              </a:rPr>
              <a:t>sparsity</a:t>
            </a:r>
            <a:r>
              <a:rPr spc="-4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pc="-8" dirty="0">
                <a:solidFill>
                  <a:srgbClr val="C00000"/>
                </a:solidFill>
                <a:latin typeface="Calibri"/>
                <a:cs typeface="Calibri"/>
              </a:rPr>
              <a:t>problem,</a:t>
            </a:r>
            <a:endParaRPr dirty="0">
              <a:latin typeface="Calibri"/>
              <a:cs typeface="Calibri"/>
            </a:endParaRPr>
          </a:p>
          <a:p>
            <a:pPr marL="494348" algn="ctr"/>
            <a:r>
              <a:rPr dirty="0">
                <a:solidFill>
                  <a:srgbClr val="C00000"/>
                </a:solidFill>
                <a:latin typeface="Calibri"/>
                <a:cs typeface="Calibri"/>
              </a:rPr>
              <a:t>and </a:t>
            </a:r>
            <a:r>
              <a:rPr spc="-4" dirty="0">
                <a:solidFill>
                  <a:srgbClr val="C00000"/>
                </a:solidFill>
                <a:latin typeface="Calibri"/>
                <a:cs typeface="Calibri"/>
              </a:rPr>
              <a:t>increases </a:t>
            </a:r>
            <a:r>
              <a:rPr dirty="0">
                <a:solidFill>
                  <a:srgbClr val="C00000"/>
                </a:solidFill>
                <a:latin typeface="Calibri"/>
                <a:cs typeface="Calibri"/>
              </a:rPr>
              <a:t>model</a:t>
            </a:r>
            <a:r>
              <a:rPr spc="-2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pc="-11" dirty="0">
                <a:solidFill>
                  <a:srgbClr val="C00000"/>
                </a:solidFill>
                <a:latin typeface="Calibri"/>
                <a:cs typeface="Calibri"/>
              </a:rPr>
              <a:t>size…</a:t>
            </a:r>
            <a:endParaRPr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3729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spc="-4" dirty="0">
                <a:latin typeface="Calibri"/>
                <a:cs typeface="Calibri"/>
              </a:rPr>
              <a:t>RNN</a:t>
            </a:r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016CF44-DC6F-B145-8273-397A7517BBE8}"/>
              </a:ext>
            </a:extLst>
          </p:cNvPr>
          <p:cNvSpPr/>
          <p:nvPr/>
        </p:nvSpPr>
        <p:spPr>
          <a:xfrm>
            <a:off x="4390379" y="1203757"/>
            <a:ext cx="1542876" cy="223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546B71A-665E-0748-87C1-7AB4C4035C13}"/>
              </a:ext>
            </a:extLst>
          </p:cNvPr>
          <p:cNvSpPr/>
          <p:nvPr/>
        </p:nvSpPr>
        <p:spPr>
          <a:xfrm>
            <a:off x="5236775" y="1524627"/>
            <a:ext cx="2128579" cy="2502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1A30B8DF-6286-FE43-BBD7-00EB82279566}"/>
              </a:ext>
            </a:extLst>
          </p:cNvPr>
          <p:cNvSpPr txBox="1"/>
          <p:nvPr/>
        </p:nvSpPr>
        <p:spPr>
          <a:xfrm>
            <a:off x="3816762" y="4700550"/>
            <a:ext cx="14573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8" dirty="0">
                <a:latin typeface="Calibri"/>
                <a:cs typeface="Calibri"/>
              </a:rPr>
              <a:t>in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F6F8D41-4506-5242-BF7F-7F7548512AB8}"/>
              </a:ext>
            </a:extLst>
          </p:cNvPr>
          <p:cNvSpPr txBox="1"/>
          <p:nvPr/>
        </p:nvSpPr>
        <p:spPr>
          <a:xfrm>
            <a:off x="4489132" y="4700550"/>
            <a:ext cx="35575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u="heavy" spc="-3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</a:t>
            </a:r>
            <a:r>
              <a:rPr sz="1350" i="1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</a:t>
            </a:r>
            <a:r>
              <a:rPr sz="1350" i="1" u="heavy" spc="-8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</a:t>
            </a:r>
            <a:r>
              <a:rPr sz="1350" i="1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</a:t>
            </a:r>
            <a:r>
              <a:rPr sz="1350" i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F0F9C298-C926-B848-9508-B00BD8FF9F0D}"/>
              </a:ext>
            </a:extLst>
          </p:cNvPr>
          <p:cNvSpPr txBox="1"/>
          <p:nvPr/>
        </p:nvSpPr>
        <p:spPr>
          <a:xfrm>
            <a:off x="5359812" y="4700550"/>
            <a:ext cx="24717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4" dirty="0">
                <a:latin typeface="Calibri"/>
                <a:cs typeface="Calibri"/>
              </a:rPr>
              <a:t>a</a:t>
            </a:r>
            <a:r>
              <a:rPr sz="1350" i="1" spc="-8" dirty="0">
                <a:latin typeface="Calibri"/>
                <a:cs typeface="Calibri"/>
              </a:rPr>
              <a:t>r</a:t>
            </a:r>
            <a:r>
              <a:rPr sz="1350" i="1" dirty="0"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41B30476-618C-014B-9C6E-08CB58B87EF1}"/>
              </a:ext>
            </a:extLst>
          </p:cNvPr>
          <p:cNvSpPr txBox="1"/>
          <p:nvPr/>
        </p:nvSpPr>
        <p:spPr>
          <a:xfrm>
            <a:off x="5980747" y="4700550"/>
            <a:ext cx="6138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8" dirty="0">
                <a:latin typeface="Calibri"/>
                <a:cs typeface="Calibri"/>
              </a:rPr>
              <a:t>amazing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4B135395-C420-B04F-9BC0-404CA3A1E9A4}"/>
              </a:ext>
            </a:extLst>
          </p:cNvPr>
          <p:cNvSpPr/>
          <p:nvPr/>
        </p:nvSpPr>
        <p:spPr>
          <a:xfrm>
            <a:off x="2719196" y="3489579"/>
            <a:ext cx="3966210" cy="11972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0628457A-AA6F-2F4F-ADDB-496F8DC95195}"/>
              </a:ext>
            </a:extLst>
          </p:cNvPr>
          <p:cNvSpPr/>
          <p:nvPr/>
        </p:nvSpPr>
        <p:spPr>
          <a:xfrm>
            <a:off x="4726305" y="3901059"/>
            <a:ext cx="258318" cy="2023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6DD5672A-84B7-D54D-BFBC-4DDCAD83E98E}"/>
              </a:ext>
            </a:extLst>
          </p:cNvPr>
          <p:cNvSpPr/>
          <p:nvPr/>
        </p:nvSpPr>
        <p:spPr>
          <a:xfrm>
            <a:off x="2810638" y="4229101"/>
            <a:ext cx="117728" cy="1245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3D51294A-8BF3-DA4B-BD49-BB6209319E04}"/>
              </a:ext>
            </a:extLst>
          </p:cNvPr>
          <p:cNvSpPr/>
          <p:nvPr/>
        </p:nvSpPr>
        <p:spPr>
          <a:xfrm>
            <a:off x="2966085" y="4229101"/>
            <a:ext cx="117728" cy="1245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F2317EFC-2773-114E-8645-EB0803E701C7}"/>
              </a:ext>
            </a:extLst>
          </p:cNvPr>
          <p:cNvSpPr/>
          <p:nvPr/>
        </p:nvSpPr>
        <p:spPr>
          <a:xfrm>
            <a:off x="3121533" y="4229101"/>
            <a:ext cx="117729" cy="1245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1C951AA3-0B5C-2348-8C57-F45966236993}"/>
              </a:ext>
            </a:extLst>
          </p:cNvPr>
          <p:cNvSpPr/>
          <p:nvPr/>
        </p:nvSpPr>
        <p:spPr>
          <a:xfrm>
            <a:off x="3276980" y="4229101"/>
            <a:ext cx="117729" cy="1245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96B966B4-EAF4-144D-951C-AF7481872635}"/>
              </a:ext>
            </a:extLst>
          </p:cNvPr>
          <p:cNvSpPr txBox="1"/>
          <p:nvPr/>
        </p:nvSpPr>
        <p:spPr>
          <a:xfrm>
            <a:off x="2750153" y="4703979"/>
            <a:ext cx="68246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museums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844595BF-6E37-EF43-B092-39E9D71FAE55}"/>
              </a:ext>
            </a:extLst>
          </p:cNvPr>
          <p:cNvSpPr/>
          <p:nvPr/>
        </p:nvSpPr>
        <p:spPr>
          <a:xfrm>
            <a:off x="3049431" y="4433087"/>
            <a:ext cx="83820" cy="257175"/>
          </a:xfrm>
          <a:custGeom>
            <a:avLst/>
            <a:gdLst/>
            <a:ahLst/>
            <a:cxnLst/>
            <a:rect l="l" t="t" r="r" b="b"/>
            <a:pathLst>
              <a:path w="111760" h="342900">
                <a:moveTo>
                  <a:pt x="55749" y="39237"/>
                </a:moveTo>
                <a:lnTo>
                  <a:pt x="45843" y="56219"/>
                </a:lnTo>
                <a:lnTo>
                  <a:pt x="45843" y="342760"/>
                </a:lnTo>
                <a:lnTo>
                  <a:pt x="65655" y="342760"/>
                </a:lnTo>
                <a:lnTo>
                  <a:pt x="65655" y="56219"/>
                </a:lnTo>
                <a:lnTo>
                  <a:pt x="55749" y="39237"/>
                </a:lnTo>
                <a:close/>
              </a:path>
              <a:path w="111760" h="342900">
                <a:moveTo>
                  <a:pt x="55749" y="0"/>
                </a:moveTo>
                <a:lnTo>
                  <a:pt x="2790" y="90868"/>
                </a:lnTo>
                <a:lnTo>
                  <a:pt x="0" y="95605"/>
                </a:lnTo>
                <a:lnTo>
                  <a:pt x="1520" y="101663"/>
                </a:lnTo>
                <a:lnTo>
                  <a:pt x="6346" y="104419"/>
                </a:lnTo>
                <a:lnTo>
                  <a:pt x="11045" y="107175"/>
                </a:lnTo>
                <a:lnTo>
                  <a:pt x="17141" y="105587"/>
                </a:lnTo>
                <a:lnTo>
                  <a:pt x="19808" y="100850"/>
                </a:lnTo>
                <a:lnTo>
                  <a:pt x="45843" y="56219"/>
                </a:lnTo>
                <a:lnTo>
                  <a:pt x="45843" y="19659"/>
                </a:lnTo>
                <a:lnTo>
                  <a:pt x="67207" y="19659"/>
                </a:lnTo>
                <a:lnTo>
                  <a:pt x="55749" y="0"/>
                </a:lnTo>
                <a:close/>
              </a:path>
              <a:path w="111760" h="342900">
                <a:moveTo>
                  <a:pt x="67207" y="19659"/>
                </a:moveTo>
                <a:lnTo>
                  <a:pt x="65655" y="19659"/>
                </a:lnTo>
                <a:lnTo>
                  <a:pt x="65655" y="56219"/>
                </a:lnTo>
                <a:lnTo>
                  <a:pt x="91690" y="100850"/>
                </a:lnTo>
                <a:lnTo>
                  <a:pt x="94357" y="105587"/>
                </a:lnTo>
                <a:lnTo>
                  <a:pt x="100453" y="107175"/>
                </a:lnTo>
                <a:lnTo>
                  <a:pt x="105152" y="104419"/>
                </a:lnTo>
                <a:lnTo>
                  <a:pt x="109978" y="101663"/>
                </a:lnTo>
                <a:lnTo>
                  <a:pt x="111495" y="95592"/>
                </a:lnTo>
                <a:lnTo>
                  <a:pt x="108708" y="90868"/>
                </a:lnTo>
                <a:lnTo>
                  <a:pt x="67207" y="19659"/>
                </a:lnTo>
                <a:close/>
              </a:path>
              <a:path w="111760" h="342900">
                <a:moveTo>
                  <a:pt x="65655" y="19659"/>
                </a:moveTo>
                <a:lnTo>
                  <a:pt x="45843" y="19659"/>
                </a:lnTo>
                <a:lnTo>
                  <a:pt x="45843" y="56219"/>
                </a:lnTo>
                <a:lnTo>
                  <a:pt x="55749" y="39237"/>
                </a:lnTo>
                <a:lnTo>
                  <a:pt x="47240" y="24650"/>
                </a:lnTo>
                <a:lnTo>
                  <a:pt x="65655" y="24650"/>
                </a:lnTo>
                <a:lnTo>
                  <a:pt x="65655" y="19659"/>
                </a:lnTo>
                <a:close/>
              </a:path>
              <a:path w="111760" h="342900">
                <a:moveTo>
                  <a:pt x="65655" y="24650"/>
                </a:moveTo>
                <a:lnTo>
                  <a:pt x="64258" y="24650"/>
                </a:lnTo>
                <a:lnTo>
                  <a:pt x="55749" y="39237"/>
                </a:lnTo>
                <a:lnTo>
                  <a:pt x="65655" y="56219"/>
                </a:lnTo>
                <a:lnTo>
                  <a:pt x="65655" y="24650"/>
                </a:lnTo>
                <a:close/>
              </a:path>
              <a:path w="111760" h="342900">
                <a:moveTo>
                  <a:pt x="64258" y="24650"/>
                </a:moveTo>
                <a:lnTo>
                  <a:pt x="47240" y="24650"/>
                </a:lnTo>
                <a:lnTo>
                  <a:pt x="55749" y="39237"/>
                </a:lnTo>
                <a:lnTo>
                  <a:pt x="64258" y="246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285FD4A9-628F-984B-8250-5AC294F1B1D8}"/>
              </a:ext>
            </a:extLst>
          </p:cNvPr>
          <p:cNvSpPr/>
          <p:nvPr/>
        </p:nvSpPr>
        <p:spPr>
          <a:xfrm>
            <a:off x="4625626" y="3132391"/>
            <a:ext cx="83820" cy="370523"/>
          </a:xfrm>
          <a:custGeom>
            <a:avLst/>
            <a:gdLst/>
            <a:ahLst/>
            <a:cxnLst/>
            <a:rect l="l" t="t" r="r" b="b"/>
            <a:pathLst>
              <a:path w="111760" h="494029">
                <a:moveTo>
                  <a:pt x="55752" y="39224"/>
                </a:moveTo>
                <a:lnTo>
                  <a:pt x="45847" y="56206"/>
                </a:lnTo>
                <a:lnTo>
                  <a:pt x="45847" y="494029"/>
                </a:lnTo>
                <a:lnTo>
                  <a:pt x="65659" y="494029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60" h="494029">
                <a:moveTo>
                  <a:pt x="55752" y="0"/>
                </a:moveTo>
                <a:lnTo>
                  <a:pt x="2794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6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494029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6"/>
                </a:lnTo>
                <a:lnTo>
                  <a:pt x="100457" y="107187"/>
                </a:lnTo>
                <a:lnTo>
                  <a:pt x="105156" y="104393"/>
                </a:lnTo>
                <a:lnTo>
                  <a:pt x="109982" y="101600"/>
                </a:lnTo>
                <a:lnTo>
                  <a:pt x="111506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494029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60" h="494029">
                <a:moveTo>
                  <a:pt x="65659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494029">
                <a:moveTo>
                  <a:pt x="64262" y="24637"/>
                </a:moveTo>
                <a:lnTo>
                  <a:pt x="47244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B0B4FBAB-3FC5-B346-8BDA-121556A1EDBE}"/>
              </a:ext>
            </a:extLst>
          </p:cNvPr>
          <p:cNvSpPr/>
          <p:nvPr/>
        </p:nvSpPr>
        <p:spPr>
          <a:xfrm>
            <a:off x="4768597" y="3257945"/>
            <a:ext cx="157733" cy="1397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95EDAC18-0809-894A-BC5C-48FB66AB7876}"/>
              </a:ext>
            </a:extLst>
          </p:cNvPr>
          <p:cNvSpPr txBox="1"/>
          <p:nvPr/>
        </p:nvSpPr>
        <p:spPr>
          <a:xfrm>
            <a:off x="1430655" y="774192"/>
            <a:ext cx="6313170" cy="2337339"/>
          </a:xfrm>
          <a:prstGeom prst="rect">
            <a:avLst/>
          </a:prstGeom>
        </p:spPr>
        <p:txBody>
          <a:bodyPr vert="horz" wrap="square" lIns="0" tIns="64294" rIns="0" bIns="0" rtlCol="0">
            <a:spAutoFit/>
          </a:bodyPr>
          <a:lstStyle/>
          <a:p>
            <a:pPr marL="266700" indent="-257175">
              <a:spcBef>
                <a:spcPts val="506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lang="en-US" dirty="0">
                <a:latin typeface="Calibri"/>
                <a:cs typeface="Calibri"/>
              </a:rPr>
              <a:t>The </a:t>
            </a:r>
            <a:r>
              <a:rPr spc="-4" dirty="0">
                <a:latin typeface="Calibri"/>
                <a:cs typeface="Calibri"/>
              </a:rPr>
              <a:t>Language </a:t>
            </a:r>
            <a:r>
              <a:rPr dirty="0">
                <a:latin typeface="Calibri"/>
                <a:cs typeface="Calibri"/>
              </a:rPr>
              <a:t>Modeling</a:t>
            </a:r>
            <a:r>
              <a:rPr spc="-3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task:</a:t>
            </a:r>
          </a:p>
          <a:p>
            <a:pPr marL="523875" lvl="1" indent="-171450">
              <a:spcBef>
                <a:spcPts val="435"/>
              </a:spcBef>
              <a:buClr>
                <a:srgbClr val="3986FF"/>
              </a:buClr>
              <a:buFont typeface="Times New Roman"/>
              <a:buChar char="•"/>
              <a:tabLst>
                <a:tab pos="524351" algn="l"/>
              </a:tabLst>
            </a:pPr>
            <a:r>
              <a:rPr dirty="0">
                <a:latin typeface="Calibri"/>
                <a:cs typeface="Calibri"/>
              </a:rPr>
              <a:t>Input: </a:t>
            </a:r>
            <a:r>
              <a:rPr spc="-4" dirty="0">
                <a:latin typeface="Calibri"/>
                <a:cs typeface="Calibri"/>
              </a:rPr>
              <a:t>sequence of </a:t>
            </a:r>
            <a:r>
              <a:rPr dirty="0">
                <a:latin typeface="Calibri"/>
                <a:cs typeface="Calibri"/>
              </a:rPr>
              <a:t>words</a:t>
            </a:r>
          </a:p>
          <a:p>
            <a:pPr marL="523875" lvl="1" indent="-171450">
              <a:spcBef>
                <a:spcPts val="431"/>
              </a:spcBef>
              <a:buClr>
                <a:srgbClr val="3986FF"/>
              </a:buClr>
              <a:buFont typeface="Times New Roman"/>
              <a:buChar char="•"/>
              <a:tabLst>
                <a:tab pos="524351" algn="l"/>
              </a:tabLst>
            </a:pPr>
            <a:r>
              <a:rPr spc="-4" dirty="0">
                <a:latin typeface="Calibri"/>
                <a:cs typeface="Calibri"/>
              </a:rPr>
              <a:t>Output: prob dist of </a:t>
            </a:r>
            <a:r>
              <a:rPr dirty="0">
                <a:latin typeface="Calibri"/>
                <a:cs typeface="Calibri"/>
              </a:rPr>
              <a:t>the </a:t>
            </a:r>
            <a:r>
              <a:rPr spc="-4" dirty="0">
                <a:latin typeface="Calibri"/>
                <a:cs typeface="Calibri"/>
              </a:rPr>
              <a:t>next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word</a:t>
            </a:r>
          </a:p>
          <a:p>
            <a:pPr lvl="1">
              <a:spcBef>
                <a:spcPts val="4"/>
              </a:spcBef>
              <a:buClr>
                <a:srgbClr val="3986FF"/>
              </a:buClr>
              <a:buFont typeface="Times New Roman"/>
              <a:buChar char="•"/>
            </a:pPr>
            <a:endParaRPr sz="2250" dirty="0">
              <a:latin typeface="Times New Roman"/>
              <a:cs typeface="Times New Roman"/>
            </a:endParaRPr>
          </a:p>
          <a:p>
            <a:pPr marL="266700" indent="-257175"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latin typeface="Calibri"/>
                <a:cs typeface="Calibri"/>
              </a:rPr>
              <a:t>How about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window-based neural</a:t>
            </a:r>
            <a:r>
              <a:rPr spc="-23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model</a:t>
            </a:r>
            <a:r>
              <a:rPr dirty="0">
                <a:latin typeface="Calibri"/>
                <a:cs typeface="Calibri"/>
              </a:rPr>
              <a:t>?</a:t>
            </a:r>
          </a:p>
          <a:p>
            <a:pPr marL="523875" lvl="1" indent="-171450">
              <a:spcBef>
                <a:spcPts val="435"/>
              </a:spcBef>
              <a:buClr>
                <a:srgbClr val="3986FF"/>
              </a:buClr>
              <a:buFont typeface="Times New Roman"/>
              <a:buChar char="•"/>
              <a:tabLst>
                <a:tab pos="524351" algn="l"/>
              </a:tabLst>
            </a:pPr>
            <a:r>
              <a:rPr dirty="0">
                <a:latin typeface="Calibri"/>
                <a:cs typeface="Calibri"/>
              </a:rPr>
              <a:t>We </a:t>
            </a:r>
            <a:r>
              <a:rPr spc="-4" dirty="0">
                <a:latin typeface="Calibri"/>
                <a:cs typeface="Calibri"/>
              </a:rPr>
              <a:t>saw </a:t>
            </a:r>
            <a:r>
              <a:rPr dirty="0">
                <a:latin typeface="Calibri"/>
                <a:cs typeface="Calibri"/>
              </a:rPr>
              <a:t>this applied to </a:t>
            </a:r>
            <a:r>
              <a:rPr spc="-4" dirty="0">
                <a:latin typeface="Calibri"/>
                <a:cs typeface="Calibri"/>
              </a:rPr>
              <a:t>Named Entity Recognition </a:t>
            </a:r>
            <a:r>
              <a:rPr dirty="0">
                <a:latin typeface="Calibri"/>
                <a:cs typeface="Calibri"/>
              </a:rPr>
              <a:t>in </a:t>
            </a:r>
            <a:r>
              <a:rPr spc="-4" dirty="0">
                <a:latin typeface="Calibri"/>
                <a:cs typeface="Calibri"/>
              </a:rPr>
              <a:t>Lecture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3:</a:t>
            </a:r>
          </a:p>
          <a:p>
            <a:pPr marL="175736" algn="ctr">
              <a:spcBef>
                <a:spcPts val="1433"/>
              </a:spcBef>
            </a:pPr>
            <a:r>
              <a:rPr sz="1350" spc="-23" dirty="0">
                <a:latin typeface="Calibri"/>
                <a:cs typeface="Calibri"/>
              </a:rPr>
              <a:t>LOCATION</a:t>
            </a:r>
            <a:endParaRPr sz="135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4027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spc="-4" dirty="0">
                <a:latin typeface="Calibri"/>
                <a:cs typeface="Calibri"/>
              </a:rPr>
              <a:t>RNN</a:t>
            </a:r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8517303-8F42-7A44-9BAF-F4BA05F21DFE}"/>
              </a:ext>
            </a:extLst>
          </p:cNvPr>
          <p:cNvSpPr txBox="1"/>
          <p:nvPr/>
        </p:nvSpPr>
        <p:spPr>
          <a:xfrm>
            <a:off x="4619434" y="4221861"/>
            <a:ext cx="24669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360876F-9540-2C45-A1A8-07E79954D5BD}"/>
              </a:ext>
            </a:extLst>
          </p:cNvPr>
          <p:cNvSpPr txBox="1"/>
          <p:nvPr/>
        </p:nvSpPr>
        <p:spPr>
          <a:xfrm>
            <a:off x="1487043" y="4274248"/>
            <a:ext cx="2865596" cy="1707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83"/>
              </a:lnSpc>
              <a:tabLst>
                <a:tab pos="342424" algn="l"/>
                <a:tab pos="685800" algn="l"/>
                <a:tab pos="1371600" algn="l"/>
                <a:tab pos="2057400" algn="l"/>
                <a:tab pos="2518409" algn="l"/>
              </a:tabLst>
            </a:pPr>
            <a:r>
              <a:rPr sz="1350" i="1" spc="-4" dirty="0">
                <a:latin typeface="Calibri"/>
                <a:cs typeface="Calibri"/>
              </a:rPr>
              <a:t>a</a:t>
            </a:r>
            <a:r>
              <a:rPr sz="1350" i="1" dirty="0">
                <a:latin typeface="Calibri"/>
                <a:cs typeface="Calibri"/>
              </a:rPr>
              <a:t>s	the	</a:t>
            </a:r>
            <a:r>
              <a:rPr sz="1350" i="1" spc="-4" dirty="0">
                <a:latin typeface="Calibri"/>
                <a:cs typeface="Calibri"/>
              </a:rPr>
              <a:t>p</a:t>
            </a:r>
            <a:r>
              <a:rPr sz="1350" i="1" spc="-8" dirty="0">
                <a:latin typeface="Calibri"/>
                <a:cs typeface="Calibri"/>
              </a:rPr>
              <a:t>r</a:t>
            </a:r>
            <a:r>
              <a:rPr sz="1350" i="1" spc="-4" dirty="0">
                <a:latin typeface="Calibri"/>
                <a:cs typeface="Calibri"/>
              </a:rPr>
              <a:t>oc</a:t>
            </a:r>
            <a:r>
              <a:rPr sz="1350" i="1" spc="-26" dirty="0">
                <a:latin typeface="Calibri"/>
                <a:cs typeface="Calibri"/>
              </a:rPr>
              <a:t>t</a:t>
            </a:r>
            <a:r>
              <a:rPr sz="1350" i="1" spc="-4" dirty="0">
                <a:latin typeface="Calibri"/>
                <a:cs typeface="Calibri"/>
              </a:rPr>
              <a:t>o</a:t>
            </a:r>
            <a:r>
              <a:rPr sz="1350" i="1" dirty="0">
                <a:latin typeface="Calibri"/>
                <a:cs typeface="Calibri"/>
              </a:rPr>
              <a:t>r	</a:t>
            </a:r>
            <a:r>
              <a:rPr sz="1350" i="1" spc="-23" dirty="0">
                <a:latin typeface="Calibri"/>
                <a:cs typeface="Calibri"/>
              </a:rPr>
              <a:t>st</a:t>
            </a:r>
            <a:r>
              <a:rPr sz="1350" i="1" spc="-4" dirty="0">
                <a:latin typeface="Calibri"/>
                <a:cs typeface="Calibri"/>
              </a:rPr>
              <a:t>a</a:t>
            </a:r>
            <a:r>
              <a:rPr sz="1350" i="1" spc="-8" dirty="0">
                <a:latin typeface="Calibri"/>
                <a:cs typeface="Calibri"/>
              </a:rPr>
              <a:t>r</a:t>
            </a:r>
            <a:r>
              <a:rPr sz="1350" i="1" spc="-23" dirty="0">
                <a:latin typeface="Calibri"/>
                <a:cs typeface="Calibri"/>
              </a:rPr>
              <a:t>t</a:t>
            </a:r>
            <a:r>
              <a:rPr sz="1350" i="1" dirty="0">
                <a:latin typeface="Calibri"/>
                <a:cs typeface="Calibri"/>
              </a:rPr>
              <a:t>ed	the	c</a:t>
            </a:r>
            <a:r>
              <a:rPr sz="1350" i="1" spc="-11" dirty="0">
                <a:latin typeface="Calibri"/>
                <a:cs typeface="Calibri"/>
              </a:rPr>
              <a:t>l</a:t>
            </a:r>
            <a:r>
              <a:rPr sz="1350" i="1" spc="-4" dirty="0">
                <a:latin typeface="Calibri"/>
                <a:cs typeface="Calibri"/>
              </a:rPr>
              <a:t>ock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4F0FD70-BA7F-1F46-A822-17B7A36A9447}"/>
              </a:ext>
            </a:extLst>
          </p:cNvPr>
          <p:cNvSpPr txBox="1"/>
          <p:nvPr/>
        </p:nvSpPr>
        <p:spPr>
          <a:xfrm>
            <a:off x="6979920" y="4221861"/>
            <a:ext cx="102822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67201" algn="l"/>
                <a:tab pos="1018223" algn="l"/>
              </a:tabLst>
            </a:pPr>
            <a:r>
              <a:rPr sz="1350" i="1" spc="-4" dirty="0">
                <a:latin typeface="Calibri"/>
                <a:cs typeface="Calibri"/>
              </a:rPr>
              <a:t>their	</a:t>
            </a:r>
            <a:r>
              <a:rPr sz="1350" i="1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344A215-2813-0641-B8FF-70F4D2575983}"/>
              </a:ext>
            </a:extLst>
          </p:cNvPr>
          <p:cNvSpPr/>
          <p:nvPr/>
        </p:nvSpPr>
        <p:spPr>
          <a:xfrm>
            <a:off x="1440180" y="4345685"/>
            <a:ext cx="2980849" cy="5715"/>
          </a:xfrm>
          <a:custGeom>
            <a:avLst/>
            <a:gdLst/>
            <a:ahLst/>
            <a:cxnLst/>
            <a:rect l="l" t="t" r="r" b="b"/>
            <a:pathLst>
              <a:path w="3974465" h="7620">
                <a:moveTo>
                  <a:pt x="0" y="7353"/>
                </a:moveTo>
                <a:lnTo>
                  <a:pt x="3974084" y="0"/>
                </a:lnTo>
              </a:path>
            </a:pathLst>
          </a:custGeom>
          <a:ln w="5791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CB8221B-432F-D642-A9AA-973000758C04}"/>
              </a:ext>
            </a:extLst>
          </p:cNvPr>
          <p:cNvSpPr txBox="1"/>
          <p:nvPr/>
        </p:nvSpPr>
        <p:spPr>
          <a:xfrm>
            <a:off x="2641092" y="4486351"/>
            <a:ext cx="572929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8" dirty="0">
                <a:solidFill>
                  <a:srgbClr val="C00000"/>
                </a:solidFill>
                <a:latin typeface="Calibri"/>
                <a:cs typeface="Calibri"/>
              </a:rPr>
              <a:t>discard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FD4A68C-755F-8F40-B6E5-4EDA93C90FCC}"/>
              </a:ext>
            </a:extLst>
          </p:cNvPr>
          <p:cNvSpPr/>
          <p:nvPr/>
        </p:nvSpPr>
        <p:spPr>
          <a:xfrm>
            <a:off x="4632007" y="4439984"/>
            <a:ext cx="2689859" cy="180975"/>
          </a:xfrm>
          <a:custGeom>
            <a:avLst/>
            <a:gdLst/>
            <a:ahLst/>
            <a:cxnLst/>
            <a:rect l="l" t="t" r="r" b="b"/>
            <a:pathLst>
              <a:path w="3586479" h="241300">
                <a:moveTo>
                  <a:pt x="3585971" y="0"/>
                </a:moveTo>
                <a:lnTo>
                  <a:pt x="3577637" y="46865"/>
                </a:lnTo>
                <a:lnTo>
                  <a:pt x="3554920" y="85134"/>
                </a:lnTo>
                <a:lnTo>
                  <a:pt x="3521249" y="110935"/>
                </a:lnTo>
                <a:lnTo>
                  <a:pt x="3480054" y="120396"/>
                </a:lnTo>
                <a:lnTo>
                  <a:pt x="1898904" y="120396"/>
                </a:lnTo>
                <a:lnTo>
                  <a:pt x="1857708" y="129856"/>
                </a:lnTo>
                <a:lnTo>
                  <a:pt x="1824037" y="155657"/>
                </a:lnTo>
                <a:lnTo>
                  <a:pt x="1801320" y="193926"/>
                </a:lnTo>
                <a:lnTo>
                  <a:pt x="1792986" y="240792"/>
                </a:lnTo>
                <a:lnTo>
                  <a:pt x="1784651" y="193926"/>
                </a:lnTo>
                <a:lnTo>
                  <a:pt x="1761934" y="155657"/>
                </a:lnTo>
                <a:lnTo>
                  <a:pt x="1728263" y="129856"/>
                </a:lnTo>
                <a:lnTo>
                  <a:pt x="1687067" y="120396"/>
                </a:lnTo>
                <a:lnTo>
                  <a:pt x="105917" y="120396"/>
                </a:lnTo>
                <a:lnTo>
                  <a:pt x="64722" y="110935"/>
                </a:lnTo>
                <a:lnTo>
                  <a:pt x="31051" y="85134"/>
                </a:lnTo>
                <a:lnTo>
                  <a:pt x="8334" y="46865"/>
                </a:lnTo>
                <a:lnTo>
                  <a:pt x="0" y="0"/>
                </a:lnTo>
              </a:path>
            </a:pathLst>
          </a:custGeom>
          <a:ln w="28956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61E9EEAB-F35B-D740-AFF9-6204FE74CC30}"/>
              </a:ext>
            </a:extLst>
          </p:cNvPr>
          <p:cNvSpPr txBox="1"/>
          <p:nvPr/>
        </p:nvSpPr>
        <p:spPr>
          <a:xfrm>
            <a:off x="5215127" y="4221861"/>
            <a:ext cx="1390173" cy="6271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862965" algn="l"/>
              </a:tabLst>
            </a:pPr>
            <a:r>
              <a:rPr sz="1350" i="1" spc="-4" dirty="0">
                <a:latin typeface="Calibri"/>
                <a:cs typeface="Calibri"/>
              </a:rPr>
              <a:t>students	opened</a:t>
            </a:r>
            <a:endParaRPr sz="1350">
              <a:latin typeface="Calibri"/>
              <a:cs typeface="Calibri"/>
            </a:endParaRPr>
          </a:p>
          <a:p>
            <a:pPr>
              <a:spcBef>
                <a:spcPts val="8"/>
              </a:spcBef>
            </a:pPr>
            <a:endParaRPr sz="1163">
              <a:latin typeface="Times New Roman"/>
              <a:cs typeface="Times New Roman"/>
            </a:endParaRPr>
          </a:p>
          <a:p>
            <a:pPr marL="244793"/>
            <a:r>
              <a:rPr sz="1500" spc="-11" dirty="0">
                <a:solidFill>
                  <a:srgbClr val="3986FF"/>
                </a:solidFill>
                <a:latin typeface="Calibri"/>
                <a:cs typeface="Calibri"/>
              </a:rPr>
              <a:t>fixed</a:t>
            </a:r>
            <a:r>
              <a:rPr sz="1500" spc="-19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3986FF"/>
                </a:solidFill>
                <a:latin typeface="Calibri"/>
                <a:cs typeface="Calibri"/>
              </a:rPr>
              <a:t>window</a:t>
            </a:r>
            <a:endParaRPr sz="15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3605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spc="-4" dirty="0">
                <a:latin typeface="Calibri"/>
                <a:cs typeface="Calibri"/>
              </a:rPr>
              <a:t>RNN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3212182-BF35-A349-ABD1-D1CD2B1ACFAA}"/>
              </a:ext>
            </a:extLst>
          </p:cNvPr>
          <p:cNvSpPr txBox="1"/>
          <p:nvPr/>
        </p:nvSpPr>
        <p:spPr>
          <a:xfrm>
            <a:off x="4619434" y="4221861"/>
            <a:ext cx="24669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870F5C7-0DC1-EC4D-826F-78B634A1E6BE}"/>
              </a:ext>
            </a:extLst>
          </p:cNvPr>
          <p:cNvSpPr txBox="1"/>
          <p:nvPr/>
        </p:nvSpPr>
        <p:spPr>
          <a:xfrm>
            <a:off x="5215128" y="4221861"/>
            <a:ext cx="61102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23" dirty="0">
                <a:latin typeface="Calibri"/>
                <a:cs typeface="Calibri"/>
              </a:rPr>
              <a:t>s</a:t>
            </a:r>
            <a:r>
              <a:rPr sz="1350" i="1" dirty="0">
                <a:latin typeface="Calibri"/>
                <a:cs typeface="Calibri"/>
              </a:rPr>
              <a:t>tud</a:t>
            </a:r>
            <a:r>
              <a:rPr sz="1350" i="1" spc="4" dirty="0">
                <a:latin typeface="Calibri"/>
                <a:cs typeface="Calibri"/>
              </a:rPr>
              <a:t>e</a:t>
            </a:r>
            <a:r>
              <a:rPr sz="1350" i="1" spc="-11" dirty="0">
                <a:latin typeface="Calibri"/>
                <a:cs typeface="Calibri"/>
              </a:rPr>
              <a:t>n</a:t>
            </a:r>
            <a:r>
              <a:rPr sz="1350" i="1" dirty="0">
                <a:latin typeface="Calibri"/>
                <a:cs typeface="Calibri"/>
              </a:rPr>
              <a:t>ts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FFC7A8E-067B-AA4B-A9CA-69027DD6D481}"/>
              </a:ext>
            </a:extLst>
          </p:cNvPr>
          <p:cNvSpPr txBox="1"/>
          <p:nvPr/>
        </p:nvSpPr>
        <p:spPr>
          <a:xfrm>
            <a:off x="6068759" y="4221861"/>
            <a:ext cx="53673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4" dirty="0">
                <a:latin typeface="Calibri"/>
                <a:cs typeface="Calibri"/>
              </a:rPr>
              <a:t>opened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C62E525-2BAD-7947-9568-EB736CAE9AE8}"/>
              </a:ext>
            </a:extLst>
          </p:cNvPr>
          <p:cNvSpPr txBox="1"/>
          <p:nvPr/>
        </p:nvSpPr>
        <p:spPr>
          <a:xfrm>
            <a:off x="6979920" y="4221861"/>
            <a:ext cx="34432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the</a:t>
            </a:r>
            <a:r>
              <a:rPr sz="1350" i="1" spc="-8" dirty="0">
                <a:latin typeface="Calibri"/>
                <a:cs typeface="Calibri"/>
              </a:rPr>
              <a:t>i</a:t>
            </a:r>
            <a:r>
              <a:rPr sz="1350" i="1" dirty="0">
                <a:latin typeface="Calibri"/>
                <a:cs typeface="Calibri"/>
              </a:rPr>
              <a:t>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F0B0945-BE0C-344C-B499-F4B1E6370B56}"/>
              </a:ext>
            </a:extLst>
          </p:cNvPr>
          <p:cNvSpPr txBox="1"/>
          <p:nvPr/>
        </p:nvSpPr>
        <p:spPr>
          <a:xfrm>
            <a:off x="5352479" y="858202"/>
            <a:ext cx="1020604" cy="317875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lnSpc>
                <a:spcPts val="1189"/>
              </a:lnSpc>
              <a:spcBef>
                <a:spcPts val="79"/>
              </a:spcBef>
            </a:pPr>
            <a:r>
              <a:rPr sz="1050" i="1" spc="-8" dirty="0">
                <a:solidFill>
                  <a:srgbClr val="177145"/>
                </a:solidFill>
                <a:latin typeface="Calibri"/>
                <a:cs typeface="Calibri"/>
              </a:rPr>
              <a:t>books</a:t>
            </a:r>
            <a:endParaRPr sz="1050">
              <a:latin typeface="Calibri"/>
              <a:cs typeface="Calibri"/>
            </a:endParaRPr>
          </a:p>
          <a:p>
            <a:pPr marL="610552">
              <a:lnSpc>
                <a:spcPts val="1189"/>
              </a:lnSpc>
            </a:pPr>
            <a:r>
              <a:rPr sz="1050" i="1" dirty="0">
                <a:solidFill>
                  <a:srgbClr val="177145"/>
                </a:solidFill>
                <a:latin typeface="Calibri"/>
                <a:cs typeface="Calibri"/>
              </a:rPr>
              <a:t>lap</a:t>
            </a:r>
            <a:r>
              <a:rPr sz="1050" i="1" spc="-15" dirty="0">
                <a:solidFill>
                  <a:srgbClr val="177145"/>
                </a:solidFill>
                <a:latin typeface="Calibri"/>
                <a:cs typeface="Calibri"/>
              </a:rPr>
              <a:t>t</a:t>
            </a:r>
            <a:r>
              <a:rPr sz="1050" i="1" spc="-4" dirty="0">
                <a:solidFill>
                  <a:srgbClr val="177145"/>
                </a:solidFill>
                <a:latin typeface="Calibri"/>
                <a:cs typeface="Calibri"/>
              </a:rPr>
              <a:t>o</a:t>
            </a:r>
            <a:r>
              <a:rPr sz="1050" i="1" spc="-11" dirty="0">
                <a:solidFill>
                  <a:srgbClr val="177145"/>
                </a:solidFill>
                <a:latin typeface="Calibri"/>
                <a:cs typeface="Calibri"/>
              </a:rPr>
              <a:t>p</a:t>
            </a:r>
            <a:r>
              <a:rPr sz="1050" i="1" dirty="0">
                <a:solidFill>
                  <a:srgbClr val="177145"/>
                </a:solidFill>
                <a:latin typeface="Calibri"/>
                <a:cs typeface="Calibri"/>
              </a:rPr>
              <a:t>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8768ECA-6433-104E-9F5D-DA470C72C113}"/>
              </a:ext>
            </a:extLst>
          </p:cNvPr>
          <p:cNvSpPr/>
          <p:nvPr/>
        </p:nvSpPr>
        <p:spPr>
          <a:xfrm>
            <a:off x="5491258" y="1037844"/>
            <a:ext cx="57150" cy="216694"/>
          </a:xfrm>
          <a:custGeom>
            <a:avLst/>
            <a:gdLst/>
            <a:ahLst/>
            <a:cxnLst/>
            <a:rect l="l" t="t" r="r" b="b"/>
            <a:pathLst>
              <a:path w="76200" h="288925">
                <a:moveTo>
                  <a:pt x="31728" y="212799"/>
                </a:moveTo>
                <a:lnTo>
                  <a:pt x="0" y="212852"/>
                </a:lnTo>
                <a:lnTo>
                  <a:pt x="38226" y="288925"/>
                </a:lnTo>
                <a:lnTo>
                  <a:pt x="69871" y="225425"/>
                </a:lnTo>
                <a:lnTo>
                  <a:pt x="31750" y="225425"/>
                </a:lnTo>
                <a:lnTo>
                  <a:pt x="31728" y="212799"/>
                </a:lnTo>
                <a:close/>
              </a:path>
              <a:path w="76200" h="288925">
                <a:moveTo>
                  <a:pt x="44428" y="212777"/>
                </a:moveTo>
                <a:lnTo>
                  <a:pt x="31728" y="212799"/>
                </a:lnTo>
                <a:lnTo>
                  <a:pt x="31750" y="225425"/>
                </a:lnTo>
                <a:lnTo>
                  <a:pt x="44450" y="225425"/>
                </a:lnTo>
                <a:lnTo>
                  <a:pt x="44428" y="212777"/>
                </a:lnTo>
                <a:close/>
              </a:path>
              <a:path w="76200" h="288925">
                <a:moveTo>
                  <a:pt x="76200" y="212725"/>
                </a:moveTo>
                <a:lnTo>
                  <a:pt x="44428" y="212777"/>
                </a:lnTo>
                <a:lnTo>
                  <a:pt x="44450" y="225425"/>
                </a:lnTo>
                <a:lnTo>
                  <a:pt x="69871" y="225425"/>
                </a:lnTo>
                <a:lnTo>
                  <a:pt x="76200" y="212725"/>
                </a:lnTo>
                <a:close/>
              </a:path>
              <a:path w="76200" h="288925">
                <a:moveTo>
                  <a:pt x="44069" y="0"/>
                </a:moveTo>
                <a:lnTo>
                  <a:pt x="31369" y="0"/>
                </a:lnTo>
                <a:lnTo>
                  <a:pt x="31728" y="212799"/>
                </a:lnTo>
                <a:lnTo>
                  <a:pt x="44428" y="212777"/>
                </a:lnTo>
                <a:lnTo>
                  <a:pt x="44069" y="0"/>
                </a:lnTo>
                <a:close/>
              </a:path>
            </a:pathLst>
          </a:custGeom>
          <a:solidFill>
            <a:srgbClr val="17714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08CEC7FC-E3E7-094D-939D-4E87B7E3E3A5}"/>
              </a:ext>
            </a:extLst>
          </p:cNvPr>
          <p:cNvSpPr/>
          <p:nvPr/>
        </p:nvSpPr>
        <p:spPr>
          <a:xfrm>
            <a:off x="6134480" y="1215009"/>
            <a:ext cx="57150" cy="171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277BFDBA-8644-604E-A468-44A6574389AA}"/>
              </a:ext>
            </a:extLst>
          </p:cNvPr>
          <p:cNvSpPr txBox="1"/>
          <p:nvPr/>
        </p:nvSpPr>
        <p:spPr>
          <a:xfrm>
            <a:off x="1407566" y="3260407"/>
            <a:ext cx="226123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1" dirty="0">
                <a:solidFill>
                  <a:srgbClr val="0046B6"/>
                </a:solidFill>
                <a:latin typeface="Calibri"/>
                <a:cs typeface="Calibri"/>
              </a:rPr>
              <a:t>concatenated word</a:t>
            </a:r>
            <a:r>
              <a:rPr sz="1350" spc="34" dirty="0">
                <a:solidFill>
                  <a:srgbClr val="0046B6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0046B6"/>
                </a:solidFill>
                <a:latin typeface="Calibri"/>
                <a:cs typeface="Calibri"/>
              </a:rPr>
              <a:t>embeddings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FDFFBC66-D169-5845-AD20-F1ED445DE1DA}"/>
              </a:ext>
            </a:extLst>
          </p:cNvPr>
          <p:cNvSpPr/>
          <p:nvPr/>
        </p:nvSpPr>
        <p:spPr>
          <a:xfrm>
            <a:off x="4450842" y="3454146"/>
            <a:ext cx="117728" cy="124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5FDA662-9E18-CA49-8DDC-8C5FB0591B25}"/>
              </a:ext>
            </a:extLst>
          </p:cNvPr>
          <p:cNvSpPr/>
          <p:nvPr/>
        </p:nvSpPr>
        <p:spPr>
          <a:xfrm>
            <a:off x="4606291" y="3454146"/>
            <a:ext cx="117728" cy="124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A9D7DE78-82AF-FB4C-A1C6-E99A2A795B4E}"/>
              </a:ext>
            </a:extLst>
          </p:cNvPr>
          <p:cNvSpPr/>
          <p:nvPr/>
        </p:nvSpPr>
        <p:spPr>
          <a:xfrm>
            <a:off x="4761739" y="3454146"/>
            <a:ext cx="117728" cy="124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73DA7C68-666A-EE43-B858-5D665EE67F31}"/>
              </a:ext>
            </a:extLst>
          </p:cNvPr>
          <p:cNvSpPr/>
          <p:nvPr/>
        </p:nvSpPr>
        <p:spPr>
          <a:xfrm>
            <a:off x="4917186" y="3454146"/>
            <a:ext cx="117728" cy="124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B2F2FC39-4187-904A-9AB1-A7DFB4DB38AD}"/>
              </a:ext>
            </a:extLst>
          </p:cNvPr>
          <p:cNvSpPr/>
          <p:nvPr/>
        </p:nvSpPr>
        <p:spPr>
          <a:xfrm>
            <a:off x="4383977" y="3383852"/>
            <a:ext cx="3147060" cy="274320"/>
          </a:xfrm>
          <a:custGeom>
            <a:avLst/>
            <a:gdLst/>
            <a:ahLst/>
            <a:cxnLst/>
            <a:rect l="l" t="t" r="r" b="b"/>
            <a:pathLst>
              <a:path w="4196080" h="365760">
                <a:moveTo>
                  <a:pt x="0" y="60960"/>
                </a:move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4134612" y="0"/>
                </a:lnTo>
                <a:lnTo>
                  <a:pt x="4158335" y="4792"/>
                </a:lnTo>
                <a:lnTo>
                  <a:pt x="4177712" y="17859"/>
                </a:lnTo>
                <a:lnTo>
                  <a:pt x="4190779" y="37236"/>
                </a:lnTo>
                <a:lnTo>
                  <a:pt x="4195572" y="60960"/>
                </a:lnTo>
                <a:lnTo>
                  <a:pt x="4195572" y="304800"/>
                </a:lnTo>
                <a:lnTo>
                  <a:pt x="4190779" y="328523"/>
                </a:lnTo>
                <a:lnTo>
                  <a:pt x="4177712" y="347900"/>
                </a:lnTo>
                <a:lnTo>
                  <a:pt x="4158335" y="360967"/>
                </a:lnTo>
                <a:lnTo>
                  <a:pt x="4134612" y="365760"/>
                </a:lnTo>
                <a:lnTo>
                  <a:pt x="60960" y="365760"/>
                </a:lnTo>
                <a:lnTo>
                  <a:pt x="37236" y="360967"/>
                </a:lnTo>
                <a:lnTo>
                  <a:pt x="17859" y="347900"/>
                </a:lnTo>
                <a:lnTo>
                  <a:pt x="4792" y="328523"/>
                </a:lnTo>
                <a:lnTo>
                  <a:pt x="0" y="304800"/>
                </a:lnTo>
                <a:lnTo>
                  <a:pt x="0" y="6096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7F0C36EC-2C6D-B045-8039-2CB6CDDFC0FA}"/>
              </a:ext>
            </a:extLst>
          </p:cNvPr>
          <p:cNvSpPr/>
          <p:nvPr/>
        </p:nvSpPr>
        <p:spPr>
          <a:xfrm>
            <a:off x="5234941" y="3454146"/>
            <a:ext cx="118871" cy="124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31B5829-CB60-944D-BD88-98C015B0EF15}"/>
              </a:ext>
            </a:extLst>
          </p:cNvPr>
          <p:cNvSpPr/>
          <p:nvPr/>
        </p:nvSpPr>
        <p:spPr>
          <a:xfrm>
            <a:off x="5390389" y="3454146"/>
            <a:ext cx="118871" cy="124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6259CC14-4517-4B41-9349-B99105E715A4}"/>
              </a:ext>
            </a:extLst>
          </p:cNvPr>
          <p:cNvSpPr/>
          <p:nvPr/>
        </p:nvSpPr>
        <p:spPr>
          <a:xfrm>
            <a:off x="5545836" y="3454146"/>
            <a:ext cx="118871" cy="124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941710FF-A616-9B4C-AD61-39C5306253DF}"/>
              </a:ext>
            </a:extLst>
          </p:cNvPr>
          <p:cNvSpPr/>
          <p:nvPr/>
        </p:nvSpPr>
        <p:spPr>
          <a:xfrm>
            <a:off x="5701284" y="3454146"/>
            <a:ext cx="118871" cy="124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2482E3DC-37E9-2340-A1C7-A88AA46798AA}"/>
              </a:ext>
            </a:extLst>
          </p:cNvPr>
          <p:cNvSpPr/>
          <p:nvPr/>
        </p:nvSpPr>
        <p:spPr>
          <a:xfrm>
            <a:off x="6052185" y="3454146"/>
            <a:ext cx="118872" cy="124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4EE49ADD-5710-D843-AABD-BD3B2F7B00A8}"/>
              </a:ext>
            </a:extLst>
          </p:cNvPr>
          <p:cNvSpPr/>
          <p:nvPr/>
        </p:nvSpPr>
        <p:spPr>
          <a:xfrm>
            <a:off x="6207633" y="3454146"/>
            <a:ext cx="118871" cy="124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F8003059-1528-C941-95F4-457FB4EBECD8}"/>
              </a:ext>
            </a:extLst>
          </p:cNvPr>
          <p:cNvSpPr/>
          <p:nvPr/>
        </p:nvSpPr>
        <p:spPr>
          <a:xfrm>
            <a:off x="6363081" y="3454146"/>
            <a:ext cx="118871" cy="124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4A1A9970-344D-364A-BE8A-E7017F9387CB}"/>
              </a:ext>
            </a:extLst>
          </p:cNvPr>
          <p:cNvSpPr/>
          <p:nvPr/>
        </p:nvSpPr>
        <p:spPr>
          <a:xfrm>
            <a:off x="6518528" y="3454146"/>
            <a:ext cx="117729" cy="124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0B58E515-7B6A-C24A-A158-DAAF6C19C630}"/>
              </a:ext>
            </a:extLst>
          </p:cNvPr>
          <p:cNvSpPr/>
          <p:nvPr/>
        </p:nvSpPr>
        <p:spPr>
          <a:xfrm>
            <a:off x="6856857" y="3454146"/>
            <a:ext cx="118872" cy="124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60572DFE-F78B-C643-9839-E4452820271E}"/>
              </a:ext>
            </a:extLst>
          </p:cNvPr>
          <p:cNvSpPr/>
          <p:nvPr/>
        </p:nvSpPr>
        <p:spPr>
          <a:xfrm>
            <a:off x="7012306" y="3454146"/>
            <a:ext cx="118871" cy="124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B50A827C-BDE3-724B-994E-D90F425C711B}"/>
              </a:ext>
            </a:extLst>
          </p:cNvPr>
          <p:cNvSpPr/>
          <p:nvPr/>
        </p:nvSpPr>
        <p:spPr>
          <a:xfrm>
            <a:off x="7167753" y="3454146"/>
            <a:ext cx="118872" cy="124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814C4ED3-4A95-DA48-91D8-B6F551F2F616}"/>
              </a:ext>
            </a:extLst>
          </p:cNvPr>
          <p:cNvSpPr/>
          <p:nvPr/>
        </p:nvSpPr>
        <p:spPr>
          <a:xfrm>
            <a:off x="7323202" y="3454146"/>
            <a:ext cx="118871" cy="124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BB5469D6-4438-F342-A079-09A544957BF6}"/>
              </a:ext>
            </a:extLst>
          </p:cNvPr>
          <p:cNvSpPr/>
          <p:nvPr/>
        </p:nvSpPr>
        <p:spPr>
          <a:xfrm>
            <a:off x="4701063" y="3658171"/>
            <a:ext cx="83820" cy="550545"/>
          </a:xfrm>
          <a:custGeom>
            <a:avLst/>
            <a:gdLst/>
            <a:ahLst/>
            <a:cxnLst/>
            <a:rect l="l" t="t" r="r" b="b"/>
            <a:pathLst>
              <a:path w="111760" h="734060">
                <a:moveTo>
                  <a:pt x="55752" y="39224"/>
                </a:moveTo>
                <a:lnTo>
                  <a:pt x="45847" y="56206"/>
                </a:lnTo>
                <a:lnTo>
                  <a:pt x="45847" y="733488"/>
                </a:lnTo>
                <a:lnTo>
                  <a:pt x="65659" y="733488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60" h="734060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734060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7"/>
                </a:lnTo>
                <a:close/>
              </a:path>
              <a:path w="111760" h="734060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60" h="734060">
                <a:moveTo>
                  <a:pt x="65659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734060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FD203F38-3B0A-5E41-BC01-6F3EDBF69D64}"/>
              </a:ext>
            </a:extLst>
          </p:cNvPr>
          <p:cNvSpPr/>
          <p:nvPr/>
        </p:nvSpPr>
        <p:spPr>
          <a:xfrm>
            <a:off x="5478303" y="3658171"/>
            <a:ext cx="83820" cy="550545"/>
          </a:xfrm>
          <a:custGeom>
            <a:avLst/>
            <a:gdLst/>
            <a:ahLst/>
            <a:cxnLst/>
            <a:rect l="l" t="t" r="r" b="b"/>
            <a:pathLst>
              <a:path w="111760" h="734060">
                <a:moveTo>
                  <a:pt x="55752" y="39224"/>
                </a:moveTo>
                <a:lnTo>
                  <a:pt x="45847" y="56206"/>
                </a:lnTo>
                <a:lnTo>
                  <a:pt x="45847" y="733488"/>
                </a:lnTo>
                <a:lnTo>
                  <a:pt x="65659" y="733488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60" h="734060">
                <a:moveTo>
                  <a:pt x="55753" y="0"/>
                </a:moveTo>
                <a:lnTo>
                  <a:pt x="2794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3" y="0"/>
                </a:lnTo>
                <a:close/>
              </a:path>
              <a:path w="111760" h="734060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5156" y="104393"/>
                </a:lnTo>
                <a:lnTo>
                  <a:pt x="109982" y="101600"/>
                </a:lnTo>
                <a:lnTo>
                  <a:pt x="111506" y="95504"/>
                </a:lnTo>
                <a:lnTo>
                  <a:pt x="108712" y="90805"/>
                </a:lnTo>
                <a:lnTo>
                  <a:pt x="67159" y="19557"/>
                </a:lnTo>
                <a:close/>
              </a:path>
              <a:path w="111760" h="734060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60" h="734060">
                <a:moveTo>
                  <a:pt x="65659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734060">
                <a:moveTo>
                  <a:pt x="64262" y="24637"/>
                </a:moveTo>
                <a:lnTo>
                  <a:pt x="47244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8A394C19-6086-D84A-8A58-7EEA12E4F00C}"/>
              </a:ext>
            </a:extLst>
          </p:cNvPr>
          <p:cNvSpPr/>
          <p:nvPr/>
        </p:nvSpPr>
        <p:spPr>
          <a:xfrm>
            <a:off x="6311551" y="3658171"/>
            <a:ext cx="83820" cy="550545"/>
          </a:xfrm>
          <a:custGeom>
            <a:avLst/>
            <a:gdLst/>
            <a:ahLst/>
            <a:cxnLst/>
            <a:rect l="l" t="t" r="r" b="b"/>
            <a:pathLst>
              <a:path w="111759" h="734060">
                <a:moveTo>
                  <a:pt x="55752" y="39224"/>
                </a:moveTo>
                <a:lnTo>
                  <a:pt x="45847" y="56206"/>
                </a:lnTo>
                <a:lnTo>
                  <a:pt x="45847" y="733488"/>
                </a:lnTo>
                <a:lnTo>
                  <a:pt x="65658" y="733488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59" h="734060">
                <a:moveTo>
                  <a:pt x="55752" y="0"/>
                </a:moveTo>
                <a:lnTo>
                  <a:pt x="2794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59" h="734060">
                <a:moveTo>
                  <a:pt x="67159" y="19557"/>
                </a:moveTo>
                <a:lnTo>
                  <a:pt x="65658" y="19557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0" y="105537"/>
                </a:lnTo>
                <a:lnTo>
                  <a:pt x="100456" y="107187"/>
                </a:lnTo>
                <a:lnTo>
                  <a:pt x="109854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7"/>
                </a:lnTo>
                <a:close/>
              </a:path>
              <a:path w="111759" h="734060">
                <a:moveTo>
                  <a:pt x="65658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4" y="24637"/>
                </a:lnTo>
                <a:lnTo>
                  <a:pt x="65658" y="24637"/>
                </a:lnTo>
                <a:lnTo>
                  <a:pt x="65658" y="19557"/>
                </a:lnTo>
                <a:close/>
              </a:path>
              <a:path w="111759" h="734060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59" h="734060">
                <a:moveTo>
                  <a:pt x="64262" y="24637"/>
                </a:moveTo>
                <a:lnTo>
                  <a:pt x="47244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2BAB88FE-01C7-B047-8DB6-9993505FFADB}"/>
              </a:ext>
            </a:extLst>
          </p:cNvPr>
          <p:cNvSpPr/>
          <p:nvPr/>
        </p:nvSpPr>
        <p:spPr>
          <a:xfrm>
            <a:off x="7102506" y="3658171"/>
            <a:ext cx="83820" cy="550545"/>
          </a:xfrm>
          <a:custGeom>
            <a:avLst/>
            <a:gdLst/>
            <a:ahLst/>
            <a:cxnLst/>
            <a:rect l="l" t="t" r="r" b="b"/>
            <a:pathLst>
              <a:path w="111759" h="734060">
                <a:moveTo>
                  <a:pt x="55752" y="39224"/>
                </a:moveTo>
                <a:lnTo>
                  <a:pt x="45847" y="56206"/>
                </a:lnTo>
                <a:lnTo>
                  <a:pt x="45847" y="733488"/>
                </a:lnTo>
                <a:lnTo>
                  <a:pt x="65659" y="733488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59" h="734060">
                <a:moveTo>
                  <a:pt x="55752" y="0"/>
                </a:moveTo>
                <a:lnTo>
                  <a:pt x="2794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59" h="734060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9855" y="101600"/>
                </a:lnTo>
                <a:lnTo>
                  <a:pt x="111506" y="95504"/>
                </a:lnTo>
                <a:lnTo>
                  <a:pt x="108712" y="90805"/>
                </a:lnTo>
                <a:lnTo>
                  <a:pt x="67159" y="19557"/>
                </a:lnTo>
                <a:close/>
              </a:path>
              <a:path w="111759" h="734060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59" h="734060">
                <a:moveTo>
                  <a:pt x="65659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59" h="734060">
                <a:moveTo>
                  <a:pt x="64262" y="24637"/>
                </a:moveTo>
                <a:lnTo>
                  <a:pt x="47244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7C244AC4-D658-3948-8230-8D552C8C95A7}"/>
              </a:ext>
            </a:extLst>
          </p:cNvPr>
          <p:cNvSpPr/>
          <p:nvPr/>
        </p:nvSpPr>
        <p:spPr>
          <a:xfrm>
            <a:off x="1415070" y="3514780"/>
            <a:ext cx="1857297" cy="2237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232E79F5-806C-2F4F-8109-7422BE62C682}"/>
              </a:ext>
            </a:extLst>
          </p:cNvPr>
          <p:cNvSpPr txBox="1"/>
          <p:nvPr/>
        </p:nvSpPr>
        <p:spPr>
          <a:xfrm>
            <a:off x="1407567" y="4173627"/>
            <a:ext cx="169116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1" dirty="0">
                <a:latin typeface="Calibri"/>
                <a:cs typeface="Calibri"/>
              </a:rPr>
              <a:t>words </a:t>
            </a:r>
            <a:r>
              <a:rPr sz="1350" dirty="0">
                <a:latin typeface="Calibri"/>
                <a:cs typeface="Calibri"/>
              </a:rPr>
              <a:t>/ </a:t>
            </a:r>
            <a:r>
              <a:rPr sz="1350" spc="-4" dirty="0">
                <a:latin typeface="Calibri"/>
                <a:cs typeface="Calibri"/>
              </a:rPr>
              <a:t>one-hot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vectors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DFF54026-2340-9B4B-A09C-FE24DC1D162D}"/>
              </a:ext>
            </a:extLst>
          </p:cNvPr>
          <p:cNvSpPr/>
          <p:nvPr/>
        </p:nvSpPr>
        <p:spPr>
          <a:xfrm>
            <a:off x="4577715" y="4435983"/>
            <a:ext cx="330327" cy="2400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0B5A2C73-BD66-B541-B678-8E7C342C3538}"/>
              </a:ext>
            </a:extLst>
          </p:cNvPr>
          <p:cNvSpPr/>
          <p:nvPr/>
        </p:nvSpPr>
        <p:spPr>
          <a:xfrm>
            <a:off x="6989444" y="4435983"/>
            <a:ext cx="318897" cy="2400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095BFE71-6CB5-584F-8312-7E0BDE418782}"/>
              </a:ext>
            </a:extLst>
          </p:cNvPr>
          <p:cNvSpPr/>
          <p:nvPr/>
        </p:nvSpPr>
        <p:spPr>
          <a:xfrm>
            <a:off x="6175629" y="4435983"/>
            <a:ext cx="330326" cy="2400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B2611104-AFEF-9242-9900-FACD93EE9862}"/>
              </a:ext>
            </a:extLst>
          </p:cNvPr>
          <p:cNvSpPr/>
          <p:nvPr/>
        </p:nvSpPr>
        <p:spPr>
          <a:xfrm>
            <a:off x="5349240" y="4435983"/>
            <a:ext cx="350901" cy="2400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2FAC790F-45DE-5644-9C0F-51171A782CEB}"/>
              </a:ext>
            </a:extLst>
          </p:cNvPr>
          <p:cNvSpPr/>
          <p:nvPr/>
        </p:nvSpPr>
        <p:spPr>
          <a:xfrm>
            <a:off x="1421918" y="4450018"/>
            <a:ext cx="1554434" cy="2119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791879DF-A48D-A643-98B9-0CFF015EAFB0}"/>
              </a:ext>
            </a:extLst>
          </p:cNvPr>
          <p:cNvSpPr/>
          <p:nvPr/>
        </p:nvSpPr>
        <p:spPr>
          <a:xfrm>
            <a:off x="5917502" y="2811209"/>
            <a:ext cx="83820" cy="573405"/>
          </a:xfrm>
          <a:custGeom>
            <a:avLst/>
            <a:gdLst/>
            <a:ahLst/>
            <a:cxnLst/>
            <a:rect l="l" t="t" r="r" b="b"/>
            <a:pathLst>
              <a:path w="111760" h="764539">
                <a:moveTo>
                  <a:pt x="55892" y="39312"/>
                </a:moveTo>
                <a:lnTo>
                  <a:pt x="45994" y="56155"/>
                </a:lnTo>
                <a:lnTo>
                  <a:pt x="43942" y="764032"/>
                </a:lnTo>
                <a:lnTo>
                  <a:pt x="63753" y="764159"/>
                </a:lnTo>
                <a:lnTo>
                  <a:pt x="65806" y="56385"/>
                </a:lnTo>
                <a:lnTo>
                  <a:pt x="55892" y="39312"/>
                </a:lnTo>
                <a:close/>
              </a:path>
              <a:path w="111760" h="764539">
                <a:moveTo>
                  <a:pt x="67342" y="19558"/>
                </a:moveTo>
                <a:lnTo>
                  <a:pt x="46100" y="19558"/>
                </a:lnTo>
                <a:lnTo>
                  <a:pt x="65912" y="19685"/>
                </a:lnTo>
                <a:lnTo>
                  <a:pt x="65806" y="56385"/>
                </a:lnTo>
                <a:lnTo>
                  <a:pt x="91694" y="100965"/>
                </a:lnTo>
                <a:lnTo>
                  <a:pt x="94361" y="105664"/>
                </a:lnTo>
                <a:lnTo>
                  <a:pt x="100457" y="107315"/>
                </a:lnTo>
                <a:lnTo>
                  <a:pt x="109855" y="101727"/>
                </a:lnTo>
                <a:lnTo>
                  <a:pt x="111506" y="95758"/>
                </a:lnTo>
                <a:lnTo>
                  <a:pt x="67342" y="19558"/>
                </a:lnTo>
                <a:close/>
              </a:path>
              <a:path w="111760" h="764539">
                <a:moveTo>
                  <a:pt x="56007" y="0"/>
                </a:moveTo>
                <a:lnTo>
                  <a:pt x="2794" y="90678"/>
                </a:lnTo>
                <a:lnTo>
                  <a:pt x="0" y="95377"/>
                </a:lnTo>
                <a:lnTo>
                  <a:pt x="1524" y="101473"/>
                </a:lnTo>
                <a:lnTo>
                  <a:pt x="6223" y="104267"/>
                </a:lnTo>
                <a:lnTo>
                  <a:pt x="11049" y="107061"/>
                </a:lnTo>
                <a:lnTo>
                  <a:pt x="17018" y="105410"/>
                </a:lnTo>
                <a:lnTo>
                  <a:pt x="19812" y="100711"/>
                </a:lnTo>
                <a:lnTo>
                  <a:pt x="45994" y="56155"/>
                </a:lnTo>
                <a:lnTo>
                  <a:pt x="46100" y="19558"/>
                </a:lnTo>
                <a:lnTo>
                  <a:pt x="67342" y="19558"/>
                </a:lnTo>
                <a:lnTo>
                  <a:pt x="56007" y="0"/>
                </a:lnTo>
                <a:close/>
              </a:path>
              <a:path w="111760" h="764539">
                <a:moveTo>
                  <a:pt x="65898" y="24638"/>
                </a:moveTo>
                <a:lnTo>
                  <a:pt x="64515" y="24638"/>
                </a:lnTo>
                <a:lnTo>
                  <a:pt x="55892" y="39312"/>
                </a:lnTo>
                <a:lnTo>
                  <a:pt x="65806" y="56385"/>
                </a:lnTo>
                <a:lnTo>
                  <a:pt x="65898" y="24638"/>
                </a:lnTo>
                <a:close/>
              </a:path>
              <a:path w="111760" h="764539">
                <a:moveTo>
                  <a:pt x="46100" y="19558"/>
                </a:moveTo>
                <a:lnTo>
                  <a:pt x="45994" y="56155"/>
                </a:lnTo>
                <a:lnTo>
                  <a:pt x="55892" y="39312"/>
                </a:lnTo>
                <a:lnTo>
                  <a:pt x="47371" y="24638"/>
                </a:lnTo>
                <a:lnTo>
                  <a:pt x="65898" y="24638"/>
                </a:lnTo>
                <a:lnTo>
                  <a:pt x="65912" y="19685"/>
                </a:lnTo>
                <a:lnTo>
                  <a:pt x="46100" y="19558"/>
                </a:lnTo>
                <a:close/>
              </a:path>
              <a:path w="111760" h="764539">
                <a:moveTo>
                  <a:pt x="64515" y="24638"/>
                </a:moveTo>
                <a:lnTo>
                  <a:pt x="47371" y="24638"/>
                </a:lnTo>
                <a:lnTo>
                  <a:pt x="55892" y="39312"/>
                </a:lnTo>
                <a:lnTo>
                  <a:pt x="64515" y="246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8313BD92-0F98-BF4B-9554-7EFF0CDB35B0}"/>
              </a:ext>
            </a:extLst>
          </p:cNvPr>
          <p:cNvSpPr/>
          <p:nvPr/>
        </p:nvSpPr>
        <p:spPr>
          <a:xfrm>
            <a:off x="5041774" y="2607184"/>
            <a:ext cx="118871" cy="1245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A6ABE5B9-3816-BD4D-B3B8-C3ABAF33BC6E}"/>
              </a:ext>
            </a:extLst>
          </p:cNvPr>
          <p:cNvSpPr/>
          <p:nvPr/>
        </p:nvSpPr>
        <p:spPr>
          <a:xfrm>
            <a:off x="5197222" y="2607184"/>
            <a:ext cx="118871" cy="1245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71CA8E85-45BC-0142-8DF4-80B2FEF2C0EA}"/>
              </a:ext>
            </a:extLst>
          </p:cNvPr>
          <p:cNvSpPr/>
          <p:nvPr/>
        </p:nvSpPr>
        <p:spPr>
          <a:xfrm>
            <a:off x="5352669" y="2607184"/>
            <a:ext cx="118871" cy="1245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3BC542F3-63EB-E145-9B1F-D02D1022FA62}"/>
              </a:ext>
            </a:extLst>
          </p:cNvPr>
          <p:cNvSpPr/>
          <p:nvPr/>
        </p:nvSpPr>
        <p:spPr>
          <a:xfrm>
            <a:off x="5508117" y="2607184"/>
            <a:ext cx="117728" cy="1245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D9572C00-8689-5248-B991-4069661EC39F}"/>
              </a:ext>
            </a:extLst>
          </p:cNvPr>
          <p:cNvSpPr/>
          <p:nvPr/>
        </p:nvSpPr>
        <p:spPr>
          <a:xfrm>
            <a:off x="4976051" y="2536888"/>
            <a:ext cx="1965960" cy="274320"/>
          </a:xfrm>
          <a:custGeom>
            <a:avLst/>
            <a:gdLst/>
            <a:ahLst/>
            <a:cxnLst/>
            <a:rect l="l" t="t" r="r" b="b"/>
            <a:pathLst>
              <a:path w="2621279" h="365760">
                <a:moveTo>
                  <a:pt x="0" y="60960"/>
                </a:move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2560319" y="0"/>
                </a:lnTo>
                <a:lnTo>
                  <a:pt x="2584043" y="4792"/>
                </a:lnTo>
                <a:lnTo>
                  <a:pt x="2603420" y="17859"/>
                </a:lnTo>
                <a:lnTo>
                  <a:pt x="2616487" y="37236"/>
                </a:lnTo>
                <a:lnTo>
                  <a:pt x="2621280" y="60960"/>
                </a:lnTo>
                <a:lnTo>
                  <a:pt x="2621280" y="304800"/>
                </a:lnTo>
                <a:lnTo>
                  <a:pt x="2616487" y="328523"/>
                </a:lnTo>
                <a:lnTo>
                  <a:pt x="2603420" y="347900"/>
                </a:lnTo>
                <a:lnTo>
                  <a:pt x="2584043" y="360967"/>
                </a:lnTo>
                <a:lnTo>
                  <a:pt x="2560319" y="365760"/>
                </a:lnTo>
                <a:lnTo>
                  <a:pt x="60960" y="365760"/>
                </a:lnTo>
                <a:lnTo>
                  <a:pt x="37236" y="360967"/>
                </a:lnTo>
                <a:lnTo>
                  <a:pt x="17859" y="347900"/>
                </a:lnTo>
                <a:lnTo>
                  <a:pt x="4792" y="328523"/>
                </a:lnTo>
                <a:lnTo>
                  <a:pt x="0" y="304800"/>
                </a:lnTo>
                <a:lnTo>
                  <a:pt x="0" y="6096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3D1F29CF-2050-114B-A6D9-7E6A91FDB73D}"/>
              </a:ext>
            </a:extLst>
          </p:cNvPr>
          <p:cNvSpPr/>
          <p:nvPr/>
        </p:nvSpPr>
        <p:spPr>
          <a:xfrm>
            <a:off x="5663566" y="2607184"/>
            <a:ext cx="117728" cy="1245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543ED60C-58B2-B246-AF13-A1280EE13A1D}"/>
              </a:ext>
            </a:extLst>
          </p:cNvPr>
          <p:cNvSpPr/>
          <p:nvPr/>
        </p:nvSpPr>
        <p:spPr>
          <a:xfrm>
            <a:off x="5819014" y="2607184"/>
            <a:ext cx="117728" cy="1245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E843D662-4333-C444-AD00-57438AD324A9}"/>
              </a:ext>
            </a:extLst>
          </p:cNvPr>
          <p:cNvSpPr/>
          <p:nvPr/>
        </p:nvSpPr>
        <p:spPr>
          <a:xfrm>
            <a:off x="5974460" y="2607184"/>
            <a:ext cx="117729" cy="1245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A5C60EF1-06C7-AF4F-820A-320CBCF6B58A}"/>
              </a:ext>
            </a:extLst>
          </p:cNvPr>
          <p:cNvSpPr/>
          <p:nvPr/>
        </p:nvSpPr>
        <p:spPr>
          <a:xfrm>
            <a:off x="6129909" y="2607184"/>
            <a:ext cx="117728" cy="1245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62825EC8-8F20-3A4F-BD43-1C791F31D6AF}"/>
              </a:ext>
            </a:extLst>
          </p:cNvPr>
          <p:cNvSpPr/>
          <p:nvPr/>
        </p:nvSpPr>
        <p:spPr>
          <a:xfrm>
            <a:off x="6284214" y="2607184"/>
            <a:ext cx="118872" cy="12458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3DC9214E-674B-B841-A153-99FFF2509893}"/>
              </a:ext>
            </a:extLst>
          </p:cNvPr>
          <p:cNvSpPr/>
          <p:nvPr/>
        </p:nvSpPr>
        <p:spPr>
          <a:xfrm>
            <a:off x="6439663" y="2607184"/>
            <a:ext cx="118871" cy="1245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C61C3F07-4315-9641-8526-B376B869B7E1}"/>
              </a:ext>
            </a:extLst>
          </p:cNvPr>
          <p:cNvSpPr/>
          <p:nvPr/>
        </p:nvSpPr>
        <p:spPr>
          <a:xfrm>
            <a:off x="6595110" y="2607184"/>
            <a:ext cx="118872" cy="12458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E87385CA-4919-EE40-B6A5-9882134ECD29}"/>
              </a:ext>
            </a:extLst>
          </p:cNvPr>
          <p:cNvSpPr/>
          <p:nvPr/>
        </p:nvSpPr>
        <p:spPr>
          <a:xfrm>
            <a:off x="6750558" y="2607184"/>
            <a:ext cx="118871" cy="1245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05FEAC61-5844-1C41-9555-97712D967BA9}"/>
              </a:ext>
            </a:extLst>
          </p:cNvPr>
          <p:cNvSpPr txBox="1"/>
          <p:nvPr/>
        </p:nvSpPr>
        <p:spPr>
          <a:xfrm>
            <a:off x="1433169" y="2432590"/>
            <a:ext cx="88296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A3001D"/>
                </a:solidFill>
                <a:latin typeface="Calibri"/>
                <a:cs typeface="Calibri"/>
              </a:rPr>
              <a:t>hidden</a:t>
            </a:r>
            <a:r>
              <a:rPr sz="1350" spc="-41" dirty="0">
                <a:solidFill>
                  <a:srgbClr val="A3001D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A3001D"/>
                </a:solidFill>
                <a:latin typeface="Calibri"/>
                <a:cs typeface="Calibri"/>
              </a:rPr>
              <a:t>layer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88E09ECB-61E0-3A45-9189-935EC3439FC4}"/>
              </a:ext>
            </a:extLst>
          </p:cNvPr>
          <p:cNvSpPr/>
          <p:nvPr/>
        </p:nvSpPr>
        <p:spPr>
          <a:xfrm>
            <a:off x="1373885" y="2638043"/>
            <a:ext cx="1577340" cy="2834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40C2559E-E3C9-EF42-815E-556CE99C4EFB}"/>
              </a:ext>
            </a:extLst>
          </p:cNvPr>
          <p:cNvSpPr/>
          <p:nvPr/>
        </p:nvSpPr>
        <p:spPr>
          <a:xfrm>
            <a:off x="5981319" y="3007233"/>
            <a:ext cx="258317" cy="2023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8906984B-CF17-5E4B-B85D-6E14C4FDD8F8}"/>
              </a:ext>
            </a:extLst>
          </p:cNvPr>
          <p:cNvSpPr/>
          <p:nvPr/>
        </p:nvSpPr>
        <p:spPr>
          <a:xfrm>
            <a:off x="5214938" y="1785938"/>
            <a:ext cx="1574959" cy="0"/>
          </a:xfrm>
          <a:custGeom>
            <a:avLst/>
            <a:gdLst/>
            <a:ahLst/>
            <a:cxnLst/>
            <a:rect l="l" t="t" r="r" b="b"/>
            <a:pathLst>
              <a:path w="2099945">
                <a:moveTo>
                  <a:pt x="0" y="0"/>
                </a:moveTo>
                <a:lnTo>
                  <a:pt x="2099945" y="0"/>
                </a:lnTo>
              </a:path>
            </a:pathLst>
          </a:custGeom>
          <a:ln w="19812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134C1FA1-0BDB-1745-9687-C224AE1597F9}"/>
              </a:ext>
            </a:extLst>
          </p:cNvPr>
          <p:cNvSpPr/>
          <p:nvPr/>
        </p:nvSpPr>
        <p:spPr>
          <a:xfrm>
            <a:off x="5359526" y="1719072"/>
            <a:ext cx="107633" cy="65246"/>
          </a:xfrm>
          <a:custGeom>
            <a:avLst/>
            <a:gdLst/>
            <a:ahLst/>
            <a:cxnLst/>
            <a:rect l="l" t="t" r="r" b="b"/>
            <a:pathLst>
              <a:path w="143510" h="86994">
                <a:moveTo>
                  <a:pt x="0" y="86867"/>
                </a:moveTo>
                <a:lnTo>
                  <a:pt x="143255" y="86867"/>
                </a:lnTo>
                <a:lnTo>
                  <a:pt x="143255" y="0"/>
                </a:lnTo>
                <a:lnTo>
                  <a:pt x="0" y="0"/>
                </a:lnTo>
                <a:lnTo>
                  <a:pt x="0" y="86867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18A44AB4-6181-2944-B190-B0970D8D8747}"/>
              </a:ext>
            </a:extLst>
          </p:cNvPr>
          <p:cNvSpPr/>
          <p:nvPr/>
        </p:nvSpPr>
        <p:spPr>
          <a:xfrm>
            <a:off x="5359526" y="1719072"/>
            <a:ext cx="107633" cy="65246"/>
          </a:xfrm>
          <a:custGeom>
            <a:avLst/>
            <a:gdLst/>
            <a:ahLst/>
            <a:cxnLst/>
            <a:rect l="l" t="t" r="r" b="b"/>
            <a:pathLst>
              <a:path w="143510" h="86994">
                <a:moveTo>
                  <a:pt x="0" y="86867"/>
                </a:moveTo>
                <a:lnTo>
                  <a:pt x="143255" y="86867"/>
                </a:lnTo>
                <a:lnTo>
                  <a:pt x="143255" y="0"/>
                </a:lnTo>
                <a:lnTo>
                  <a:pt x="0" y="0"/>
                </a:lnTo>
                <a:lnTo>
                  <a:pt x="0" y="86867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CEE80F81-610C-524D-AC16-EA69C56A5498}"/>
              </a:ext>
            </a:extLst>
          </p:cNvPr>
          <p:cNvSpPr/>
          <p:nvPr/>
        </p:nvSpPr>
        <p:spPr>
          <a:xfrm>
            <a:off x="5466968" y="1255013"/>
            <a:ext cx="107633" cy="529590"/>
          </a:xfrm>
          <a:custGeom>
            <a:avLst/>
            <a:gdLst/>
            <a:ahLst/>
            <a:cxnLst/>
            <a:rect l="l" t="t" r="r" b="b"/>
            <a:pathLst>
              <a:path w="143510" h="706119">
                <a:moveTo>
                  <a:pt x="0" y="705612"/>
                </a:moveTo>
                <a:lnTo>
                  <a:pt x="143255" y="705612"/>
                </a:lnTo>
                <a:lnTo>
                  <a:pt x="143255" y="0"/>
                </a:lnTo>
                <a:lnTo>
                  <a:pt x="0" y="0"/>
                </a:lnTo>
                <a:lnTo>
                  <a:pt x="0" y="705612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D51A820F-2A67-A847-89A4-40E614A408C7}"/>
              </a:ext>
            </a:extLst>
          </p:cNvPr>
          <p:cNvSpPr/>
          <p:nvPr/>
        </p:nvSpPr>
        <p:spPr>
          <a:xfrm>
            <a:off x="5466968" y="1255013"/>
            <a:ext cx="107633" cy="529590"/>
          </a:xfrm>
          <a:custGeom>
            <a:avLst/>
            <a:gdLst/>
            <a:ahLst/>
            <a:cxnLst/>
            <a:rect l="l" t="t" r="r" b="b"/>
            <a:pathLst>
              <a:path w="143510" h="706119">
                <a:moveTo>
                  <a:pt x="0" y="705612"/>
                </a:moveTo>
                <a:lnTo>
                  <a:pt x="143255" y="705612"/>
                </a:lnTo>
                <a:lnTo>
                  <a:pt x="143255" y="0"/>
                </a:lnTo>
                <a:lnTo>
                  <a:pt x="0" y="0"/>
                </a:lnTo>
                <a:lnTo>
                  <a:pt x="0" y="705612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C7CB2A22-7847-954C-A7A8-FAAD8E4D893D}"/>
              </a:ext>
            </a:extLst>
          </p:cNvPr>
          <p:cNvSpPr/>
          <p:nvPr/>
        </p:nvSpPr>
        <p:spPr>
          <a:xfrm>
            <a:off x="5573267" y="1647062"/>
            <a:ext cx="107633" cy="137160"/>
          </a:xfrm>
          <a:custGeom>
            <a:avLst/>
            <a:gdLst/>
            <a:ahLst/>
            <a:cxnLst/>
            <a:rect l="l" t="t" r="r" b="b"/>
            <a:pathLst>
              <a:path w="143510" h="182880">
                <a:moveTo>
                  <a:pt x="0" y="182879"/>
                </a:moveTo>
                <a:lnTo>
                  <a:pt x="143255" y="182879"/>
                </a:lnTo>
                <a:lnTo>
                  <a:pt x="143255" y="0"/>
                </a:lnTo>
                <a:lnTo>
                  <a:pt x="0" y="0"/>
                </a:lnTo>
                <a:lnTo>
                  <a:pt x="0" y="18287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256BB665-7173-8D49-A322-121C8FB12672}"/>
              </a:ext>
            </a:extLst>
          </p:cNvPr>
          <p:cNvSpPr/>
          <p:nvPr/>
        </p:nvSpPr>
        <p:spPr>
          <a:xfrm>
            <a:off x="5573267" y="1647062"/>
            <a:ext cx="107633" cy="137160"/>
          </a:xfrm>
          <a:custGeom>
            <a:avLst/>
            <a:gdLst/>
            <a:ahLst/>
            <a:cxnLst/>
            <a:rect l="l" t="t" r="r" b="b"/>
            <a:pathLst>
              <a:path w="143510" h="182880">
                <a:moveTo>
                  <a:pt x="0" y="182879"/>
                </a:moveTo>
                <a:lnTo>
                  <a:pt x="143255" y="182879"/>
                </a:lnTo>
                <a:lnTo>
                  <a:pt x="143255" y="0"/>
                </a:lnTo>
                <a:lnTo>
                  <a:pt x="0" y="0"/>
                </a:lnTo>
                <a:lnTo>
                  <a:pt x="0" y="182879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828FE957-5D83-A545-AC89-48AEA407DCD8}"/>
              </a:ext>
            </a:extLst>
          </p:cNvPr>
          <p:cNvSpPr/>
          <p:nvPr/>
        </p:nvSpPr>
        <p:spPr>
          <a:xfrm>
            <a:off x="5680709" y="1565910"/>
            <a:ext cx="107633" cy="218599"/>
          </a:xfrm>
          <a:custGeom>
            <a:avLst/>
            <a:gdLst/>
            <a:ahLst/>
            <a:cxnLst/>
            <a:rect l="l" t="t" r="r" b="b"/>
            <a:pathLst>
              <a:path w="143510" h="291464">
                <a:moveTo>
                  <a:pt x="0" y="291084"/>
                </a:moveTo>
                <a:lnTo>
                  <a:pt x="143255" y="291084"/>
                </a:lnTo>
                <a:lnTo>
                  <a:pt x="143255" y="0"/>
                </a:lnTo>
                <a:lnTo>
                  <a:pt x="0" y="0"/>
                </a:lnTo>
                <a:lnTo>
                  <a:pt x="0" y="29108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4B69C285-30FF-1041-92A0-E544A826AC0A}"/>
              </a:ext>
            </a:extLst>
          </p:cNvPr>
          <p:cNvSpPr/>
          <p:nvPr/>
        </p:nvSpPr>
        <p:spPr>
          <a:xfrm>
            <a:off x="5680709" y="1565910"/>
            <a:ext cx="107633" cy="218599"/>
          </a:xfrm>
          <a:custGeom>
            <a:avLst/>
            <a:gdLst/>
            <a:ahLst/>
            <a:cxnLst/>
            <a:rect l="l" t="t" r="r" b="b"/>
            <a:pathLst>
              <a:path w="143510" h="291464">
                <a:moveTo>
                  <a:pt x="0" y="291084"/>
                </a:moveTo>
                <a:lnTo>
                  <a:pt x="143255" y="291084"/>
                </a:lnTo>
                <a:lnTo>
                  <a:pt x="143255" y="0"/>
                </a:lnTo>
                <a:lnTo>
                  <a:pt x="0" y="0"/>
                </a:lnTo>
                <a:lnTo>
                  <a:pt x="0" y="291084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CF49C64D-1F18-3E4A-B745-B9D662BC78B0}"/>
              </a:ext>
            </a:extLst>
          </p:cNvPr>
          <p:cNvSpPr/>
          <p:nvPr/>
        </p:nvSpPr>
        <p:spPr>
          <a:xfrm>
            <a:off x="5788151" y="1719072"/>
            <a:ext cx="106680" cy="65246"/>
          </a:xfrm>
          <a:custGeom>
            <a:avLst/>
            <a:gdLst/>
            <a:ahLst/>
            <a:cxnLst/>
            <a:rect l="l" t="t" r="r" b="b"/>
            <a:pathLst>
              <a:path w="142239" h="86994">
                <a:moveTo>
                  <a:pt x="0" y="86867"/>
                </a:moveTo>
                <a:lnTo>
                  <a:pt x="141731" y="86867"/>
                </a:lnTo>
                <a:lnTo>
                  <a:pt x="141731" y="0"/>
                </a:lnTo>
                <a:lnTo>
                  <a:pt x="0" y="0"/>
                </a:lnTo>
                <a:lnTo>
                  <a:pt x="0" y="86867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DBC47A3F-4286-0947-9AFA-33858FD75404}"/>
              </a:ext>
            </a:extLst>
          </p:cNvPr>
          <p:cNvSpPr/>
          <p:nvPr/>
        </p:nvSpPr>
        <p:spPr>
          <a:xfrm>
            <a:off x="5788151" y="1719072"/>
            <a:ext cx="107633" cy="65246"/>
          </a:xfrm>
          <a:custGeom>
            <a:avLst/>
            <a:gdLst/>
            <a:ahLst/>
            <a:cxnLst/>
            <a:rect l="l" t="t" r="r" b="b"/>
            <a:pathLst>
              <a:path w="143510" h="86994">
                <a:moveTo>
                  <a:pt x="0" y="86867"/>
                </a:moveTo>
                <a:lnTo>
                  <a:pt x="143255" y="86867"/>
                </a:lnTo>
                <a:lnTo>
                  <a:pt x="143255" y="0"/>
                </a:lnTo>
                <a:lnTo>
                  <a:pt x="0" y="0"/>
                </a:lnTo>
                <a:lnTo>
                  <a:pt x="0" y="86867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971B1F25-AE0B-DD4B-84D7-149F51327DD4}"/>
              </a:ext>
            </a:extLst>
          </p:cNvPr>
          <p:cNvSpPr/>
          <p:nvPr/>
        </p:nvSpPr>
        <p:spPr>
          <a:xfrm>
            <a:off x="5894450" y="1548765"/>
            <a:ext cx="107633" cy="235744"/>
          </a:xfrm>
          <a:custGeom>
            <a:avLst/>
            <a:gdLst/>
            <a:ahLst/>
            <a:cxnLst/>
            <a:rect l="l" t="t" r="r" b="b"/>
            <a:pathLst>
              <a:path w="143510" h="314325">
                <a:moveTo>
                  <a:pt x="0" y="313943"/>
                </a:moveTo>
                <a:lnTo>
                  <a:pt x="143255" y="313943"/>
                </a:lnTo>
                <a:lnTo>
                  <a:pt x="143255" y="0"/>
                </a:lnTo>
                <a:lnTo>
                  <a:pt x="0" y="0"/>
                </a:lnTo>
                <a:lnTo>
                  <a:pt x="0" y="31394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8F69DDA2-9ACF-9142-8133-22E9BE0BA06A}"/>
              </a:ext>
            </a:extLst>
          </p:cNvPr>
          <p:cNvSpPr/>
          <p:nvPr/>
        </p:nvSpPr>
        <p:spPr>
          <a:xfrm>
            <a:off x="5894450" y="1548765"/>
            <a:ext cx="107633" cy="235744"/>
          </a:xfrm>
          <a:custGeom>
            <a:avLst/>
            <a:gdLst/>
            <a:ahLst/>
            <a:cxnLst/>
            <a:rect l="l" t="t" r="r" b="b"/>
            <a:pathLst>
              <a:path w="143510" h="314325">
                <a:moveTo>
                  <a:pt x="0" y="313943"/>
                </a:moveTo>
                <a:lnTo>
                  <a:pt x="143255" y="313943"/>
                </a:lnTo>
                <a:lnTo>
                  <a:pt x="143255" y="0"/>
                </a:lnTo>
                <a:lnTo>
                  <a:pt x="0" y="0"/>
                </a:lnTo>
                <a:lnTo>
                  <a:pt x="0" y="313943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D5AAA187-F689-6D40-95A9-4591FB00B751}"/>
              </a:ext>
            </a:extLst>
          </p:cNvPr>
          <p:cNvSpPr/>
          <p:nvPr/>
        </p:nvSpPr>
        <p:spPr>
          <a:xfrm>
            <a:off x="6001892" y="1565910"/>
            <a:ext cx="107633" cy="218599"/>
          </a:xfrm>
          <a:custGeom>
            <a:avLst/>
            <a:gdLst/>
            <a:ahLst/>
            <a:cxnLst/>
            <a:rect l="l" t="t" r="r" b="b"/>
            <a:pathLst>
              <a:path w="143509" h="291464">
                <a:moveTo>
                  <a:pt x="0" y="291084"/>
                </a:moveTo>
                <a:lnTo>
                  <a:pt x="143255" y="291084"/>
                </a:lnTo>
                <a:lnTo>
                  <a:pt x="143255" y="0"/>
                </a:lnTo>
                <a:lnTo>
                  <a:pt x="0" y="0"/>
                </a:lnTo>
                <a:lnTo>
                  <a:pt x="0" y="29108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E65B51AA-66DD-1E49-B858-CFBFF15CBDFF}"/>
              </a:ext>
            </a:extLst>
          </p:cNvPr>
          <p:cNvSpPr/>
          <p:nvPr/>
        </p:nvSpPr>
        <p:spPr>
          <a:xfrm>
            <a:off x="6001892" y="1565910"/>
            <a:ext cx="107633" cy="218599"/>
          </a:xfrm>
          <a:custGeom>
            <a:avLst/>
            <a:gdLst/>
            <a:ahLst/>
            <a:cxnLst/>
            <a:rect l="l" t="t" r="r" b="b"/>
            <a:pathLst>
              <a:path w="143509" h="291464">
                <a:moveTo>
                  <a:pt x="0" y="291084"/>
                </a:moveTo>
                <a:lnTo>
                  <a:pt x="143255" y="291084"/>
                </a:lnTo>
                <a:lnTo>
                  <a:pt x="143255" y="0"/>
                </a:lnTo>
                <a:lnTo>
                  <a:pt x="0" y="0"/>
                </a:lnTo>
                <a:lnTo>
                  <a:pt x="0" y="291084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C899D848-8792-014E-BA06-83B01C97F1EA}"/>
              </a:ext>
            </a:extLst>
          </p:cNvPr>
          <p:cNvSpPr/>
          <p:nvPr/>
        </p:nvSpPr>
        <p:spPr>
          <a:xfrm>
            <a:off x="6109335" y="1386458"/>
            <a:ext cx="107633" cy="398145"/>
          </a:xfrm>
          <a:custGeom>
            <a:avLst/>
            <a:gdLst/>
            <a:ahLst/>
            <a:cxnLst/>
            <a:rect l="l" t="t" r="r" b="b"/>
            <a:pathLst>
              <a:path w="143509" h="530860">
                <a:moveTo>
                  <a:pt x="0" y="530351"/>
                </a:moveTo>
                <a:lnTo>
                  <a:pt x="143255" y="530351"/>
                </a:lnTo>
                <a:lnTo>
                  <a:pt x="143255" y="0"/>
                </a:lnTo>
                <a:lnTo>
                  <a:pt x="0" y="0"/>
                </a:lnTo>
                <a:lnTo>
                  <a:pt x="0" y="53035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C7D6812B-923D-AB4D-9D4A-E6A0C5BE192A}"/>
              </a:ext>
            </a:extLst>
          </p:cNvPr>
          <p:cNvSpPr/>
          <p:nvPr/>
        </p:nvSpPr>
        <p:spPr>
          <a:xfrm>
            <a:off x="6109335" y="1386458"/>
            <a:ext cx="107633" cy="398145"/>
          </a:xfrm>
          <a:custGeom>
            <a:avLst/>
            <a:gdLst/>
            <a:ahLst/>
            <a:cxnLst/>
            <a:rect l="l" t="t" r="r" b="b"/>
            <a:pathLst>
              <a:path w="143509" h="530860">
                <a:moveTo>
                  <a:pt x="0" y="530351"/>
                </a:moveTo>
                <a:lnTo>
                  <a:pt x="143255" y="530351"/>
                </a:lnTo>
                <a:lnTo>
                  <a:pt x="143255" y="0"/>
                </a:lnTo>
                <a:lnTo>
                  <a:pt x="0" y="0"/>
                </a:lnTo>
                <a:lnTo>
                  <a:pt x="0" y="530351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8BCCECD0-69A0-2B4F-BB9F-3855CEFD5E2B}"/>
              </a:ext>
            </a:extLst>
          </p:cNvPr>
          <p:cNvSpPr/>
          <p:nvPr/>
        </p:nvSpPr>
        <p:spPr>
          <a:xfrm>
            <a:off x="6212205" y="1602487"/>
            <a:ext cx="221742" cy="18516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6E094DB9-03F9-9A46-8607-0CC03EAF7B69}"/>
              </a:ext>
            </a:extLst>
          </p:cNvPr>
          <p:cNvSpPr/>
          <p:nvPr/>
        </p:nvSpPr>
        <p:spPr>
          <a:xfrm>
            <a:off x="6430517" y="1543050"/>
            <a:ext cx="106680" cy="241459"/>
          </a:xfrm>
          <a:custGeom>
            <a:avLst/>
            <a:gdLst/>
            <a:ahLst/>
            <a:cxnLst/>
            <a:rect l="l" t="t" r="r" b="b"/>
            <a:pathLst>
              <a:path w="142240" h="321944">
                <a:moveTo>
                  <a:pt x="0" y="321563"/>
                </a:moveTo>
                <a:lnTo>
                  <a:pt x="141731" y="321563"/>
                </a:lnTo>
                <a:lnTo>
                  <a:pt x="141731" y="0"/>
                </a:lnTo>
                <a:lnTo>
                  <a:pt x="0" y="0"/>
                </a:lnTo>
                <a:lnTo>
                  <a:pt x="0" y="32156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F1F33ED0-BC14-5E45-BB10-A24E9D0E45E7}"/>
              </a:ext>
            </a:extLst>
          </p:cNvPr>
          <p:cNvSpPr/>
          <p:nvPr/>
        </p:nvSpPr>
        <p:spPr>
          <a:xfrm>
            <a:off x="6430517" y="1543050"/>
            <a:ext cx="106680" cy="241459"/>
          </a:xfrm>
          <a:custGeom>
            <a:avLst/>
            <a:gdLst/>
            <a:ahLst/>
            <a:cxnLst/>
            <a:rect l="l" t="t" r="r" b="b"/>
            <a:pathLst>
              <a:path w="142240" h="321944">
                <a:moveTo>
                  <a:pt x="0" y="321563"/>
                </a:moveTo>
                <a:lnTo>
                  <a:pt x="141731" y="321563"/>
                </a:lnTo>
                <a:lnTo>
                  <a:pt x="141731" y="0"/>
                </a:lnTo>
                <a:lnTo>
                  <a:pt x="0" y="0"/>
                </a:lnTo>
                <a:lnTo>
                  <a:pt x="0" y="321563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E4195ED8-11FF-8243-975A-037F54820052}"/>
              </a:ext>
            </a:extLst>
          </p:cNvPr>
          <p:cNvSpPr/>
          <p:nvPr/>
        </p:nvSpPr>
        <p:spPr>
          <a:xfrm>
            <a:off x="6536817" y="1763078"/>
            <a:ext cx="107633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255" y="0"/>
                </a:lnTo>
              </a:path>
            </a:pathLst>
          </a:custGeom>
          <a:ln w="56387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80551FF6-F439-9740-8C53-7DC6F5D562D0}"/>
              </a:ext>
            </a:extLst>
          </p:cNvPr>
          <p:cNvSpPr/>
          <p:nvPr/>
        </p:nvSpPr>
        <p:spPr>
          <a:xfrm>
            <a:off x="6536817" y="1741933"/>
            <a:ext cx="107633" cy="42386"/>
          </a:xfrm>
          <a:custGeom>
            <a:avLst/>
            <a:gdLst/>
            <a:ahLst/>
            <a:cxnLst/>
            <a:rect l="l" t="t" r="r" b="b"/>
            <a:pathLst>
              <a:path w="143509" h="56514">
                <a:moveTo>
                  <a:pt x="0" y="56387"/>
                </a:moveTo>
                <a:lnTo>
                  <a:pt x="143255" y="56387"/>
                </a:lnTo>
                <a:lnTo>
                  <a:pt x="143255" y="0"/>
                </a:lnTo>
                <a:lnTo>
                  <a:pt x="0" y="0"/>
                </a:lnTo>
                <a:lnTo>
                  <a:pt x="0" y="56387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334FF72E-9265-184E-91CB-4001D83601A0}"/>
              </a:ext>
            </a:extLst>
          </p:cNvPr>
          <p:cNvSpPr/>
          <p:nvPr/>
        </p:nvSpPr>
        <p:spPr>
          <a:xfrm>
            <a:off x="5360098" y="1820228"/>
            <a:ext cx="1284923" cy="57150"/>
          </a:xfrm>
          <a:custGeom>
            <a:avLst/>
            <a:gdLst/>
            <a:ahLst/>
            <a:cxnLst/>
            <a:rect l="l" t="t" r="r" b="b"/>
            <a:pathLst>
              <a:path w="171322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8005"/>
                </a:lnTo>
                <a:lnTo>
                  <a:pt x="63500" y="48005"/>
                </a:lnTo>
                <a:lnTo>
                  <a:pt x="63500" y="28193"/>
                </a:lnTo>
                <a:lnTo>
                  <a:pt x="76200" y="28193"/>
                </a:lnTo>
                <a:lnTo>
                  <a:pt x="76200" y="0"/>
                </a:lnTo>
                <a:close/>
              </a:path>
              <a:path w="1713229" h="76200">
                <a:moveTo>
                  <a:pt x="1636649" y="0"/>
                </a:moveTo>
                <a:lnTo>
                  <a:pt x="1636649" y="76200"/>
                </a:lnTo>
                <a:lnTo>
                  <a:pt x="1693037" y="48005"/>
                </a:lnTo>
                <a:lnTo>
                  <a:pt x="1649349" y="48005"/>
                </a:lnTo>
                <a:lnTo>
                  <a:pt x="1649349" y="28193"/>
                </a:lnTo>
                <a:lnTo>
                  <a:pt x="1693036" y="28193"/>
                </a:lnTo>
                <a:lnTo>
                  <a:pt x="1636649" y="0"/>
                </a:lnTo>
                <a:close/>
              </a:path>
              <a:path w="1713229" h="76200">
                <a:moveTo>
                  <a:pt x="76200" y="28193"/>
                </a:moveTo>
                <a:lnTo>
                  <a:pt x="63500" y="28193"/>
                </a:lnTo>
                <a:lnTo>
                  <a:pt x="63500" y="48005"/>
                </a:lnTo>
                <a:lnTo>
                  <a:pt x="76200" y="48005"/>
                </a:lnTo>
                <a:lnTo>
                  <a:pt x="76200" y="28193"/>
                </a:lnTo>
                <a:close/>
              </a:path>
              <a:path w="1713229" h="76200">
                <a:moveTo>
                  <a:pt x="1636649" y="28193"/>
                </a:moveTo>
                <a:lnTo>
                  <a:pt x="76200" y="28193"/>
                </a:lnTo>
                <a:lnTo>
                  <a:pt x="76200" y="48005"/>
                </a:lnTo>
                <a:lnTo>
                  <a:pt x="1636649" y="48005"/>
                </a:lnTo>
                <a:lnTo>
                  <a:pt x="1636649" y="28193"/>
                </a:lnTo>
                <a:close/>
              </a:path>
              <a:path w="1713229" h="76200">
                <a:moveTo>
                  <a:pt x="1693036" y="28193"/>
                </a:moveTo>
                <a:lnTo>
                  <a:pt x="1649349" y="28193"/>
                </a:lnTo>
                <a:lnTo>
                  <a:pt x="1649349" y="48005"/>
                </a:lnTo>
                <a:lnTo>
                  <a:pt x="1693037" y="48005"/>
                </a:lnTo>
                <a:lnTo>
                  <a:pt x="1712849" y="38100"/>
                </a:lnTo>
                <a:lnTo>
                  <a:pt x="1693036" y="28193"/>
                </a:lnTo>
                <a:close/>
              </a:path>
            </a:pathLst>
          </a:custGeom>
          <a:solidFill>
            <a:srgbClr val="17714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EAE120EE-5408-734B-92F4-6417A4611B1F}"/>
              </a:ext>
            </a:extLst>
          </p:cNvPr>
          <p:cNvSpPr txBox="1"/>
          <p:nvPr/>
        </p:nvSpPr>
        <p:spPr>
          <a:xfrm>
            <a:off x="5365813" y="1837373"/>
            <a:ext cx="83344" cy="1716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050" dirty="0">
                <a:solidFill>
                  <a:srgbClr val="177145"/>
                </a:solidFill>
                <a:latin typeface="Calibri"/>
                <a:cs typeface="Calibri"/>
              </a:rPr>
              <a:t>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F6E7C66C-63BE-B843-86AE-433B3E21FD76}"/>
              </a:ext>
            </a:extLst>
          </p:cNvPr>
          <p:cNvSpPr txBox="1"/>
          <p:nvPr/>
        </p:nvSpPr>
        <p:spPr>
          <a:xfrm>
            <a:off x="6494811" y="1840325"/>
            <a:ext cx="209550" cy="1716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050" spc="-30" dirty="0">
                <a:solidFill>
                  <a:srgbClr val="177145"/>
                </a:solidFill>
                <a:latin typeface="Calibri"/>
                <a:cs typeface="Calibri"/>
              </a:rPr>
              <a:t>z</a:t>
            </a:r>
            <a:r>
              <a:rPr sz="1050" spc="-4" dirty="0">
                <a:solidFill>
                  <a:srgbClr val="177145"/>
                </a:solidFill>
                <a:latin typeface="Calibri"/>
                <a:cs typeface="Calibri"/>
              </a:rPr>
              <a:t>oo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53F6411B-81A6-2545-89A4-3AC35E62F150}"/>
              </a:ext>
            </a:extLst>
          </p:cNvPr>
          <p:cNvSpPr/>
          <p:nvPr/>
        </p:nvSpPr>
        <p:spPr>
          <a:xfrm>
            <a:off x="5917216" y="1948243"/>
            <a:ext cx="83820" cy="588645"/>
          </a:xfrm>
          <a:custGeom>
            <a:avLst/>
            <a:gdLst/>
            <a:ahLst/>
            <a:cxnLst/>
            <a:rect l="l" t="t" r="r" b="b"/>
            <a:pathLst>
              <a:path w="111760" h="784860">
                <a:moveTo>
                  <a:pt x="55752" y="39224"/>
                </a:moveTo>
                <a:lnTo>
                  <a:pt x="45846" y="56206"/>
                </a:lnTo>
                <a:lnTo>
                  <a:pt x="45846" y="784351"/>
                </a:lnTo>
                <a:lnTo>
                  <a:pt x="65658" y="784351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784860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784860">
                <a:moveTo>
                  <a:pt x="67159" y="19557"/>
                </a:moveTo>
                <a:lnTo>
                  <a:pt x="65658" y="19557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784860">
                <a:moveTo>
                  <a:pt x="65658" y="19557"/>
                </a:moveTo>
                <a:lnTo>
                  <a:pt x="45846" y="19557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7"/>
                </a:lnTo>
                <a:close/>
              </a:path>
              <a:path w="111760" h="784860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784860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0695EE93-6863-8F4C-96CB-49553840A9EB}"/>
              </a:ext>
            </a:extLst>
          </p:cNvPr>
          <p:cNvSpPr txBox="1"/>
          <p:nvPr/>
        </p:nvSpPr>
        <p:spPr>
          <a:xfrm>
            <a:off x="1396137" y="1292162"/>
            <a:ext cx="134064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177145"/>
                </a:solidFill>
                <a:latin typeface="Calibri"/>
                <a:cs typeface="Calibri"/>
              </a:rPr>
              <a:t>output</a:t>
            </a:r>
            <a:r>
              <a:rPr sz="1350" spc="-23" dirty="0">
                <a:solidFill>
                  <a:srgbClr val="177145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177145"/>
                </a:solidFill>
                <a:latin typeface="Calibri"/>
                <a:cs typeface="Calibri"/>
              </a:rPr>
              <a:t>distribution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AA241169-2879-7C49-A8F5-BCD7B942AC2F}"/>
              </a:ext>
            </a:extLst>
          </p:cNvPr>
          <p:cNvSpPr/>
          <p:nvPr/>
        </p:nvSpPr>
        <p:spPr>
          <a:xfrm>
            <a:off x="1394478" y="1575112"/>
            <a:ext cx="2477974" cy="23168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180BF14B-0646-7F4E-8908-02FCD9A27563}"/>
              </a:ext>
            </a:extLst>
          </p:cNvPr>
          <p:cNvSpPr/>
          <p:nvPr/>
        </p:nvSpPr>
        <p:spPr>
          <a:xfrm>
            <a:off x="5998464" y="2152270"/>
            <a:ext cx="177165" cy="1817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798257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spc="-4" dirty="0">
                <a:latin typeface="Calibri"/>
                <a:cs typeface="Calibri"/>
              </a:rPr>
              <a:t>RNN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29D7C45-A842-8745-A5A1-A446F5B9E31B}"/>
              </a:ext>
            </a:extLst>
          </p:cNvPr>
          <p:cNvSpPr txBox="1"/>
          <p:nvPr/>
        </p:nvSpPr>
        <p:spPr>
          <a:xfrm>
            <a:off x="4619434" y="4221861"/>
            <a:ext cx="24669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42EFA26-ED59-8144-BE49-6CDD8A0748D6}"/>
              </a:ext>
            </a:extLst>
          </p:cNvPr>
          <p:cNvSpPr txBox="1"/>
          <p:nvPr/>
        </p:nvSpPr>
        <p:spPr>
          <a:xfrm>
            <a:off x="5215128" y="4221861"/>
            <a:ext cx="61102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23" dirty="0">
                <a:latin typeface="Calibri"/>
                <a:cs typeface="Calibri"/>
              </a:rPr>
              <a:t>s</a:t>
            </a:r>
            <a:r>
              <a:rPr sz="1350" i="1" dirty="0">
                <a:latin typeface="Calibri"/>
                <a:cs typeface="Calibri"/>
              </a:rPr>
              <a:t>tud</a:t>
            </a:r>
            <a:r>
              <a:rPr sz="1350" i="1" spc="4" dirty="0">
                <a:latin typeface="Calibri"/>
                <a:cs typeface="Calibri"/>
              </a:rPr>
              <a:t>e</a:t>
            </a:r>
            <a:r>
              <a:rPr sz="1350" i="1" spc="-11" dirty="0">
                <a:latin typeface="Calibri"/>
                <a:cs typeface="Calibri"/>
              </a:rPr>
              <a:t>n</a:t>
            </a:r>
            <a:r>
              <a:rPr sz="1350" i="1" dirty="0">
                <a:latin typeface="Calibri"/>
                <a:cs typeface="Calibri"/>
              </a:rPr>
              <a:t>ts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9983440-CA24-6348-BB7A-E4CFFC713971}"/>
              </a:ext>
            </a:extLst>
          </p:cNvPr>
          <p:cNvSpPr txBox="1"/>
          <p:nvPr/>
        </p:nvSpPr>
        <p:spPr>
          <a:xfrm>
            <a:off x="6068759" y="4221861"/>
            <a:ext cx="53673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4" dirty="0">
                <a:latin typeface="Calibri"/>
                <a:cs typeface="Calibri"/>
              </a:rPr>
              <a:t>opened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DCB362A-A8D6-DB45-8D9E-A90A1FFF4DF8}"/>
              </a:ext>
            </a:extLst>
          </p:cNvPr>
          <p:cNvSpPr txBox="1"/>
          <p:nvPr/>
        </p:nvSpPr>
        <p:spPr>
          <a:xfrm>
            <a:off x="6979920" y="4221861"/>
            <a:ext cx="34432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the</a:t>
            </a:r>
            <a:r>
              <a:rPr sz="1350" i="1" spc="-8" dirty="0">
                <a:latin typeface="Calibri"/>
                <a:cs typeface="Calibri"/>
              </a:rPr>
              <a:t>i</a:t>
            </a:r>
            <a:r>
              <a:rPr sz="1350" i="1" dirty="0">
                <a:latin typeface="Calibri"/>
                <a:cs typeface="Calibri"/>
              </a:rPr>
              <a:t>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658A7E6-1636-9847-B6B6-F6AE23D015EA}"/>
              </a:ext>
            </a:extLst>
          </p:cNvPr>
          <p:cNvSpPr txBox="1"/>
          <p:nvPr/>
        </p:nvSpPr>
        <p:spPr>
          <a:xfrm>
            <a:off x="5352479" y="858203"/>
            <a:ext cx="336232" cy="1716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050" i="1" spc="-8" dirty="0">
                <a:solidFill>
                  <a:srgbClr val="177145"/>
                </a:solidFill>
                <a:latin typeface="Calibri"/>
                <a:cs typeface="Calibri"/>
              </a:rPr>
              <a:t>books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9AB0EEA-7657-A740-BA5D-7FB046FD4D6F}"/>
              </a:ext>
            </a:extLst>
          </p:cNvPr>
          <p:cNvSpPr txBox="1"/>
          <p:nvPr/>
        </p:nvSpPr>
        <p:spPr>
          <a:xfrm>
            <a:off x="5953982" y="999934"/>
            <a:ext cx="419100" cy="1716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050" i="1" dirty="0">
                <a:solidFill>
                  <a:srgbClr val="177145"/>
                </a:solidFill>
                <a:latin typeface="Calibri"/>
                <a:cs typeface="Calibri"/>
              </a:rPr>
              <a:t>lap</a:t>
            </a:r>
            <a:r>
              <a:rPr sz="1050" i="1" spc="-15" dirty="0">
                <a:solidFill>
                  <a:srgbClr val="177145"/>
                </a:solidFill>
                <a:latin typeface="Calibri"/>
                <a:cs typeface="Calibri"/>
              </a:rPr>
              <a:t>t</a:t>
            </a:r>
            <a:r>
              <a:rPr sz="1050" i="1" spc="-4" dirty="0">
                <a:solidFill>
                  <a:srgbClr val="177145"/>
                </a:solidFill>
                <a:latin typeface="Calibri"/>
                <a:cs typeface="Calibri"/>
              </a:rPr>
              <a:t>o</a:t>
            </a:r>
            <a:r>
              <a:rPr sz="1050" i="1" spc="-11" dirty="0">
                <a:solidFill>
                  <a:srgbClr val="177145"/>
                </a:solidFill>
                <a:latin typeface="Calibri"/>
                <a:cs typeface="Calibri"/>
              </a:rPr>
              <a:t>p</a:t>
            </a:r>
            <a:r>
              <a:rPr sz="1050" i="1" dirty="0">
                <a:solidFill>
                  <a:srgbClr val="177145"/>
                </a:solidFill>
                <a:latin typeface="Calibri"/>
                <a:cs typeface="Calibri"/>
              </a:rPr>
              <a:t>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A731DD9-8DBF-1947-9D43-7D2388EEDB58}"/>
              </a:ext>
            </a:extLst>
          </p:cNvPr>
          <p:cNvSpPr/>
          <p:nvPr/>
        </p:nvSpPr>
        <p:spPr>
          <a:xfrm>
            <a:off x="5491258" y="1037844"/>
            <a:ext cx="57150" cy="216694"/>
          </a:xfrm>
          <a:custGeom>
            <a:avLst/>
            <a:gdLst/>
            <a:ahLst/>
            <a:cxnLst/>
            <a:rect l="l" t="t" r="r" b="b"/>
            <a:pathLst>
              <a:path w="76200" h="288925">
                <a:moveTo>
                  <a:pt x="31728" y="212799"/>
                </a:moveTo>
                <a:lnTo>
                  <a:pt x="0" y="212852"/>
                </a:lnTo>
                <a:lnTo>
                  <a:pt x="38226" y="288925"/>
                </a:lnTo>
                <a:lnTo>
                  <a:pt x="69871" y="225425"/>
                </a:lnTo>
                <a:lnTo>
                  <a:pt x="31750" y="225425"/>
                </a:lnTo>
                <a:lnTo>
                  <a:pt x="31728" y="212799"/>
                </a:lnTo>
                <a:close/>
              </a:path>
              <a:path w="76200" h="288925">
                <a:moveTo>
                  <a:pt x="44428" y="212777"/>
                </a:moveTo>
                <a:lnTo>
                  <a:pt x="31728" y="212799"/>
                </a:lnTo>
                <a:lnTo>
                  <a:pt x="31750" y="225425"/>
                </a:lnTo>
                <a:lnTo>
                  <a:pt x="44450" y="225425"/>
                </a:lnTo>
                <a:lnTo>
                  <a:pt x="44428" y="212777"/>
                </a:lnTo>
                <a:close/>
              </a:path>
              <a:path w="76200" h="288925">
                <a:moveTo>
                  <a:pt x="76200" y="212725"/>
                </a:moveTo>
                <a:lnTo>
                  <a:pt x="44428" y="212777"/>
                </a:lnTo>
                <a:lnTo>
                  <a:pt x="44450" y="225425"/>
                </a:lnTo>
                <a:lnTo>
                  <a:pt x="69871" y="225425"/>
                </a:lnTo>
                <a:lnTo>
                  <a:pt x="76200" y="212725"/>
                </a:lnTo>
                <a:close/>
              </a:path>
              <a:path w="76200" h="288925">
                <a:moveTo>
                  <a:pt x="44069" y="0"/>
                </a:moveTo>
                <a:lnTo>
                  <a:pt x="31369" y="0"/>
                </a:lnTo>
                <a:lnTo>
                  <a:pt x="31728" y="212799"/>
                </a:lnTo>
                <a:lnTo>
                  <a:pt x="44428" y="212777"/>
                </a:lnTo>
                <a:lnTo>
                  <a:pt x="44069" y="0"/>
                </a:lnTo>
                <a:close/>
              </a:path>
            </a:pathLst>
          </a:custGeom>
          <a:solidFill>
            <a:srgbClr val="17714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7155EC3-D74B-B44C-810B-1B76E694F2B0}"/>
              </a:ext>
            </a:extLst>
          </p:cNvPr>
          <p:cNvSpPr/>
          <p:nvPr/>
        </p:nvSpPr>
        <p:spPr>
          <a:xfrm>
            <a:off x="6134480" y="1215009"/>
            <a:ext cx="57150" cy="171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23C194B-55EA-D044-889D-CD9200A3C05F}"/>
              </a:ext>
            </a:extLst>
          </p:cNvPr>
          <p:cNvSpPr/>
          <p:nvPr/>
        </p:nvSpPr>
        <p:spPr>
          <a:xfrm>
            <a:off x="5917502" y="2811209"/>
            <a:ext cx="83820" cy="573405"/>
          </a:xfrm>
          <a:custGeom>
            <a:avLst/>
            <a:gdLst/>
            <a:ahLst/>
            <a:cxnLst/>
            <a:rect l="l" t="t" r="r" b="b"/>
            <a:pathLst>
              <a:path w="111760" h="764539">
                <a:moveTo>
                  <a:pt x="55892" y="39312"/>
                </a:moveTo>
                <a:lnTo>
                  <a:pt x="45994" y="56155"/>
                </a:lnTo>
                <a:lnTo>
                  <a:pt x="43942" y="764032"/>
                </a:lnTo>
                <a:lnTo>
                  <a:pt x="63753" y="764159"/>
                </a:lnTo>
                <a:lnTo>
                  <a:pt x="65806" y="56385"/>
                </a:lnTo>
                <a:lnTo>
                  <a:pt x="55892" y="39312"/>
                </a:lnTo>
                <a:close/>
              </a:path>
              <a:path w="111760" h="764539">
                <a:moveTo>
                  <a:pt x="67342" y="19558"/>
                </a:moveTo>
                <a:lnTo>
                  <a:pt x="46100" y="19558"/>
                </a:lnTo>
                <a:lnTo>
                  <a:pt x="65912" y="19685"/>
                </a:lnTo>
                <a:lnTo>
                  <a:pt x="65806" y="56385"/>
                </a:lnTo>
                <a:lnTo>
                  <a:pt x="91694" y="100965"/>
                </a:lnTo>
                <a:lnTo>
                  <a:pt x="94361" y="105664"/>
                </a:lnTo>
                <a:lnTo>
                  <a:pt x="100457" y="107315"/>
                </a:lnTo>
                <a:lnTo>
                  <a:pt x="109855" y="101727"/>
                </a:lnTo>
                <a:lnTo>
                  <a:pt x="111506" y="95758"/>
                </a:lnTo>
                <a:lnTo>
                  <a:pt x="67342" y="19558"/>
                </a:lnTo>
                <a:close/>
              </a:path>
              <a:path w="111760" h="764539">
                <a:moveTo>
                  <a:pt x="56007" y="0"/>
                </a:moveTo>
                <a:lnTo>
                  <a:pt x="2794" y="90678"/>
                </a:lnTo>
                <a:lnTo>
                  <a:pt x="0" y="95377"/>
                </a:lnTo>
                <a:lnTo>
                  <a:pt x="1524" y="101473"/>
                </a:lnTo>
                <a:lnTo>
                  <a:pt x="6223" y="104267"/>
                </a:lnTo>
                <a:lnTo>
                  <a:pt x="11049" y="107061"/>
                </a:lnTo>
                <a:lnTo>
                  <a:pt x="17018" y="105410"/>
                </a:lnTo>
                <a:lnTo>
                  <a:pt x="19812" y="100711"/>
                </a:lnTo>
                <a:lnTo>
                  <a:pt x="45994" y="56155"/>
                </a:lnTo>
                <a:lnTo>
                  <a:pt x="46100" y="19558"/>
                </a:lnTo>
                <a:lnTo>
                  <a:pt x="67342" y="19558"/>
                </a:lnTo>
                <a:lnTo>
                  <a:pt x="56007" y="0"/>
                </a:lnTo>
                <a:close/>
              </a:path>
              <a:path w="111760" h="764539">
                <a:moveTo>
                  <a:pt x="65898" y="24638"/>
                </a:moveTo>
                <a:lnTo>
                  <a:pt x="64515" y="24638"/>
                </a:lnTo>
                <a:lnTo>
                  <a:pt x="55892" y="39312"/>
                </a:lnTo>
                <a:lnTo>
                  <a:pt x="65806" y="56385"/>
                </a:lnTo>
                <a:lnTo>
                  <a:pt x="65898" y="24638"/>
                </a:lnTo>
                <a:close/>
              </a:path>
              <a:path w="111760" h="764539">
                <a:moveTo>
                  <a:pt x="46100" y="19558"/>
                </a:moveTo>
                <a:lnTo>
                  <a:pt x="45994" y="56155"/>
                </a:lnTo>
                <a:lnTo>
                  <a:pt x="55892" y="39312"/>
                </a:lnTo>
                <a:lnTo>
                  <a:pt x="47371" y="24638"/>
                </a:lnTo>
                <a:lnTo>
                  <a:pt x="65898" y="24638"/>
                </a:lnTo>
                <a:lnTo>
                  <a:pt x="65912" y="19685"/>
                </a:lnTo>
                <a:lnTo>
                  <a:pt x="46100" y="19558"/>
                </a:lnTo>
                <a:close/>
              </a:path>
              <a:path w="111760" h="764539">
                <a:moveTo>
                  <a:pt x="64515" y="24638"/>
                </a:moveTo>
                <a:lnTo>
                  <a:pt x="47371" y="24638"/>
                </a:lnTo>
                <a:lnTo>
                  <a:pt x="55892" y="39312"/>
                </a:lnTo>
                <a:lnTo>
                  <a:pt x="64515" y="246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3FE9CAB-2121-9B40-8CAD-7511B707FF3D}"/>
              </a:ext>
            </a:extLst>
          </p:cNvPr>
          <p:cNvSpPr/>
          <p:nvPr/>
        </p:nvSpPr>
        <p:spPr>
          <a:xfrm>
            <a:off x="5041774" y="2607184"/>
            <a:ext cx="118871" cy="1245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7AB3330B-01A2-7B43-98C1-C070989B02FC}"/>
              </a:ext>
            </a:extLst>
          </p:cNvPr>
          <p:cNvSpPr/>
          <p:nvPr/>
        </p:nvSpPr>
        <p:spPr>
          <a:xfrm>
            <a:off x="5197222" y="2607184"/>
            <a:ext cx="118871" cy="1245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9BB0A6A3-7A74-E94C-BAC9-512CE1E85CE3}"/>
              </a:ext>
            </a:extLst>
          </p:cNvPr>
          <p:cNvSpPr/>
          <p:nvPr/>
        </p:nvSpPr>
        <p:spPr>
          <a:xfrm>
            <a:off x="5352669" y="2607184"/>
            <a:ext cx="118871" cy="1245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50C4FD03-6DD5-EF4A-B903-D7FE36BDB6C4}"/>
              </a:ext>
            </a:extLst>
          </p:cNvPr>
          <p:cNvSpPr/>
          <p:nvPr/>
        </p:nvSpPr>
        <p:spPr>
          <a:xfrm>
            <a:off x="5508117" y="2607184"/>
            <a:ext cx="117728" cy="124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C6E3D5B1-BEEA-7640-B1F2-6A38A0A001CF}"/>
              </a:ext>
            </a:extLst>
          </p:cNvPr>
          <p:cNvSpPr/>
          <p:nvPr/>
        </p:nvSpPr>
        <p:spPr>
          <a:xfrm>
            <a:off x="4976051" y="2536888"/>
            <a:ext cx="1965960" cy="274320"/>
          </a:xfrm>
          <a:custGeom>
            <a:avLst/>
            <a:gdLst/>
            <a:ahLst/>
            <a:cxnLst/>
            <a:rect l="l" t="t" r="r" b="b"/>
            <a:pathLst>
              <a:path w="2621279" h="365760">
                <a:moveTo>
                  <a:pt x="0" y="60960"/>
                </a:move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2560319" y="0"/>
                </a:lnTo>
                <a:lnTo>
                  <a:pt x="2584043" y="4792"/>
                </a:lnTo>
                <a:lnTo>
                  <a:pt x="2603420" y="17859"/>
                </a:lnTo>
                <a:lnTo>
                  <a:pt x="2616487" y="37236"/>
                </a:lnTo>
                <a:lnTo>
                  <a:pt x="2621280" y="60960"/>
                </a:lnTo>
                <a:lnTo>
                  <a:pt x="2621280" y="304800"/>
                </a:lnTo>
                <a:lnTo>
                  <a:pt x="2616487" y="328523"/>
                </a:lnTo>
                <a:lnTo>
                  <a:pt x="2603420" y="347900"/>
                </a:lnTo>
                <a:lnTo>
                  <a:pt x="2584043" y="360967"/>
                </a:lnTo>
                <a:lnTo>
                  <a:pt x="2560319" y="365760"/>
                </a:lnTo>
                <a:lnTo>
                  <a:pt x="60960" y="365760"/>
                </a:lnTo>
                <a:lnTo>
                  <a:pt x="37236" y="360967"/>
                </a:lnTo>
                <a:lnTo>
                  <a:pt x="17859" y="347900"/>
                </a:lnTo>
                <a:lnTo>
                  <a:pt x="4792" y="328523"/>
                </a:lnTo>
                <a:lnTo>
                  <a:pt x="0" y="304800"/>
                </a:lnTo>
                <a:lnTo>
                  <a:pt x="0" y="6096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193EAB34-A313-D84B-8956-E551D612F585}"/>
              </a:ext>
            </a:extLst>
          </p:cNvPr>
          <p:cNvSpPr/>
          <p:nvPr/>
        </p:nvSpPr>
        <p:spPr>
          <a:xfrm>
            <a:off x="5663566" y="2607184"/>
            <a:ext cx="117728" cy="124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1D2C55B9-D217-794E-A357-B0A6317C73A9}"/>
              </a:ext>
            </a:extLst>
          </p:cNvPr>
          <p:cNvSpPr/>
          <p:nvPr/>
        </p:nvSpPr>
        <p:spPr>
          <a:xfrm>
            <a:off x="5819014" y="2607184"/>
            <a:ext cx="117728" cy="124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1FC4EC59-B7C1-A840-A0F9-EC58A6907287}"/>
              </a:ext>
            </a:extLst>
          </p:cNvPr>
          <p:cNvSpPr/>
          <p:nvPr/>
        </p:nvSpPr>
        <p:spPr>
          <a:xfrm>
            <a:off x="5974460" y="2607184"/>
            <a:ext cx="117729" cy="124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624D1245-F8E4-4F48-ABD8-95B3CA1A338D}"/>
              </a:ext>
            </a:extLst>
          </p:cNvPr>
          <p:cNvSpPr/>
          <p:nvPr/>
        </p:nvSpPr>
        <p:spPr>
          <a:xfrm>
            <a:off x="6129909" y="2607184"/>
            <a:ext cx="117728" cy="124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8C50E97F-836C-F14D-824F-02EC93E9396C}"/>
              </a:ext>
            </a:extLst>
          </p:cNvPr>
          <p:cNvSpPr/>
          <p:nvPr/>
        </p:nvSpPr>
        <p:spPr>
          <a:xfrm>
            <a:off x="6284214" y="2607184"/>
            <a:ext cx="118872" cy="124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E3200D8B-90B1-C445-B54B-DC550B11D6B4}"/>
              </a:ext>
            </a:extLst>
          </p:cNvPr>
          <p:cNvSpPr/>
          <p:nvPr/>
        </p:nvSpPr>
        <p:spPr>
          <a:xfrm>
            <a:off x="6439663" y="2607184"/>
            <a:ext cx="118871" cy="1245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8F5D4F02-040A-ED41-A93A-2858AFC3D90A}"/>
              </a:ext>
            </a:extLst>
          </p:cNvPr>
          <p:cNvSpPr/>
          <p:nvPr/>
        </p:nvSpPr>
        <p:spPr>
          <a:xfrm>
            <a:off x="6595110" y="2607184"/>
            <a:ext cx="118872" cy="124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7AEC0154-63C9-104E-A244-FEEFBB0233BC}"/>
              </a:ext>
            </a:extLst>
          </p:cNvPr>
          <p:cNvSpPr/>
          <p:nvPr/>
        </p:nvSpPr>
        <p:spPr>
          <a:xfrm>
            <a:off x="6750558" y="2607184"/>
            <a:ext cx="118871" cy="1245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BB0728D2-E6B3-674C-ABF9-C2720FC4E030}"/>
              </a:ext>
            </a:extLst>
          </p:cNvPr>
          <p:cNvSpPr/>
          <p:nvPr/>
        </p:nvSpPr>
        <p:spPr>
          <a:xfrm>
            <a:off x="5214938" y="1785938"/>
            <a:ext cx="1574959" cy="0"/>
          </a:xfrm>
          <a:custGeom>
            <a:avLst/>
            <a:gdLst/>
            <a:ahLst/>
            <a:cxnLst/>
            <a:rect l="l" t="t" r="r" b="b"/>
            <a:pathLst>
              <a:path w="2099945">
                <a:moveTo>
                  <a:pt x="0" y="0"/>
                </a:moveTo>
                <a:lnTo>
                  <a:pt x="2099945" y="0"/>
                </a:lnTo>
              </a:path>
            </a:pathLst>
          </a:custGeom>
          <a:ln w="19812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946616A9-25D1-5A4E-BD5A-239450238E26}"/>
              </a:ext>
            </a:extLst>
          </p:cNvPr>
          <p:cNvSpPr/>
          <p:nvPr/>
        </p:nvSpPr>
        <p:spPr>
          <a:xfrm>
            <a:off x="5359526" y="1719072"/>
            <a:ext cx="107633" cy="65246"/>
          </a:xfrm>
          <a:custGeom>
            <a:avLst/>
            <a:gdLst/>
            <a:ahLst/>
            <a:cxnLst/>
            <a:rect l="l" t="t" r="r" b="b"/>
            <a:pathLst>
              <a:path w="143510" h="86994">
                <a:moveTo>
                  <a:pt x="0" y="86867"/>
                </a:moveTo>
                <a:lnTo>
                  <a:pt x="143255" y="86867"/>
                </a:lnTo>
                <a:lnTo>
                  <a:pt x="143255" y="0"/>
                </a:lnTo>
                <a:lnTo>
                  <a:pt x="0" y="0"/>
                </a:lnTo>
                <a:lnTo>
                  <a:pt x="0" y="86867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773CCB61-DB9B-4145-AFCB-A60BC181015D}"/>
              </a:ext>
            </a:extLst>
          </p:cNvPr>
          <p:cNvSpPr/>
          <p:nvPr/>
        </p:nvSpPr>
        <p:spPr>
          <a:xfrm>
            <a:off x="5359526" y="1719072"/>
            <a:ext cx="107633" cy="65246"/>
          </a:xfrm>
          <a:custGeom>
            <a:avLst/>
            <a:gdLst/>
            <a:ahLst/>
            <a:cxnLst/>
            <a:rect l="l" t="t" r="r" b="b"/>
            <a:pathLst>
              <a:path w="143510" h="86994">
                <a:moveTo>
                  <a:pt x="0" y="86867"/>
                </a:moveTo>
                <a:lnTo>
                  <a:pt x="143255" y="86867"/>
                </a:lnTo>
                <a:lnTo>
                  <a:pt x="143255" y="0"/>
                </a:lnTo>
                <a:lnTo>
                  <a:pt x="0" y="0"/>
                </a:lnTo>
                <a:lnTo>
                  <a:pt x="0" y="86867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E4F235F5-D93B-1040-8B33-245790856250}"/>
              </a:ext>
            </a:extLst>
          </p:cNvPr>
          <p:cNvSpPr/>
          <p:nvPr/>
        </p:nvSpPr>
        <p:spPr>
          <a:xfrm>
            <a:off x="5466968" y="1255013"/>
            <a:ext cx="107633" cy="529590"/>
          </a:xfrm>
          <a:custGeom>
            <a:avLst/>
            <a:gdLst/>
            <a:ahLst/>
            <a:cxnLst/>
            <a:rect l="l" t="t" r="r" b="b"/>
            <a:pathLst>
              <a:path w="143510" h="706119">
                <a:moveTo>
                  <a:pt x="0" y="705612"/>
                </a:moveTo>
                <a:lnTo>
                  <a:pt x="143255" y="705612"/>
                </a:lnTo>
                <a:lnTo>
                  <a:pt x="143255" y="0"/>
                </a:lnTo>
                <a:lnTo>
                  <a:pt x="0" y="0"/>
                </a:lnTo>
                <a:lnTo>
                  <a:pt x="0" y="705612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BB7C76CE-49C2-A941-896C-69E595DC14F5}"/>
              </a:ext>
            </a:extLst>
          </p:cNvPr>
          <p:cNvSpPr/>
          <p:nvPr/>
        </p:nvSpPr>
        <p:spPr>
          <a:xfrm>
            <a:off x="5466968" y="1255013"/>
            <a:ext cx="107633" cy="529590"/>
          </a:xfrm>
          <a:custGeom>
            <a:avLst/>
            <a:gdLst/>
            <a:ahLst/>
            <a:cxnLst/>
            <a:rect l="l" t="t" r="r" b="b"/>
            <a:pathLst>
              <a:path w="143510" h="706119">
                <a:moveTo>
                  <a:pt x="0" y="705612"/>
                </a:moveTo>
                <a:lnTo>
                  <a:pt x="143255" y="705612"/>
                </a:lnTo>
                <a:lnTo>
                  <a:pt x="143255" y="0"/>
                </a:lnTo>
                <a:lnTo>
                  <a:pt x="0" y="0"/>
                </a:lnTo>
                <a:lnTo>
                  <a:pt x="0" y="705612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4941641D-7BBD-F542-90F8-3EC7EE3B430F}"/>
              </a:ext>
            </a:extLst>
          </p:cNvPr>
          <p:cNvSpPr/>
          <p:nvPr/>
        </p:nvSpPr>
        <p:spPr>
          <a:xfrm>
            <a:off x="5573267" y="1647062"/>
            <a:ext cx="107633" cy="137160"/>
          </a:xfrm>
          <a:custGeom>
            <a:avLst/>
            <a:gdLst/>
            <a:ahLst/>
            <a:cxnLst/>
            <a:rect l="l" t="t" r="r" b="b"/>
            <a:pathLst>
              <a:path w="143510" h="182880">
                <a:moveTo>
                  <a:pt x="0" y="182879"/>
                </a:moveTo>
                <a:lnTo>
                  <a:pt x="143255" y="182879"/>
                </a:lnTo>
                <a:lnTo>
                  <a:pt x="143255" y="0"/>
                </a:lnTo>
                <a:lnTo>
                  <a:pt x="0" y="0"/>
                </a:lnTo>
                <a:lnTo>
                  <a:pt x="0" y="18287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5B07FA7B-FF05-284F-A67D-EF419874D35A}"/>
              </a:ext>
            </a:extLst>
          </p:cNvPr>
          <p:cNvSpPr/>
          <p:nvPr/>
        </p:nvSpPr>
        <p:spPr>
          <a:xfrm>
            <a:off x="5573267" y="1647062"/>
            <a:ext cx="107633" cy="137160"/>
          </a:xfrm>
          <a:custGeom>
            <a:avLst/>
            <a:gdLst/>
            <a:ahLst/>
            <a:cxnLst/>
            <a:rect l="l" t="t" r="r" b="b"/>
            <a:pathLst>
              <a:path w="143510" h="182880">
                <a:moveTo>
                  <a:pt x="0" y="182879"/>
                </a:moveTo>
                <a:lnTo>
                  <a:pt x="143255" y="182879"/>
                </a:lnTo>
                <a:lnTo>
                  <a:pt x="143255" y="0"/>
                </a:lnTo>
                <a:lnTo>
                  <a:pt x="0" y="0"/>
                </a:lnTo>
                <a:lnTo>
                  <a:pt x="0" y="182879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F8730CF8-7FCE-5646-9C7D-DA50F439C6A6}"/>
              </a:ext>
            </a:extLst>
          </p:cNvPr>
          <p:cNvSpPr/>
          <p:nvPr/>
        </p:nvSpPr>
        <p:spPr>
          <a:xfrm>
            <a:off x="5680709" y="1565910"/>
            <a:ext cx="107633" cy="218599"/>
          </a:xfrm>
          <a:custGeom>
            <a:avLst/>
            <a:gdLst/>
            <a:ahLst/>
            <a:cxnLst/>
            <a:rect l="l" t="t" r="r" b="b"/>
            <a:pathLst>
              <a:path w="143510" h="291464">
                <a:moveTo>
                  <a:pt x="0" y="291084"/>
                </a:moveTo>
                <a:lnTo>
                  <a:pt x="143255" y="291084"/>
                </a:lnTo>
                <a:lnTo>
                  <a:pt x="143255" y="0"/>
                </a:lnTo>
                <a:lnTo>
                  <a:pt x="0" y="0"/>
                </a:lnTo>
                <a:lnTo>
                  <a:pt x="0" y="29108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8B8E4127-5974-C24E-B0FC-5E8417B5ED85}"/>
              </a:ext>
            </a:extLst>
          </p:cNvPr>
          <p:cNvSpPr/>
          <p:nvPr/>
        </p:nvSpPr>
        <p:spPr>
          <a:xfrm>
            <a:off x="5680709" y="1565910"/>
            <a:ext cx="107633" cy="218599"/>
          </a:xfrm>
          <a:custGeom>
            <a:avLst/>
            <a:gdLst/>
            <a:ahLst/>
            <a:cxnLst/>
            <a:rect l="l" t="t" r="r" b="b"/>
            <a:pathLst>
              <a:path w="143510" h="291464">
                <a:moveTo>
                  <a:pt x="0" y="291084"/>
                </a:moveTo>
                <a:lnTo>
                  <a:pt x="143255" y="291084"/>
                </a:lnTo>
                <a:lnTo>
                  <a:pt x="143255" y="0"/>
                </a:lnTo>
                <a:lnTo>
                  <a:pt x="0" y="0"/>
                </a:lnTo>
                <a:lnTo>
                  <a:pt x="0" y="291084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DF8C2F44-B5A8-694D-8C6C-845927E4FB34}"/>
              </a:ext>
            </a:extLst>
          </p:cNvPr>
          <p:cNvSpPr/>
          <p:nvPr/>
        </p:nvSpPr>
        <p:spPr>
          <a:xfrm>
            <a:off x="5788151" y="1719072"/>
            <a:ext cx="106680" cy="65246"/>
          </a:xfrm>
          <a:custGeom>
            <a:avLst/>
            <a:gdLst/>
            <a:ahLst/>
            <a:cxnLst/>
            <a:rect l="l" t="t" r="r" b="b"/>
            <a:pathLst>
              <a:path w="142239" h="86994">
                <a:moveTo>
                  <a:pt x="0" y="86867"/>
                </a:moveTo>
                <a:lnTo>
                  <a:pt x="141731" y="86867"/>
                </a:lnTo>
                <a:lnTo>
                  <a:pt x="141731" y="0"/>
                </a:lnTo>
                <a:lnTo>
                  <a:pt x="0" y="0"/>
                </a:lnTo>
                <a:lnTo>
                  <a:pt x="0" y="86867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08769B40-925D-064F-8AFC-272D96D91E57}"/>
              </a:ext>
            </a:extLst>
          </p:cNvPr>
          <p:cNvSpPr/>
          <p:nvPr/>
        </p:nvSpPr>
        <p:spPr>
          <a:xfrm>
            <a:off x="5788151" y="1719072"/>
            <a:ext cx="107633" cy="65246"/>
          </a:xfrm>
          <a:custGeom>
            <a:avLst/>
            <a:gdLst/>
            <a:ahLst/>
            <a:cxnLst/>
            <a:rect l="l" t="t" r="r" b="b"/>
            <a:pathLst>
              <a:path w="143510" h="86994">
                <a:moveTo>
                  <a:pt x="0" y="86867"/>
                </a:moveTo>
                <a:lnTo>
                  <a:pt x="143255" y="86867"/>
                </a:lnTo>
                <a:lnTo>
                  <a:pt x="143255" y="0"/>
                </a:lnTo>
                <a:lnTo>
                  <a:pt x="0" y="0"/>
                </a:lnTo>
                <a:lnTo>
                  <a:pt x="0" y="86867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3DD4A888-F4A3-6741-8CAD-477EE9C31C44}"/>
              </a:ext>
            </a:extLst>
          </p:cNvPr>
          <p:cNvSpPr/>
          <p:nvPr/>
        </p:nvSpPr>
        <p:spPr>
          <a:xfrm>
            <a:off x="5894450" y="1548765"/>
            <a:ext cx="107633" cy="235744"/>
          </a:xfrm>
          <a:custGeom>
            <a:avLst/>
            <a:gdLst/>
            <a:ahLst/>
            <a:cxnLst/>
            <a:rect l="l" t="t" r="r" b="b"/>
            <a:pathLst>
              <a:path w="143510" h="314325">
                <a:moveTo>
                  <a:pt x="0" y="313943"/>
                </a:moveTo>
                <a:lnTo>
                  <a:pt x="143255" y="313943"/>
                </a:lnTo>
                <a:lnTo>
                  <a:pt x="143255" y="0"/>
                </a:lnTo>
                <a:lnTo>
                  <a:pt x="0" y="0"/>
                </a:lnTo>
                <a:lnTo>
                  <a:pt x="0" y="31394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BACB2EE7-F425-6E40-B5AD-BD31A250F6F8}"/>
              </a:ext>
            </a:extLst>
          </p:cNvPr>
          <p:cNvSpPr/>
          <p:nvPr/>
        </p:nvSpPr>
        <p:spPr>
          <a:xfrm>
            <a:off x="5894450" y="1548765"/>
            <a:ext cx="107633" cy="235744"/>
          </a:xfrm>
          <a:custGeom>
            <a:avLst/>
            <a:gdLst/>
            <a:ahLst/>
            <a:cxnLst/>
            <a:rect l="l" t="t" r="r" b="b"/>
            <a:pathLst>
              <a:path w="143510" h="314325">
                <a:moveTo>
                  <a:pt x="0" y="313943"/>
                </a:moveTo>
                <a:lnTo>
                  <a:pt x="143255" y="313943"/>
                </a:lnTo>
                <a:lnTo>
                  <a:pt x="143255" y="0"/>
                </a:lnTo>
                <a:lnTo>
                  <a:pt x="0" y="0"/>
                </a:lnTo>
                <a:lnTo>
                  <a:pt x="0" y="313943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FF21A2C8-FFA6-D547-8BBA-F357A3CB6A9D}"/>
              </a:ext>
            </a:extLst>
          </p:cNvPr>
          <p:cNvSpPr/>
          <p:nvPr/>
        </p:nvSpPr>
        <p:spPr>
          <a:xfrm>
            <a:off x="6001892" y="1565910"/>
            <a:ext cx="107633" cy="218599"/>
          </a:xfrm>
          <a:custGeom>
            <a:avLst/>
            <a:gdLst/>
            <a:ahLst/>
            <a:cxnLst/>
            <a:rect l="l" t="t" r="r" b="b"/>
            <a:pathLst>
              <a:path w="143509" h="291464">
                <a:moveTo>
                  <a:pt x="0" y="291084"/>
                </a:moveTo>
                <a:lnTo>
                  <a:pt x="143255" y="291084"/>
                </a:lnTo>
                <a:lnTo>
                  <a:pt x="143255" y="0"/>
                </a:lnTo>
                <a:lnTo>
                  <a:pt x="0" y="0"/>
                </a:lnTo>
                <a:lnTo>
                  <a:pt x="0" y="29108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91035C03-C99B-644A-83FD-3C513F0A1842}"/>
              </a:ext>
            </a:extLst>
          </p:cNvPr>
          <p:cNvSpPr/>
          <p:nvPr/>
        </p:nvSpPr>
        <p:spPr>
          <a:xfrm>
            <a:off x="6001892" y="1565910"/>
            <a:ext cx="107633" cy="218599"/>
          </a:xfrm>
          <a:custGeom>
            <a:avLst/>
            <a:gdLst/>
            <a:ahLst/>
            <a:cxnLst/>
            <a:rect l="l" t="t" r="r" b="b"/>
            <a:pathLst>
              <a:path w="143509" h="291464">
                <a:moveTo>
                  <a:pt x="0" y="291084"/>
                </a:moveTo>
                <a:lnTo>
                  <a:pt x="143255" y="291084"/>
                </a:lnTo>
                <a:lnTo>
                  <a:pt x="143255" y="0"/>
                </a:lnTo>
                <a:lnTo>
                  <a:pt x="0" y="0"/>
                </a:lnTo>
                <a:lnTo>
                  <a:pt x="0" y="291084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DA25E884-273F-444B-A209-289DA1BD2AF1}"/>
              </a:ext>
            </a:extLst>
          </p:cNvPr>
          <p:cNvSpPr/>
          <p:nvPr/>
        </p:nvSpPr>
        <p:spPr>
          <a:xfrm>
            <a:off x="6109335" y="1386458"/>
            <a:ext cx="107633" cy="398145"/>
          </a:xfrm>
          <a:custGeom>
            <a:avLst/>
            <a:gdLst/>
            <a:ahLst/>
            <a:cxnLst/>
            <a:rect l="l" t="t" r="r" b="b"/>
            <a:pathLst>
              <a:path w="143509" h="530860">
                <a:moveTo>
                  <a:pt x="0" y="530351"/>
                </a:moveTo>
                <a:lnTo>
                  <a:pt x="143255" y="530351"/>
                </a:lnTo>
                <a:lnTo>
                  <a:pt x="143255" y="0"/>
                </a:lnTo>
                <a:lnTo>
                  <a:pt x="0" y="0"/>
                </a:lnTo>
                <a:lnTo>
                  <a:pt x="0" y="53035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C7FC2A7E-3236-B945-B939-30EAA61C8EAE}"/>
              </a:ext>
            </a:extLst>
          </p:cNvPr>
          <p:cNvSpPr/>
          <p:nvPr/>
        </p:nvSpPr>
        <p:spPr>
          <a:xfrm>
            <a:off x="6109335" y="1386458"/>
            <a:ext cx="107633" cy="398145"/>
          </a:xfrm>
          <a:custGeom>
            <a:avLst/>
            <a:gdLst/>
            <a:ahLst/>
            <a:cxnLst/>
            <a:rect l="l" t="t" r="r" b="b"/>
            <a:pathLst>
              <a:path w="143509" h="530860">
                <a:moveTo>
                  <a:pt x="0" y="530351"/>
                </a:moveTo>
                <a:lnTo>
                  <a:pt x="143255" y="530351"/>
                </a:lnTo>
                <a:lnTo>
                  <a:pt x="143255" y="0"/>
                </a:lnTo>
                <a:lnTo>
                  <a:pt x="0" y="0"/>
                </a:lnTo>
                <a:lnTo>
                  <a:pt x="0" y="530351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E083F82D-EBCC-D24E-AF94-34BE37C086C2}"/>
              </a:ext>
            </a:extLst>
          </p:cNvPr>
          <p:cNvSpPr/>
          <p:nvPr/>
        </p:nvSpPr>
        <p:spPr>
          <a:xfrm>
            <a:off x="6212205" y="1602487"/>
            <a:ext cx="221742" cy="1851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D5EBF6DE-E2B2-E04F-B47F-DB55CD21086F}"/>
              </a:ext>
            </a:extLst>
          </p:cNvPr>
          <p:cNvSpPr/>
          <p:nvPr/>
        </p:nvSpPr>
        <p:spPr>
          <a:xfrm>
            <a:off x="6430517" y="1543050"/>
            <a:ext cx="106680" cy="241459"/>
          </a:xfrm>
          <a:custGeom>
            <a:avLst/>
            <a:gdLst/>
            <a:ahLst/>
            <a:cxnLst/>
            <a:rect l="l" t="t" r="r" b="b"/>
            <a:pathLst>
              <a:path w="142240" h="321944">
                <a:moveTo>
                  <a:pt x="0" y="321563"/>
                </a:moveTo>
                <a:lnTo>
                  <a:pt x="141731" y="321563"/>
                </a:lnTo>
                <a:lnTo>
                  <a:pt x="141731" y="0"/>
                </a:lnTo>
                <a:lnTo>
                  <a:pt x="0" y="0"/>
                </a:lnTo>
                <a:lnTo>
                  <a:pt x="0" y="32156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1EB25323-723E-AD4D-9A02-0DBA6419A561}"/>
              </a:ext>
            </a:extLst>
          </p:cNvPr>
          <p:cNvSpPr/>
          <p:nvPr/>
        </p:nvSpPr>
        <p:spPr>
          <a:xfrm>
            <a:off x="6430517" y="1543050"/>
            <a:ext cx="106680" cy="241459"/>
          </a:xfrm>
          <a:custGeom>
            <a:avLst/>
            <a:gdLst/>
            <a:ahLst/>
            <a:cxnLst/>
            <a:rect l="l" t="t" r="r" b="b"/>
            <a:pathLst>
              <a:path w="142240" h="321944">
                <a:moveTo>
                  <a:pt x="0" y="321563"/>
                </a:moveTo>
                <a:lnTo>
                  <a:pt x="141731" y="321563"/>
                </a:lnTo>
                <a:lnTo>
                  <a:pt x="141731" y="0"/>
                </a:lnTo>
                <a:lnTo>
                  <a:pt x="0" y="0"/>
                </a:lnTo>
                <a:lnTo>
                  <a:pt x="0" y="321563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8C96674B-C119-9840-BCA4-02194FF39CAC}"/>
              </a:ext>
            </a:extLst>
          </p:cNvPr>
          <p:cNvSpPr/>
          <p:nvPr/>
        </p:nvSpPr>
        <p:spPr>
          <a:xfrm>
            <a:off x="6536817" y="1763078"/>
            <a:ext cx="107633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255" y="0"/>
                </a:lnTo>
              </a:path>
            </a:pathLst>
          </a:custGeom>
          <a:ln w="56387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894F5C98-E667-BC4E-9827-EE02C622C353}"/>
              </a:ext>
            </a:extLst>
          </p:cNvPr>
          <p:cNvSpPr/>
          <p:nvPr/>
        </p:nvSpPr>
        <p:spPr>
          <a:xfrm>
            <a:off x="6536817" y="1741933"/>
            <a:ext cx="107633" cy="42386"/>
          </a:xfrm>
          <a:custGeom>
            <a:avLst/>
            <a:gdLst/>
            <a:ahLst/>
            <a:cxnLst/>
            <a:rect l="l" t="t" r="r" b="b"/>
            <a:pathLst>
              <a:path w="143509" h="56514">
                <a:moveTo>
                  <a:pt x="0" y="56387"/>
                </a:moveTo>
                <a:lnTo>
                  <a:pt x="143255" y="56387"/>
                </a:lnTo>
                <a:lnTo>
                  <a:pt x="143255" y="0"/>
                </a:lnTo>
                <a:lnTo>
                  <a:pt x="0" y="0"/>
                </a:lnTo>
                <a:lnTo>
                  <a:pt x="0" y="56387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7BBF0244-FA66-BA43-9C04-EBA3CC021F62}"/>
              </a:ext>
            </a:extLst>
          </p:cNvPr>
          <p:cNvSpPr/>
          <p:nvPr/>
        </p:nvSpPr>
        <p:spPr>
          <a:xfrm>
            <a:off x="5360098" y="1820228"/>
            <a:ext cx="1284923" cy="57150"/>
          </a:xfrm>
          <a:custGeom>
            <a:avLst/>
            <a:gdLst/>
            <a:ahLst/>
            <a:cxnLst/>
            <a:rect l="l" t="t" r="r" b="b"/>
            <a:pathLst>
              <a:path w="171322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8005"/>
                </a:lnTo>
                <a:lnTo>
                  <a:pt x="63500" y="48005"/>
                </a:lnTo>
                <a:lnTo>
                  <a:pt x="63500" y="28193"/>
                </a:lnTo>
                <a:lnTo>
                  <a:pt x="76200" y="28193"/>
                </a:lnTo>
                <a:lnTo>
                  <a:pt x="76200" y="0"/>
                </a:lnTo>
                <a:close/>
              </a:path>
              <a:path w="1713229" h="76200">
                <a:moveTo>
                  <a:pt x="1636649" y="0"/>
                </a:moveTo>
                <a:lnTo>
                  <a:pt x="1636649" y="76200"/>
                </a:lnTo>
                <a:lnTo>
                  <a:pt x="1693037" y="48005"/>
                </a:lnTo>
                <a:lnTo>
                  <a:pt x="1649349" y="48005"/>
                </a:lnTo>
                <a:lnTo>
                  <a:pt x="1649349" y="28193"/>
                </a:lnTo>
                <a:lnTo>
                  <a:pt x="1693036" y="28193"/>
                </a:lnTo>
                <a:lnTo>
                  <a:pt x="1636649" y="0"/>
                </a:lnTo>
                <a:close/>
              </a:path>
              <a:path w="1713229" h="76200">
                <a:moveTo>
                  <a:pt x="76200" y="28193"/>
                </a:moveTo>
                <a:lnTo>
                  <a:pt x="63500" y="28193"/>
                </a:lnTo>
                <a:lnTo>
                  <a:pt x="63500" y="48005"/>
                </a:lnTo>
                <a:lnTo>
                  <a:pt x="76200" y="48005"/>
                </a:lnTo>
                <a:lnTo>
                  <a:pt x="76200" y="28193"/>
                </a:lnTo>
                <a:close/>
              </a:path>
              <a:path w="1713229" h="76200">
                <a:moveTo>
                  <a:pt x="1636649" y="28193"/>
                </a:moveTo>
                <a:lnTo>
                  <a:pt x="76200" y="28193"/>
                </a:lnTo>
                <a:lnTo>
                  <a:pt x="76200" y="48005"/>
                </a:lnTo>
                <a:lnTo>
                  <a:pt x="1636649" y="48005"/>
                </a:lnTo>
                <a:lnTo>
                  <a:pt x="1636649" y="28193"/>
                </a:lnTo>
                <a:close/>
              </a:path>
              <a:path w="1713229" h="76200">
                <a:moveTo>
                  <a:pt x="1693036" y="28193"/>
                </a:moveTo>
                <a:lnTo>
                  <a:pt x="1649349" y="28193"/>
                </a:lnTo>
                <a:lnTo>
                  <a:pt x="1649349" y="48005"/>
                </a:lnTo>
                <a:lnTo>
                  <a:pt x="1693037" y="48005"/>
                </a:lnTo>
                <a:lnTo>
                  <a:pt x="1712849" y="38100"/>
                </a:lnTo>
                <a:lnTo>
                  <a:pt x="1693036" y="28193"/>
                </a:lnTo>
                <a:close/>
              </a:path>
            </a:pathLst>
          </a:custGeom>
          <a:solidFill>
            <a:srgbClr val="17714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26656827-AED6-A54C-B673-7FE3A6C37FF3}"/>
              </a:ext>
            </a:extLst>
          </p:cNvPr>
          <p:cNvSpPr txBox="1"/>
          <p:nvPr/>
        </p:nvSpPr>
        <p:spPr>
          <a:xfrm>
            <a:off x="5365813" y="1837373"/>
            <a:ext cx="83344" cy="1716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050" dirty="0">
                <a:solidFill>
                  <a:srgbClr val="177145"/>
                </a:solidFill>
                <a:latin typeface="Calibri"/>
                <a:cs typeface="Calibri"/>
              </a:rPr>
              <a:t>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3D96D166-A30D-FD49-984A-88F2DC6F3801}"/>
              </a:ext>
            </a:extLst>
          </p:cNvPr>
          <p:cNvSpPr txBox="1"/>
          <p:nvPr/>
        </p:nvSpPr>
        <p:spPr>
          <a:xfrm>
            <a:off x="6494811" y="1840325"/>
            <a:ext cx="209550" cy="1716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050" spc="-30" dirty="0">
                <a:solidFill>
                  <a:srgbClr val="177145"/>
                </a:solidFill>
                <a:latin typeface="Calibri"/>
                <a:cs typeface="Calibri"/>
              </a:rPr>
              <a:t>z</a:t>
            </a:r>
            <a:r>
              <a:rPr sz="1050" spc="-4" dirty="0">
                <a:solidFill>
                  <a:srgbClr val="177145"/>
                </a:solidFill>
                <a:latin typeface="Calibri"/>
                <a:cs typeface="Calibri"/>
              </a:rPr>
              <a:t>oo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024248B2-53B9-5C47-B0FC-8CE29632915A}"/>
              </a:ext>
            </a:extLst>
          </p:cNvPr>
          <p:cNvSpPr/>
          <p:nvPr/>
        </p:nvSpPr>
        <p:spPr>
          <a:xfrm>
            <a:off x="5917216" y="1948243"/>
            <a:ext cx="83820" cy="588645"/>
          </a:xfrm>
          <a:custGeom>
            <a:avLst/>
            <a:gdLst/>
            <a:ahLst/>
            <a:cxnLst/>
            <a:rect l="l" t="t" r="r" b="b"/>
            <a:pathLst>
              <a:path w="111760" h="784860">
                <a:moveTo>
                  <a:pt x="55752" y="39224"/>
                </a:moveTo>
                <a:lnTo>
                  <a:pt x="45846" y="56206"/>
                </a:lnTo>
                <a:lnTo>
                  <a:pt x="45846" y="784351"/>
                </a:lnTo>
                <a:lnTo>
                  <a:pt x="65658" y="784351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784860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784860">
                <a:moveTo>
                  <a:pt x="67159" y="19557"/>
                </a:moveTo>
                <a:lnTo>
                  <a:pt x="65658" y="19557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784860">
                <a:moveTo>
                  <a:pt x="65658" y="19557"/>
                </a:moveTo>
                <a:lnTo>
                  <a:pt x="45846" y="19557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7"/>
                </a:lnTo>
                <a:close/>
              </a:path>
              <a:path w="111760" h="784860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784860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E3A36D93-B34C-2140-AC75-910C8FD66B78}"/>
              </a:ext>
            </a:extLst>
          </p:cNvPr>
          <p:cNvSpPr/>
          <p:nvPr/>
        </p:nvSpPr>
        <p:spPr>
          <a:xfrm>
            <a:off x="4450842" y="3454146"/>
            <a:ext cx="117728" cy="1245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296DC6DE-0313-B541-BC1F-0E0AF0B113AD}"/>
              </a:ext>
            </a:extLst>
          </p:cNvPr>
          <p:cNvSpPr/>
          <p:nvPr/>
        </p:nvSpPr>
        <p:spPr>
          <a:xfrm>
            <a:off x="4606291" y="3454146"/>
            <a:ext cx="117728" cy="1245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74D4990C-69D9-7C41-9E2C-857AC8AD8D52}"/>
              </a:ext>
            </a:extLst>
          </p:cNvPr>
          <p:cNvSpPr/>
          <p:nvPr/>
        </p:nvSpPr>
        <p:spPr>
          <a:xfrm>
            <a:off x="4761739" y="3454146"/>
            <a:ext cx="117728" cy="1245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E38FB733-1829-2C45-AB84-FCE883F4D659}"/>
              </a:ext>
            </a:extLst>
          </p:cNvPr>
          <p:cNvSpPr/>
          <p:nvPr/>
        </p:nvSpPr>
        <p:spPr>
          <a:xfrm>
            <a:off x="4917186" y="3454146"/>
            <a:ext cx="117728" cy="1245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8E9EFC66-921C-B94B-AACF-98769156AD65}"/>
              </a:ext>
            </a:extLst>
          </p:cNvPr>
          <p:cNvSpPr/>
          <p:nvPr/>
        </p:nvSpPr>
        <p:spPr>
          <a:xfrm>
            <a:off x="4383977" y="3383852"/>
            <a:ext cx="3147060" cy="274320"/>
          </a:xfrm>
          <a:custGeom>
            <a:avLst/>
            <a:gdLst/>
            <a:ahLst/>
            <a:cxnLst/>
            <a:rect l="l" t="t" r="r" b="b"/>
            <a:pathLst>
              <a:path w="4196080" h="365760">
                <a:moveTo>
                  <a:pt x="0" y="60960"/>
                </a:move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4134612" y="0"/>
                </a:lnTo>
                <a:lnTo>
                  <a:pt x="4158335" y="4792"/>
                </a:lnTo>
                <a:lnTo>
                  <a:pt x="4177712" y="17859"/>
                </a:lnTo>
                <a:lnTo>
                  <a:pt x="4190779" y="37236"/>
                </a:lnTo>
                <a:lnTo>
                  <a:pt x="4195572" y="60960"/>
                </a:lnTo>
                <a:lnTo>
                  <a:pt x="4195572" y="304800"/>
                </a:lnTo>
                <a:lnTo>
                  <a:pt x="4190779" y="328523"/>
                </a:lnTo>
                <a:lnTo>
                  <a:pt x="4177712" y="347900"/>
                </a:lnTo>
                <a:lnTo>
                  <a:pt x="4158335" y="360967"/>
                </a:lnTo>
                <a:lnTo>
                  <a:pt x="4134612" y="365760"/>
                </a:lnTo>
                <a:lnTo>
                  <a:pt x="60960" y="365760"/>
                </a:lnTo>
                <a:lnTo>
                  <a:pt x="37236" y="360967"/>
                </a:lnTo>
                <a:lnTo>
                  <a:pt x="17859" y="347900"/>
                </a:lnTo>
                <a:lnTo>
                  <a:pt x="4792" y="328523"/>
                </a:lnTo>
                <a:lnTo>
                  <a:pt x="0" y="304800"/>
                </a:lnTo>
                <a:lnTo>
                  <a:pt x="0" y="6096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0FA21DBC-EA71-364E-B3B6-3378C87AB23C}"/>
              </a:ext>
            </a:extLst>
          </p:cNvPr>
          <p:cNvSpPr/>
          <p:nvPr/>
        </p:nvSpPr>
        <p:spPr>
          <a:xfrm>
            <a:off x="5234941" y="3454146"/>
            <a:ext cx="118871" cy="1245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7224921F-7108-924B-BACA-1CB691E285B6}"/>
              </a:ext>
            </a:extLst>
          </p:cNvPr>
          <p:cNvSpPr/>
          <p:nvPr/>
        </p:nvSpPr>
        <p:spPr>
          <a:xfrm>
            <a:off x="5390389" y="3454146"/>
            <a:ext cx="118871" cy="1245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1D0DA0CE-65A8-0542-9C07-5F530F1A612F}"/>
              </a:ext>
            </a:extLst>
          </p:cNvPr>
          <p:cNvSpPr/>
          <p:nvPr/>
        </p:nvSpPr>
        <p:spPr>
          <a:xfrm>
            <a:off x="5545836" y="3454146"/>
            <a:ext cx="118871" cy="1245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65AC3D7F-6437-9B49-85E0-BDE7595CEE83}"/>
              </a:ext>
            </a:extLst>
          </p:cNvPr>
          <p:cNvSpPr/>
          <p:nvPr/>
        </p:nvSpPr>
        <p:spPr>
          <a:xfrm>
            <a:off x="5701284" y="3454146"/>
            <a:ext cx="118871" cy="1245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A6984DFB-03CE-F44D-9A8D-BD62BCFF4479}"/>
              </a:ext>
            </a:extLst>
          </p:cNvPr>
          <p:cNvSpPr/>
          <p:nvPr/>
        </p:nvSpPr>
        <p:spPr>
          <a:xfrm>
            <a:off x="6052185" y="3454146"/>
            <a:ext cx="118872" cy="1245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D4C044FD-2B85-EE48-974F-A2F7B031323C}"/>
              </a:ext>
            </a:extLst>
          </p:cNvPr>
          <p:cNvSpPr/>
          <p:nvPr/>
        </p:nvSpPr>
        <p:spPr>
          <a:xfrm>
            <a:off x="6207633" y="3454146"/>
            <a:ext cx="118871" cy="1245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F7A53B44-F265-644A-9501-2FFF77756E09}"/>
              </a:ext>
            </a:extLst>
          </p:cNvPr>
          <p:cNvSpPr/>
          <p:nvPr/>
        </p:nvSpPr>
        <p:spPr>
          <a:xfrm>
            <a:off x="6363081" y="3454146"/>
            <a:ext cx="118871" cy="1245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070EBADB-3D53-9E4A-8B24-B410793BCAED}"/>
              </a:ext>
            </a:extLst>
          </p:cNvPr>
          <p:cNvSpPr/>
          <p:nvPr/>
        </p:nvSpPr>
        <p:spPr>
          <a:xfrm>
            <a:off x="6518528" y="3454146"/>
            <a:ext cx="117729" cy="1245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6F0B0C25-626F-4B44-9755-72838265A7D7}"/>
              </a:ext>
            </a:extLst>
          </p:cNvPr>
          <p:cNvSpPr/>
          <p:nvPr/>
        </p:nvSpPr>
        <p:spPr>
          <a:xfrm>
            <a:off x="6856857" y="3454146"/>
            <a:ext cx="118872" cy="1245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F9730B0E-2D2A-8944-83B9-355BD753EE14}"/>
              </a:ext>
            </a:extLst>
          </p:cNvPr>
          <p:cNvSpPr/>
          <p:nvPr/>
        </p:nvSpPr>
        <p:spPr>
          <a:xfrm>
            <a:off x="7012306" y="3454146"/>
            <a:ext cx="118871" cy="1245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0ED984EE-94A5-C24B-B76C-8DDA8A7C77E1}"/>
              </a:ext>
            </a:extLst>
          </p:cNvPr>
          <p:cNvSpPr/>
          <p:nvPr/>
        </p:nvSpPr>
        <p:spPr>
          <a:xfrm>
            <a:off x="7167753" y="3454146"/>
            <a:ext cx="118872" cy="1245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D2411AAE-FB45-9546-8D9B-6E073C580AC8}"/>
              </a:ext>
            </a:extLst>
          </p:cNvPr>
          <p:cNvSpPr/>
          <p:nvPr/>
        </p:nvSpPr>
        <p:spPr>
          <a:xfrm>
            <a:off x="7323202" y="3454146"/>
            <a:ext cx="118871" cy="1245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33B3AB51-082C-D34A-B279-0519EE7E3613}"/>
              </a:ext>
            </a:extLst>
          </p:cNvPr>
          <p:cNvSpPr/>
          <p:nvPr/>
        </p:nvSpPr>
        <p:spPr>
          <a:xfrm>
            <a:off x="4701063" y="3658171"/>
            <a:ext cx="83820" cy="550545"/>
          </a:xfrm>
          <a:custGeom>
            <a:avLst/>
            <a:gdLst/>
            <a:ahLst/>
            <a:cxnLst/>
            <a:rect l="l" t="t" r="r" b="b"/>
            <a:pathLst>
              <a:path w="111760" h="734060">
                <a:moveTo>
                  <a:pt x="55752" y="39224"/>
                </a:moveTo>
                <a:lnTo>
                  <a:pt x="45847" y="56206"/>
                </a:lnTo>
                <a:lnTo>
                  <a:pt x="45847" y="733488"/>
                </a:lnTo>
                <a:lnTo>
                  <a:pt x="65659" y="733488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60" h="734060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734060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7"/>
                </a:lnTo>
                <a:close/>
              </a:path>
              <a:path w="111760" h="734060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60" h="734060">
                <a:moveTo>
                  <a:pt x="65659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734060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E64E3ED3-DA1F-C740-B05C-2A198B0C44DD}"/>
              </a:ext>
            </a:extLst>
          </p:cNvPr>
          <p:cNvSpPr/>
          <p:nvPr/>
        </p:nvSpPr>
        <p:spPr>
          <a:xfrm>
            <a:off x="5478303" y="3658171"/>
            <a:ext cx="83820" cy="550545"/>
          </a:xfrm>
          <a:custGeom>
            <a:avLst/>
            <a:gdLst/>
            <a:ahLst/>
            <a:cxnLst/>
            <a:rect l="l" t="t" r="r" b="b"/>
            <a:pathLst>
              <a:path w="111760" h="734060">
                <a:moveTo>
                  <a:pt x="55752" y="39224"/>
                </a:moveTo>
                <a:lnTo>
                  <a:pt x="45847" y="56206"/>
                </a:lnTo>
                <a:lnTo>
                  <a:pt x="45847" y="733488"/>
                </a:lnTo>
                <a:lnTo>
                  <a:pt x="65659" y="733488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60" h="734060">
                <a:moveTo>
                  <a:pt x="55753" y="0"/>
                </a:moveTo>
                <a:lnTo>
                  <a:pt x="2794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3" y="0"/>
                </a:lnTo>
                <a:close/>
              </a:path>
              <a:path w="111760" h="734060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5156" y="104393"/>
                </a:lnTo>
                <a:lnTo>
                  <a:pt x="109982" y="101600"/>
                </a:lnTo>
                <a:lnTo>
                  <a:pt x="111506" y="95504"/>
                </a:lnTo>
                <a:lnTo>
                  <a:pt x="108712" y="90805"/>
                </a:lnTo>
                <a:lnTo>
                  <a:pt x="67159" y="19557"/>
                </a:lnTo>
                <a:close/>
              </a:path>
              <a:path w="111760" h="734060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60" h="734060">
                <a:moveTo>
                  <a:pt x="65659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734060">
                <a:moveTo>
                  <a:pt x="64262" y="24637"/>
                </a:moveTo>
                <a:lnTo>
                  <a:pt x="47244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3EC02EBF-69BE-3244-8E68-02FFADD3FA94}"/>
              </a:ext>
            </a:extLst>
          </p:cNvPr>
          <p:cNvSpPr/>
          <p:nvPr/>
        </p:nvSpPr>
        <p:spPr>
          <a:xfrm>
            <a:off x="6311551" y="3658171"/>
            <a:ext cx="83820" cy="550545"/>
          </a:xfrm>
          <a:custGeom>
            <a:avLst/>
            <a:gdLst/>
            <a:ahLst/>
            <a:cxnLst/>
            <a:rect l="l" t="t" r="r" b="b"/>
            <a:pathLst>
              <a:path w="111759" h="734060">
                <a:moveTo>
                  <a:pt x="55752" y="39224"/>
                </a:moveTo>
                <a:lnTo>
                  <a:pt x="45847" y="56206"/>
                </a:lnTo>
                <a:lnTo>
                  <a:pt x="45847" y="733488"/>
                </a:lnTo>
                <a:lnTo>
                  <a:pt x="65658" y="733488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59" h="734060">
                <a:moveTo>
                  <a:pt x="55752" y="0"/>
                </a:moveTo>
                <a:lnTo>
                  <a:pt x="2794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59" h="734060">
                <a:moveTo>
                  <a:pt x="67159" y="19557"/>
                </a:moveTo>
                <a:lnTo>
                  <a:pt x="65658" y="19557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0" y="105537"/>
                </a:lnTo>
                <a:lnTo>
                  <a:pt x="100456" y="107187"/>
                </a:lnTo>
                <a:lnTo>
                  <a:pt x="109854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7"/>
                </a:lnTo>
                <a:close/>
              </a:path>
              <a:path w="111759" h="734060">
                <a:moveTo>
                  <a:pt x="65658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4" y="24637"/>
                </a:lnTo>
                <a:lnTo>
                  <a:pt x="65658" y="24637"/>
                </a:lnTo>
                <a:lnTo>
                  <a:pt x="65658" y="19557"/>
                </a:lnTo>
                <a:close/>
              </a:path>
              <a:path w="111759" h="734060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59" h="734060">
                <a:moveTo>
                  <a:pt x="64262" y="24637"/>
                </a:moveTo>
                <a:lnTo>
                  <a:pt x="47244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D346BDDD-1F25-CC43-A01D-28A6D00E2A72}"/>
              </a:ext>
            </a:extLst>
          </p:cNvPr>
          <p:cNvSpPr/>
          <p:nvPr/>
        </p:nvSpPr>
        <p:spPr>
          <a:xfrm>
            <a:off x="7102506" y="3658171"/>
            <a:ext cx="83820" cy="550545"/>
          </a:xfrm>
          <a:custGeom>
            <a:avLst/>
            <a:gdLst/>
            <a:ahLst/>
            <a:cxnLst/>
            <a:rect l="l" t="t" r="r" b="b"/>
            <a:pathLst>
              <a:path w="111759" h="734060">
                <a:moveTo>
                  <a:pt x="55752" y="39224"/>
                </a:moveTo>
                <a:lnTo>
                  <a:pt x="45847" y="56206"/>
                </a:lnTo>
                <a:lnTo>
                  <a:pt x="45847" y="733488"/>
                </a:lnTo>
                <a:lnTo>
                  <a:pt x="65659" y="733488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59" h="734060">
                <a:moveTo>
                  <a:pt x="55752" y="0"/>
                </a:moveTo>
                <a:lnTo>
                  <a:pt x="2794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59" h="734060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9855" y="101600"/>
                </a:lnTo>
                <a:lnTo>
                  <a:pt x="111506" y="95504"/>
                </a:lnTo>
                <a:lnTo>
                  <a:pt x="108712" y="90805"/>
                </a:lnTo>
                <a:lnTo>
                  <a:pt x="67159" y="19557"/>
                </a:lnTo>
                <a:close/>
              </a:path>
              <a:path w="111759" h="734060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59" h="734060">
                <a:moveTo>
                  <a:pt x="65659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59" h="734060">
                <a:moveTo>
                  <a:pt x="64262" y="24637"/>
                </a:moveTo>
                <a:lnTo>
                  <a:pt x="47244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674DC228-BA07-8F4B-B87F-015F0E8F8068}"/>
              </a:ext>
            </a:extLst>
          </p:cNvPr>
          <p:cNvSpPr/>
          <p:nvPr/>
        </p:nvSpPr>
        <p:spPr>
          <a:xfrm>
            <a:off x="4577715" y="4435983"/>
            <a:ext cx="330327" cy="2400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8735F960-3676-1D43-86F9-E7A3C1136410}"/>
              </a:ext>
            </a:extLst>
          </p:cNvPr>
          <p:cNvSpPr/>
          <p:nvPr/>
        </p:nvSpPr>
        <p:spPr>
          <a:xfrm>
            <a:off x="6989444" y="4435983"/>
            <a:ext cx="318897" cy="24003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7D0DEBB4-8ACA-644E-82D9-AE66F4E35FAF}"/>
              </a:ext>
            </a:extLst>
          </p:cNvPr>
          <p:cNvSpPr/>
          <p:nvPr/>
        </p:nvSpPr>
        <p:spPr>
          <a:xfrm>
            <a:off x="6175629" y="4435983"/>
            <a:ext cx="330326" cy="24003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FDCFF4CA-3CC1-6243-BAA3-42D6C5FEB546}"/>
              </a:ext>
            </a:extLst>
          </p:cNvPr>
          <p:cNvSpPr/>
          <p:nvPr/>
        </p:nvSpPr>
        <p:spPr>
          <a:xfrm>
            <a:off x="5349240" y="4435983"/>
            <a:ext cx="350901" cy="2400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F34238BE-6366-D441-9902-A1C294408616}"/>
              </a:ext>
            </a:extLst>
          </p:cNvPr>
          <p:cNvSpPr txBox="1"/>
          <p:nvPr/>
        </p:nvSpPr>
        <p:spPr>
          <a:xfrm>
            <a:off x="1490090" y="890206"/>
            <a:ext cx="224218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8" dirty="0">
                <a:solidFill>
                  <a:srgbClr val="00AF50"/>
                </a:solidFill>
                <a:latin typeface="Calibri"/>
                <a:cs typeface="Calibri"/>
              </a:rPr>
              <a:t>Improvements </a:t>
            </a:r>
            <a:r>
              <a:rPr sz="1350" spc="-8" dirty="0">
                <a:latin typeface="Calibri"/>
                <a:cs typeface="Calibri"/>
              </a:rPr>
              <a:t>over </a:t>
            </a:r>
            <a:r>
              <a:rPr sz="1350" i="1" spc="-8" dirty="0">
                <a:latin typeface="Calibri"/>
                <a:cs typeface="Calibri"/>
              </a:rPr>
              <a:t>n</a:t>
            </a:r>
            <a:r>
              <a:rPr sz="1350" spc="-8" dirty="0">
                <a:latin typeface="Calibri"/>
                <a:cs typeface="Calibri"/>
              </a:rPr>
              <a:t>-gram</a:t>
            </a:r>
            <a:r>
              <a:rPr sz="1350" spc="-41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LM: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2A5E838D-D4D8-284E-B5B3-49C573601114}"/>
              </a:ext>
            </a:extLst>
          </p:cNvPr>
          <p:cNvSpPr txBox="1"/>
          <p:nvPr/>
        </p:nvSpPr>
        <p:spPr>
          <a:xfrm>
            <a:off x="1490090" y="1095946"/>
            <a:ext cx="2474595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24314" indent="-214789">
              <a:spcBef>
                <a:spcPts val="75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350" dirty="0">
                <a:latin typeface="Calibri"/>
                <a:cs typeface="Calibri"/>
              </a:rPr>
              <a:t>No </a:t>
            </a:r>
            <a:r>
              <a:rPr sz="1350" spc="-8" dirty="0">
                <a:latin typeface="Calibri"/>
                <a:cs typeface="Calibri"/>
              </a:rPr>
              <a:t>sparsity</a:t>
            </a:r>
            <a:r>
              <a:rPr sz="1350" spc="-11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problem</a:t>
            </a:r>
            <a:endParaRPr sz="1350">
              <a:latin typeface="Calibri"/>
              <a:cs typeface="Calibri"/>
            </a:endParaRPr>
          </a:p>
          <a:p>
            <a:pPr marL="224314" indent="-214789"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Calibri"/>
                <a:cs typeface="Calibri"/>
              </a:rPr>
              <a:t>Don’t need </a:t>
            </a:r>
            <a:r>
              <a:rPr sz="1350" spc="-8" dirty="0">
                <a:latin typeface="Calibri"/>
                <a:cs typeface="Calibri"/>
              </a:rPr>
              <a:t>to </a:t>
            </a:r>
            <a:r>
              <a:rPr sz="1350" spc="-11" dirty="0">
                <a:latin typeface="Calibri"/>
                <a:cs typeface="Calibri"/>
              </a:rPr>
              <a:t>store </a:t>
            </a:r>
            <a:r>
              <a:rPr sz="1350" dirty="0">
                <a:latin typeface="Calibri"/>
                <a:cs typeface="Calibri"/>
              </a:rPr>
              <a:t>all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observed</a:t>
            </a:r>
            <a:endParaRPr sz="1350">
              <a:latin typeface="Calibri"/>
              <a:cs typeface="Calibri"/>
            </a:endParaRPr>
          </a:p>
          <a:p>
            <a:pPr marL="224314"/>
            <a:r>
              <a:rPr sz="1350" i="1" spc="-4" dirty="0">
                <a:latin typeface="Calibri"/>
                <a:cs typeface="Calibri"/>
              </a:rPr>
              <a:t>n</a:t>
            </a:r>
            <a:r>
              <a:rPr sz="1350" spc="-4" dirty="0">
                <a:latin typeface="Calibri"/>
                <a:cs typeface="Calibri"/>
              </a:rPr>
              <a:t>-grams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5948C938-EF49-D64F-825F-9A981FF484C6}"/>
              </a:ext>
            </a:extLst>
          </p:cNvPr>
          <p:cNvSpPr txBox="1"/>
          <p:nvPr/>
        </p:nvSpPr>
        <p:spPr>
          <a:xfrm>
            <a:off x="1490091" y="1919192"/>
            <a:ext cx="151114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Remaining</a:t>
            </a:r>
            <a:r>
              <a:rPr sz="1350" spc="-11" dirty="0">
                <a:latin typeface="Calibri"/>
                <a:cs typeface="Calibri"/>
              </a:rPr>
              <a:t> </a:t>
            </a:r>
            <a:r>
              <a:rPr sz="1350" b="1" spc="-4" dirty="0">
                <a:solidFill>
                  <a:srgbClr val="C00000"/>
                </a:solidFill>
                <a:latin typeface="Calibri"/>
                <a:cs typeface="Calibri"/>
              </a:rPr>
              <a:t>problems</a:t>
            </a:r>
            <a:r>
              <a:rPr sz="1350" spc="-4" dirty="0">
                <a:latin typeface="Calibri"/>
                <a:cs typeface="Calibri"/>
              </a:rPr>
              <a:t>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ED97D135-D8B6-4A4B-A040-FBB1B8A99D33}"/>
              </a:ext>
            </a:extLst>
          </p:cNvPr>
          <p:cNvSpPr txBox="1"/>
          <p:nvPr/>
        </p:nvSpPr>
        <p:spPr>
          <a:xfrm>
            <a:off x="1490091" y="2948083"/>
            <a:ext cx="7953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7834B493-631D-2A4F-BF2C-00B8E8ACDA24}"/>
              </a:ext>
            </a:extLst>
          </p:cNvPr>
          <p:cNvSpPr txBox="1"/>
          <p:nvPr/>
        </p:nvSpPr>
        <p:spPr>
          <a:xfrm>
            <a:off x="1490090" y="2124931"/>
            <a:ext cx="2395538" cy="125611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24314" indent="-214789">
              <a:spcBef>
                <a:spcPts val="75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350" spc="-11" dirty="0">
                <a:latin typeface="Calibri"/>
                <a:cs typeface="Calibri"/>
              </a:rPr>
              <a:t>Fixed </a:t>
            </a:r>
            <a:r>
              <a:rPr sz="1350" spc="-4" dirty="0">
                <a:latin typeface="Calibri"/>
                <a:cs typeface="Calibri"/>
              </a:rPr>
              <a:t>window is </a:t>
            </a:r>
            <a:r>
              <a:rPr sz="1350" spc="-8" dirty="0">
                <a:solidFill>
                  <a:srgbClr val="C00000"/>
                </a:solidFill>
                <a:latin typeface="Calibri"/>
                <a:cs typeface="Calibri"/>
              </a:rPr>
              <a:t>too</a:t>
            </a:r>
            <a:r>
              <a:rPr sz="1350" spc="3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C00000"/>
                </a:solidFill>
                <a:latin typeface="Calibri"/>
                <a:cs typeface="Calibri"/>
              </a:rPr>
              <a:t>small</a:t>
            </a:r>
            <a:endParaRPr sz="1350" dirty="0">
              <a:latin typeface="Calibri"/>
              <a:cs typeface="Calibri"/>
            </a:endParaRPr>
          </a:p>
          <a:p>
            <a:pPr marL="224314" indent="-214789"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350" spc="-8" dirty="0">
                <a:latin typeface="Calibri"/>
                <a:cs typeface="Calibri"/>
              </a:rPr>
              <a:t>Enlarging </a:t>
            </a:r>
            <a:r>
              <a:rPr sz="1350" spc="-4" dirty="0">
                <a:latin typeface="Calibri"/>
                <a:cs typeface="Calibri"/>
              </a:rPr>
              <a:t>window</a:t>
            </a:r>
            <a:r>
              <a:rPr sz="1350" spc="23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enlarges</a:t>
            </a:r>
            <a:endParaRPr sz="1350" dirty="0">
              <a:latin typeface="Calibri"/>
              <a:cs typeface="Calibri"/>
            </a:endParaRPr>
          </a:p>
          <a:p>
            <a:pPr marL="224314" marR="263366" indent="-214789"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Calibri"/>
                <a:cs typeface="Calibri"/>
              </a:rPr>
              <a:t>Window </a:t>
            </a:r>
            <a:r>
              <a:rPr sz="1350" spc="-8" dirty="0">
                <a:latin typeface="Calibri"/>
                <a:cs typeface="Calibri"/>
              </a:rPr>
              <a:t>can </a:t>
            </a:r>
            <a:r>
              <a:rPr sz="1350" spc="-4" dirty="0">
                <a:latin typeface="Calibri"/>
                <a:cs typeface="Calibri"/>
              </a:rPr>
              <a:t>never be </a:t>
            </a:r>
            <a:r>
              <a:rPr sz="1350" spc="-8" dirty="0">
                <a:latin typeface="Calibri"/>
                <a:cs typeface="Calibri"/>
              </a:rPr>
              <a:t>large  </a:t>
            </a:r>
            <a:r>
              <a:rPr sz="1350" spc="-4" dirty="0">
                <a:latin typeface="Calibri"/>
                <a:cs typeface="Calibri"/>
              </a:rPr>
              <a:t>enough!</a:t>
            </a:r>
            <a:endParaRPr sz="1350" dirty="0">
              <a:latin typeface="Calibri"/>
              <a:cs typeface="Calibri"/>
            </a:endParaRPr>
          </a:p>
          <a:p>
            <a:pPr marL="224314" marR="3810" indent="314325">
              <a:tabLst>
                <a:tab pos="1193959" algn="l"/>
              </a:tabLst>
            </a:pPr>
            <a:r>
              <a:rPr sz="1350" dirty="0">
                <a:latin typeface="Calibri"/>
                <a:cs typeface="Calibri"/>
              </a:rPr>
              <a:t>and	</a:t>
            </a:r>
            <a:r>
              <a:rPr sz="1350" spc="-8" dirty="0">
                <a:latin typeface="Calibri"/>
                <a:cs typeface="Calibri"/>
              </a:rPr>
              <a:t>are </a:t>
            </a:r>
            <a:r>
              <a:rPr sz="1350" spc="-4" dirty="0">
                <a:latin typeface="Calibri"/>
                <a:cs typeface="Calibri"/>
              </a:rPr>
              <a:t>multiplied by  </a:t>
            </a:r>
            <a:r>
              <a:rPr sz="1350" spc="-8" dirty="0">
                <a:latin typeface="Calibri"/>
                <a:cs typeface="Calibri"/>
              </a:rPr>
              <a:t>completely </a:t>
            </a:r>
            <a:r>
              <a:rPr sz="1350" spc="-11" dirty="0">
                <a:latin typeface="Calibri"/>
                <a:cs typeface="Calibri"/>
              </a:rPr>
              <a:t>different </a:t>
            </a:r>
            <a:r>
              <a:rPr sz="1350" spc="-4" dirty="0">
                <a:latin typeface="Calibri"/>
                <a:cs typeface="Calibri"/>
              </a:rPr>
              <a:t>weights </a:t>
            </a:r>
            <a:r>
              <a:rPr sz="1350" dirty="0">
                <a:latin typeface="Calibri"/>
                <a:cs typeface="Calibri"/>
              </a:rPr>
              <a:t>in</a:t>
            </a:r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F1C89E5A-3C89-0043-A7C6-810C050E6A9C}"/>
              </a:ext>
            </a:extLst>
          </p:cNvPr>
          <p:cNvSpPr txBox="1"/>
          <p:nvPr/>
        </p:nvSpPr>
        <p:spPr>
          <a:xfrm>
            <a:off x="4102552" y="3153822"/>
            <a:ext cx="6238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23EAB338-618D-5140-95D6-67AF7F3B8897}"/>
              </a:ext>
            </a:extLst>
          </p:cNvPr>
          <p:cNvSpPr txBox="1"/>
          <p:nvPr/>
        </p:nvSpPr>
        <p:spPr>
          <a:xfrm>
            <a:off x="1704975" y="3359563"/>
            <a:ext cx="247602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350" dirty="0">
                <a:solidFill>
                  <a:srgbClr val="C00000"/>
                </a:solidFill>
                <a:latin typeface="Calibri"/>
                <a:cs typeface="Calibri"/>
              </a:rPr>
              <a:t>No </a:t>
            </a:r>
            <a:r>
              <a:rPr sz="1350" spc="-4" dirty="0">
                <a:solidFill>
                  <a:srgbClr val="C00000"/>
                </a:solidFill>
                <a:latin typeface="Calibri"/>
                <a:cs typeface="Calibri"/>
              </a:rPr>
              <a:t>symmetry </a:t>
            </a:r>
            <a:r>
              <a:rPr sz="1350" spc="-4" dirty="0">
                <a:latin typeface="Calibri"/>
                <a:cs typeface="Calibri"/>
              </a:rPr>
              <a:t>in how </a:t>
            </a:r>
            <a:r>
              <a:rPr sz="1350" dirty="0">
                <a:latin typeface="Calibri"/>
                <a:cs typeface="Calibri"/>
              </a:rPr>
              <a:t>the inputs</a:t>
            </a:r>
            <a:r>
              <a:rPr sz="1350" spc="-34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are  processed.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B9BCA270-61B2-F342-8ADF-FCA07CEAB588}"/>
              </a:ext>
            </a:extLst>
          </p:cNvPr>
          <p:cNvSpPr/>
          <p:nvPr/>
        </p:nvSpPr>
        <p:spPr>
          <a:xfrm>
            <a:off x="5981319" y="3007233"/>
            <a:ext cx="258317" cy="2023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5534A77D-244D-A343-B76C-634313991F96}"/>
              </a:ext>
            </a:extLst>
          </p:cNvPr>
          <p:cNvSpPr/>
          <p:nvPr/>
        </p:nvSpPr>
        <p:spPr>
          <a:xfrm>
            <a:off x="5998464" y="2152270"/>
            <a:ext cx="177165" cy="1817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D6EF8F5C-96FE-4F4F-B210-AB899E095832}"/>
              </a:ext>
            </a:extLst>
          </p:cNvPr>
          <p:cNvSpPr/>
          <p:nvPr/>
        </p:nvSpPr>
        <p:spPr>
          <a:xfrm>
            <a:off x="3606089" y="2400851"/>
            <a:ext cx="188229" cy="11863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04660C82-4162-044C-BB6D-9F63810282C0}"/>
              </a:ext>
            </a:extLst>
          </p:cNvPr>
          <p:cNvSpPr txBox="1"/>
          <p:nvPr/>
        </p:nvSpPr>
        <p:spPr>
          <a:xfrm>
            <a:off x="1703642" y="3925633"/>
            <a:ext cx="2499836" cy="783868"/>
          </a:xfrm>
          <a:prstGeom prst="rect">
            <a:avLst/>
          </a:prstGeom>
          <a:ln w="28955">
            <a:solidFill>
              <a:srgbClr val="BA56BD"/>
            </a:solidFill>
          </a:ln>
        </p:spPr>
        <p:txBody>
          <a:bodyPr vert="horz" wrap="square" lIns="0" tIns="21907" rIns="0" bIns="0" rtlCol="0">
            <a:spAutoFit/>
          </a:bodyPr>
          <a:lstStyle/>
          <a:p>
            <a:pPr marL="211931" marR="207645" indent="1429" algn="ctr">
              <a:spcBef>
                <a:spcPts val="172"/>
              </a:spcBef>
            </a:pPr>
            <a:r>
              <a:rPr sz="1650" spc="-34" dirty="0">
                <a:solidFill>
                  <a:srgbClr val="BA56BD"/>
                </a:solidFill>
                <a:latin typeface="Calibri"/>
                <a:cs typeface="Calibri"/>
              </a:rPr>
              <a:t>We </a:t>
            </a:r>
            <a:r>
              <a:rPr sz="1650" spc="-8" dirty="0">
                <a:solidFill>
                  <a:srgbClr val="BA56BD"/>
                </a:solidFill>
                <a:latin typeface="Calibri"/>
                <a:cs typeface="Calibri"/>
              </a:rPr>
              <a:t>need </a:t>
            </a:r>
            <a:r>
              <a:rPr sz="1650" spc="-4" dirty="0">
                <a:solidFill>
                  <a:srgbClr val="BA56BD"/>
                </a:solidFill>
                <a:latin typeface="Calibri"/>
                <a:cs typeface="Calibri"/>
              </a:rPr>
              <a:t>a </a:t>
            </a:r>
            <a:r>
              <a:rPr sz="1650" spc="-11" dirty="0">
                <a:solidFill>
                  <a:srgbClr val="BA56BD"/>
                </a:solidFill>
                <a:latin typeface="Calibri"/>
                <a:cs typeface="Calibri"/>
              </a:rPr>
              <a:t>neural  architecture </a:t>
            </a:r>
            <a:r>
              <a:rPr sz="1650" spc="-8" dirty="0">
                <a:solidFill>
                  <a:srgbClr val="BA56BD"/>
                </a:solidFill>
                <a:latin typeface="Calibri"/>
                <a:cs typeface="Calibri"/>
              </a:rPr>
              <a:t>that </a:t>
            </a:r>
            <a:r>
              <a:rPr sz="1650" spc="-11" dirty="0">
                <a:solidFill>
                  <a:srgbClr val="BA56BD"/>
                </a:solidFill>
                <a:latin typeface="Calibri"/>
                <a:cs typeface="Calibri"/>
              </a:rPr>
              <a:t>can  </a:t>
            </a:r>
            <a:r>
              <a:rPr sz="1650" spc="-8" dirty="0">
                <a:solidFill>
                  <a:srgbClr val="BA56BD"/>
                </a:solidFill>
                <a:latin typeface="Calibri"/>
                <a:cs typeface="Calibri"/>
              </a:rPr>
              <a:t>process </a:t>
            </a:r>
            <a:r>
              <a:rPr sz="1650" i="1" spc="-15" dirty="0">
                <a:solidFill>
                  <a:srgbClr val="BA56BD"/>
                </a:solidFill>
                <a:latin typeface="Calibri"/>
                <a:cs typeface="Calibri"/>
              </a:rPr>
              <a:t>any </a:t>
            </a:r>
            <a:r>
              <a:rPr sz="1650" i="1" spc="-8" dirty="0">
                <a:solidFill>
                  <a:srgbClr val="BA56BD"/>
                </a:solidFill>
                <a:latin typeface="Calibri"/>
                <a:cs typeface="Calibri"/>
              </a:rPr>
              <a:t>length</a:t>
            </a:r>
            <a:r>
              <a:rPr sz="1650" i="1" spc="-19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650" i="1" spc="-4" dirty="0">
                <a:solidFill>
                  <a:srgbClr val="BA56BD"/>
                </a:solidFill>
                <a:latin typeface="Calibri"/>
                <a:cs typeface="Calibri"/>
              </a:rPr>
              <a:t>input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99A83798-E9F7-6640-893C-5C5670AE3BAA}"/>
              </a:ext>
            </a:extLst>
          </p:cNvPr>
          <p:cNvSpPr/>
          <p:nvPr/>
        </p:nvSpPr>
        <p:spPr>
          <a:xfrm>
            <a:off x="3907841" y="3215810"/>
            <a:ext cx="188229" cy="11863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A9B30FD7-1D3A-D643-B998-2CF279855835}"/>
              </a:ext>
            </a:extLst>
          </p:cNvPr>
          <p:cNvSpPr/>
          <p:nvPr/>
        </p:nvSpPr>
        <p:spPr>
          <a:xfrm>
            <a:off x="1669922" y="2948941"/>
            <a:ext cx="330327" cy="2400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AC9071A4-26B9-714E-9192-C2373790CCE3}"/>
              </a:ext>
            </a:extLst>
          </p:cNvPr>
          <p:cNvSpPr/>
          <p:nvPr/>
        </p:nvSpPr>
        <p:spPr>
          <a:xfrm>
            <a:off x="2352418" y="2963053"/>
            <a:ext cx="288977" cy="1704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7691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spc="-4" dirty="0">
                <a:latin typeface="Calibri"/>
                <a:cs typeface="Calibri"/>
              </a:rPr>
              <a:t>RNN</a:t>
            </a:r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8529771-4617-7C4F-A34D-0D089D32A2A5}"/>
              </a:ext>
            </a:extLst>
          </p:cNvPr>
          <p:cNvSpPr/>
          <p:nvPr/>
        </p:nvSpPr>
        <p:spPr>
          <a:xfrm>
            <a:off x="3561873" y="2066256"/>
            <a:ext cx="252213" cy="1808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DC937AA-B11D-B74D-8A68-3C795CF3B927}"/>
              </a:ext>
            </a:extLst>
          </p:cNvPr>
          <p:cNvSpPr/>
          <p:nvPr/>
        </p:nvSpPr>
        <p:spPr>
          <a:xfrm>
            <a:off x="3397270" y="2747419"/>
            <a:ext cx="239756" cy="1394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4371554-2412-2E48-A837-CD8DAEAFD94D}"/>
              </a:ext>
            </a:extLst>
          </p:cNvPr>
          <p:cNvSpPr/>
          <p:nvPr/>
        </p:nvSpPr>
        <p:spPr>
          <a:xfrm>
            <a:off x="4160691" y="2733469"/>
            <a:ext cx="246502" cy="160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6D14986-2EC7-D848-ADBE-A90E75B558CA}"/>
              </a:ext>
            </a:extLst>
          </p:cNvPr>
          <p:cNvSpPr/>
          <p:nvPr/>
        </p:nvSpPr>
        <p:spPr>
          <a:xfrm>
            <a:off x="4951612" y="2733469"/>
            <a:ext cx="248847" cy="1604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E3A74B8-2547-5145-A4E5-6F1D1A0C9F96}"/>
              </a:ext>
            </a:extLst>
          </p:cNvPr>
          <p:cNvSpPr/>
          <p:nvPr/>
        </p:nvSpPr>
        <p:spPr>
          <a:xfrm>
            <a:off x="5762086" y="2750906"/>
            <a:ext cx="241981" cy="1429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E95A8B2-9A78-C644-A958-8918FEFEA3C9}"/>
              </a:ext>
            </a:extLst>
          </p:cNvPr>
          <p:cNvSpPr/>
          <p:nvPr/>
        </p:nvSpPr>
        <p:spPr>
          <a:xfrm>
            <a:off x="3603879" y="2957499"/>
            <a:ext cx="124586" cy="130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1C2E380-D5E6-EA4E-9951-C70A56971E3E}"/>
              </a:ext>
            </a:extLst>
          </p:cNvPr>
          <p:cNvSpPr/>
          <p:nvPr/>
        </p:nvSpPr>
        <p:spPr>
          <a:xfrm>
            <a:off x="3603879" y="3131235"/>
            <a:ext cx="124586" cy="1314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72EF20F-5AE2-7647-BC11-415A1D40195D}"/>
              </a:ext>
            </a:extLst>
          </p:cNvPr>
          <p:cNvSpPr/>
          <p:nvPr/>
        </p:nvSpPr>
        <p:spPr>
          <a:xfrm>
            <a:off x="3603879" y="3306112"/>
            <a:ext cx="124586" cy="1303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AFAE4CF-A725-A54C-8C98-16F90966A1CC}"/>
              </a:ext>
            </a:extLst>
          </p:cNvPr>
          <p:cNvSpPr/>
          <p:nvPr/>
        </p:nvSpPr>
        <p:spPr>
          <a:xfrm>
            <a:off x="3603879" y="3479849"/>
            <a:ext cx="124586" cy="1314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19C1A17-BDD5-6447-88CE-B36260DEF4CD}"/>
              </a:ext>
            </a:extLst>
          </p:cNvPr>
          <p:cNvSpPr/>
          <p:nvPr/>
        </p:nvSpPr>
        <p:spPr>
          <a:xfrm>
            <a:off x="3525583" y="2887203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59"/>
                </a:lnTo>
                <a:lnTo>
                  <a:pt x="365760" y="1011935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5"/>
                </a:lnTo>
                <a:lnTo>
                  <a:pt x="60960" y="1072895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5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B0873999-BA46-0B43-B6F9-04FFB8FFF79F}"/>
              </a:ext>
            </a:extLst>
          </p:cNvPr>
          <p:cNvSpPr/>
          <p:nvPr/>
        </p:nvSpPr>
        <p:spPr>
          <a:xfrm>
            <a:off x="3527512" y="4227669"/>
            <a:ext cx="279677" cy="163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E3DD8D73-9541-FB49-A12D-C2D934C602BF}"/>
              </a:ext>
            </a:extLst>
          </p:cNvPr>
          <p:cNvSpPr/>
          <p:nvPr/>
        </p:nvSpPr>
        <p:spPr>
          <a:xfrm>
            <a:off x="3620928" y="3691875"/>
            <a:ext cx="83820" cy="480060"/>
          </a:xfrm>
          <a:custGeom>
            <a:avLst/>
            <a:gdLst/>
            <a:ahLst/>
            <a:cxnLst/>
            <a:rect l="l" t="t" r="r" b="b"/>
            <a:pathLst>
              <a:path w="111760" h="640079">
                <a:moveTo>
                  <a:pt x="55752" y="39224"/>
                </a:moveTo>
                <a:lnTo>
                  <a:pt x="45847" y="56206"/>
                </a:lnTo>
                <a:lnTo>
                  <a:pt x="45847" y="640079"/>
                </a:lnTo>
                <a:lnTo>
                  <a:pt x="65659" y="640079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60" h="640079">
                <a:moveTo>
                  <a:pt x="55753" y="0"/>
                </a:moveTo>
                <a:lnTo>
                  <a:pt x="2794" y="90804"/>
                </a:lnTo>
                <a:lnTo>
                  <a:pt x="0" y="95503"/>
                </a:lnTo>
                <a:lnTo>
                  <a:pt x="1524" y="101599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6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3" y="0"/>
                </a:lnTo>
                <a:close/>
              </a:path>
              <a:path w="111760" h="640079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6"/>
                </a:lnTo>
                <a:lnTo>
                  <a:pt x="100457" y="107187"/>
                </a:lnTo>
                <a:lnTo>
                  <a:pt x="105156" y="104393"/>
                </a:lnTo>
                <a:lnTo>
                  <a:pt x="109982" y="101599"/>
                </a:lnTo>
                <a:lnTo>
                  <a:pt x="111506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640079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60" h="640079">
                <a:moveTo>
                  <a:pt x="65659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640079">
                <a:moveTo>
                  <a:pt x="64262" y="24637"/>
                </a:moveTo>
                <a:lnTo>
                  <a:pt x="47244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80B2850-BDCD-1246-92B8-63F096B80468}"/>
              </a:ext>
            </a:extLst>
          </p:cNvPr>
          <p:cNvSpPr/>
          <p:nvPr/>
        </p:nvSpPr>
        <p:spPr>
          <a:xfrm>
            <a:off x="6022372" y="2288271"/>
            <a:ext cx="83820" cy="621983"/>
          </a:xfrm>
          <a:custGeom>
            <a:avLst/>
            <a:gdLst/>
            <a:ahLst/>
            <a:cxnLst/>
            <a:rect l="l" t="t" r="r" b="b"/>
            <a:pathLst>
              <a:path w="111759" h="829310">
                <a:moveTo>
                  <a:pt x="55753" y="39224"/>
                </a:moveTo>
                <a:lnTo>
                  <a:pt x="45847" y="56206"/>
                </a:lnTo>
                <a:lnTo>
                  <a:pt x="45847" y="829309"/>
                </a:lnTo>
                <a:lnTo>
                  <a:pt x="65659" y="829309"/>
                </a:lnTo>
                <a:lnTo>
                  <a:pt x="65659" y="56206"/>
                </a:lnTo>
                <a:lnTo>
                  <a:pt x="55753" y="39224"/>
                </a:lnTo>
                <a:close/>
              </a:path>
              <a:path w="111759" h="829310">
                <a:moveTo>
                  <a:pt x="55752" y="0"/>
                </a:moveTo>
                <a:lnTo>
                  <a:pt x="2794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59" h="829310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59" h="829310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3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59" h="829310">
                <a:moveTo>
                  <a:pt x="65659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59" h="829310">
                <a:moveTo>
                  <a:pt x="64262" y="24637"/>
                </a:moveTo>
                <a:lnTo>
                  <a:pt x="47244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181F287-F4F6-5C48-B94D-48E73E4FB894}"/>
              </a:ext>
            </a:extLst>
          </p:cNvPr>
          <p:cNvSpPr/>
          <p:nvPr/>
        </p:nvSpPr>
        <p:spPr>
          <a:xfrm>
            <a:off x="5928742" y="4238105"/>
            <a:ext cx="288035" cy="1669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EE09DAE-B70B-934E-A4DE-FCF6D79988F5}"/>
              </a:ext>
            </a:extLst>
          </p:cNvPr>
          <p:cNvSpPr/>
          <p:nvPr/>
        </p:nvSpPr>
        <p:spPr>
          <a:xfrm>
            <a:off x="5123022" y="4238105"/>
            <a:ext cx="289036" cy="16697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48ED4E69-65FA-0C46-A507-8F4626BB8F0F}"/>
              </a:ext>
            </a:extLst>
          </p:cNvPr>
          <p:cNvSpPr/>
          <p:nvPr/>
        </p:nvSpPr>
        <p:spPr>
          <a:xfrm>
            <a:off x="4306948" y="4234626"/>
            <a:ext cx="288977" cy="1704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EE9C113-E5D0-3D49-B1D2-1E244EB5B4DA}"/>
              </a:ext>
            </a:extLst>
          </p:cNvPr>
          <p:cNvSpPr/>
          <p:nvPr/>
        </p:nvSpPr>
        <p:spPr>
          <a:xfrm>
            <a:off x="3802189" y="2288272"/>
            <a:ext cx="2406586" cy="19145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CBCF867C-68E2-8E49-B763-1C9688939896}"/>
              </a:ext>
            </a:extLst>
          </p:cNvPr>
          <p:cNvSpPr txBox="1"/>
          <p:nvPr/>
        </p:nvSpPr>
        <p:spPr>
          <a:xfrm>
            <a:off x="1655369" y="3160095"/>
            <a:ext cx="95297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A3001D"/>
                </a:solidFill>
                <a:latin typeface="Calibri"/>
                <a:cs typeface="Calibri"/>
              </a:rPr>
              <a:t>hidden</a:t>
            </a:r>
            <a:r>
              <a:rPr sz="1350" spc="-30" dirty="0">
                <a:solidFill>
                  <a:srgbClr val="A3001D"/>
                </a:solidFill>
                <a:latin typeface="Calibri"/>
                <a:cs typeface="Calibri"/>
              </a:rPr>
              <a:t> </a:t>
            </a:r>
            <a:r>
              <a:rPr sz="1350" spc="-15" dirty="0">
                <a:solidFill>
                  <a:srgbClr val="A3001D"/>
                </a:solidFill>
                <a:latin typeface="Calibri"/>
                <a:cs typeface="Calibri"/>
              </a:rPr>
              <a:t>states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EC9DE406-6CF0-1E40-B8BF-F9B30042A3AD}"/>
              </a:ext>
            </a:extLst>
          </p:cNvPr>
          <p:cNvSpPr txBox="1"/>
          <p:nvPr/>
        </p:nvSpPr>
        <p:spPr>
          <a:xfrm>
            <a:off x="1555927" y="4051634"/>
            <a:ext cx="109442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52889" marR="3810" indent="-243840">
              <a:spcBef>
                <a:spcPts val="75"/>
              </a:spcBef>
            </a:pPr>
            <a:r>
              <a:rPr sz="1350" spc="-4" dirty="0">
                <a:latin typeface="Calibri"/>
                <a:cs typeface="Calibri"/>
              </a:rPr>
              <a:t>input sequence  </a:t>
            </a:r>
            <a:r>
              <a:rPr sz="1350" spc="-11" dirty="0">
                <a:latin typeface="Calibri"/>
                <a:cs typeface="Calibri"/>
              </a:rPr>
              <a:t>(any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length)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DF399FA7-D5A8-4C4E-9BBE-F0D4E20DE22A}"/>
              </a:ext>
            </a:extLst>
          </p:cNvPr>
          <p:cNvSpPr/>
          <p:nvPr/>
        </p:nvSpPr>
        <p:spPr>
          <a:xfrm>
            <a:off x="3620928" y="2265411"/>
            <a:ext cx="83820" cy="621983"/>
          </a:xfrm>
          <a:custGeom>
            <a:avLst/>
            <a:gdLst/>
            <a:ahLst/>
            <a:cxnLst/>
            <a:rect l="l" t="t" r="r" b="b"/>
            <a:pathLst>
              <a:path w="111760" h="829310">
                <a:moveTo>
                  <a:pt x="55752" y="39224"/>
                </a:moveTo>
                <a:lnTo>
                  <a:pt x="45847" y="56206"/>
                </a:lnTo>
                <a:lnTo>
                  <a:pt x="45847" y="829310"/>
                </a:lnTo>
                <a:lnTo>
                  <a:pt x="65659" y="829310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60" h="829310">
                <a:moveTo>
                  <a:pt x="55753" y="0"/>
                </a:moveTo>
                <a:lnTo>
                  <a:pt x="2794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8"/>
                </a:lnTo>
                <a:lnTo>
                  <a:pt x="67159" y="19558"/>
                </a:lnTo>
                <a:lnTo>
                  <a:pt x="55753" y="0"/>
                </a:lnTo>
                <a:close/>
              </a:path>
              <a:path w="111760" h="829310">
                <a:moveTo>
                  <a:pt x="67159" y="19558"/>
                </a:moveTo>
                <a:lnTo>
                  <a:pt x="65659" y="19558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5156" y="104394"/>
                </a:lnTo>
                <a:lnTo>
                  <a:pt x="109982" y="101600"/>
                </a:lnTo>
                <a:lnTo>
                  <a:pt x="111506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829310">
                <a:moveTo>
                  <a:pt x="65659" y="19558"/>
                </a:moveTo>
                <a:lnTo>
                  <a:pt x="45847" y="19558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8"/>
                </a:lnTo>
                <a:close/>
              </a:path>
              <a:path w="111760" h="829310">
                <a:moveTo>
                  <a:pt x="65659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829310">
                <a:moveTo>
                  <a:pt x="64262" y="24637"/>
                </a:moveTo>
                <a:lnTo>
                  <a:pt x="47244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1CE71DAE-22FC-814F-8DFD-9F03A4D666DE}"/>
              </a:ext>
            </a:extLst>
          </p:cNvPr>
          <p:cNvSpPr/>
          <p:nvPr/>
        </p:nvSpPr>
        <p:spPr>
          <a:xfrm>
            <a:off x="3960494" y="3117519"/>
            <a:ext cx="204597" cy="1600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02F695B7-DFA4-0347-9C4A-FD94942D6BB4}"/>
              </a:ext>
            </a:extLst>
          </p:cNvPr>
          <p:cNvSpPr/>
          <p:nvPr/>
        </p:nvSpPr>
        <p:spPr>
          <a:xfrm>
            <a:off x="4760594" y="3117519"/>
            <a:ext cx="204597" cy="1600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90F9338F-76BC-8B44-9730-ED1CF1BD822E}"/>
              </a:ext>
            </a:extLst>
          </p:cNvPr>
          <p:cNvSpPr/>
          <p:nvPr/>
        </p:nvSpPr>
        <p:spPr>
          <a:xfrm>
            <a:off x="5561838" y="3117519"/>
            <a:ext cx="204597" cy="1600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3E665BD4-79B0-7B48-BFBD-7F300BE39E34}"/>
              </a:ext>
            </a:extLst>
          </p:cNvPr>
          <p:cNvSpPr/>
          <p:nvPr/>
        </p:nvSpPr>
        <p:spPr>
          <a:xfrm>
            <a:off x="6203632" y="3271728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2"/>
                </a:moveTo>
                <a:lnTo>
                  <a:pt x="598424" y="91693"/>
                </a:lnTo>
                <a:lnTo>
                  <a:pt x="593725" y="94360"/>
                </a:lnTo>
                <a:lnTo>
                  <a:pt x="592074" y="100456"/>
                </a:lnTo>
                <a:lnTo>
                  <a:pt x="594868" y="105155"/>
                </a:lnTo>
                <a:lnTo>
                  <a:pt x="597662" y="109981"/>
                </a:lnTo>
                <a:lnTo>
                  <a:pt x="603758" y="111505"/>
                </a:lnTo>
                <a:lnTo>
                  <a:pt x="608457" y="108711"/>
                </a:lnTo>
                <a:lnTo>
                  <a:pt x="682276" y="65658"/>
                </a:lnTo>
                <a:lnTo>
                  <a:pt x="679704" y="65658"/>
                </a:lnTo>
                <a:lnTo>
                  <a:pt x="679704" y="64261"/>
                </a:lnTo>
                <a:lnTo>
                  <a:pt x="674624" y="64261"/>
                </a:lnTo>
                <a:lnTo>
                  <a:pt x="660037" y="55752"/>
                </a:lnTo>
                <a:close/>
              </a:path>
              <a:path w="699770" h="111760">
                <a:moveTo>
                  <a:pt x="643055" y="45846"/>
                </a:moveTo>
                <a:lnTo>
                  <a:pt x="0" y="45846"/>
                </a:lnTo>
                <a:lnTo>
                  <a:pt x="0" y="65658"/>
                </a:lnTo>
                <a:lnTo>
                  <a:pt x="643055" y="65658"/>
                </a:lnTo>
                <a:lnTo>
                  <a:pt x="660037" y="55752"/>
                </a:lnTo>
                <a:lnTo>
                  <a:pt x="643055" y="45846"/>
                </a:lnTo>
                <a:close/>
              </a:path>
              <a:path w="699770" h="111760">
                <a:moveTo>
                  <a:pt x="682276" y="45846"/>
                </a:moveTo>
                <a:lnTo>
                  <a:pt x="679704" y="45846"/>
                </a:lnTo>
                <a:lnTo>
                  <a:pt x="679704" y="65658"/>
                </a:lnTo>
                <a:lnTo>
                  <a:pt x="682276" y="65658"/>
                </a:lnTo>
                <a:lnTo>
                  <a:pt x="699262" y="55752"/>
                </a:lnTo>
                <a:lnTo>
                  <a:pt x="682276" y="45846"/>
                </a:lnTo>
                <a:close/>
              </a:path>
              <a:path w="699770" h="111760">
                <a:moveTo>
                  <a:pt x="674624" y="47243"/>
                </a:moveTo>
                <a:lnTo>
                  <a:pt x="660037" y="55752"/>
                </a:lnTo>
                <a:lnTo>
                  <a:pt x="674624" y="64261"/>
                </a:lnTo>
                <a:lnTo>
                  <a:pt x="674624" y="47243"/>
                </a:lnTo>
                <a:close/>
              </a:path>
              <a:path w="699770" h="111760">
                <a:moveTo>
                  <a:pt x="679704" y="47243"/>
                </a:moveTo>
                <a:lnTo>
                  <a:pt x="674624" y="47243"/>
                </a:lnTo>
                <a:lnTo>
                  <a:pt x="674624" y="64261"/>
                </a:lnTo>
                <a:lnTo>
                  <a:pt x="679704" y="64261"/>
                </a:lnTo>
                <a:lnTo>
                  <a:pt x="679704" y="47243"/>
                </a:lnTo>
                <a:close/>
              </a:path>
              <a:path w="699770" h="111760">
                <a:moveTo>
                  <a:pt x="603758" y="0"/>
                </a:moveTo>
                <a:lnTo>
                  <a:pt x="597662" y="1523"/>
                </a:lnTo>
                <a:lnTo>
                  <a:pt x="594868" y="6349"/>
                </a:lnTo>
                <a:lnTo>
                  <a:pt x="592074" y="11048"/>
                </a:lnTo>
                <a:lnTo>
                  <a:pt x="593725" y="17144"/>
                </a:lnTo>
                <a:lnTo>
                  <a:pt x="598424" y="19811"/>
                </a:lnTo>
                <a:lnTo>
                  <a:pt x="660037" y="55752"/>
                </a:lnTo>
                <a:lnTo>
                  <a:pt x="674624" y="47243"/>
                </a:lnTo>
                <a:lnTo>
                  <a:pt x="679704" y="47243"/>
                </a:lnTo>
                <a:lnTo>
                  <a:pt x="679704" y="45846"/>
                </a:lnTo>
                <a:lnTo>
                  <a:pt x="682276" y="45846"/>
                </a:lnTo>
                <a:lnTo>
                  <a:pt x="608457" y="2793"/>
                </a:lnTo>
                <a:lnTo>
                  <a:pt x="60375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79AC8624-7A5F-BE48-AF6A-F22597C1BD68}"/>
              </a:ext>
            </a:extLst>
          </p:cNvPr>
          <p:cNvSpPr/>
          <p:nvPr/>
        </p:nvSpPr>
        <p:spPr>
          <a:xfrm>
            <a:off x="6363080" y="3117519"/>
            <a:ext cx="204597" cy="1600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66D51EBE-9211-1C42-BC27-7F32E4A1D810}"/>
              </a:ext>
            </a:extLst>
          </p:cNvPr>
          <p:cNvSpPr txBox="1"/>
          <p:nvPr/>
        </p:nvSpPr>
        <p:spPr>
          <a:xfrm>
            <a:off x="6821519" y="3160095"/>
            <a:ext cx="13763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…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5AF6FBE9-651C-584E-A11D-905F51192481}"/>
              </a:ext>
            </a:extLst>
          </p:cNvPr>
          <p:cNvSpPr/>
          <p:nvPr/>
        </p:nvSpPr>
        <p:spPr>
          <a:xfrm>
            <a:off x="5948539" y="2066256"/>
            <a:ext cx="249827" cy="1808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5A4D6E9C-A353-1340-BD87-011209100956}"/>
              </a:ext>
            </a:extLst>
          </p:cNvPr>
          <p:cNvSpPr/>
          <p:nvPr/>
        </p:nvSpPr>
        <p:spPr>
          <a:xfrm>
            <a:off x="5151711" y="2066256"/>
            <a:ext cx="252235" cy="1808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432E1F64-53B6-4940-946A-C873EB95F8CA}"/>
              </a:ext>
            </a:extLst>
          </p:cNvPr>
          <p:cNvSpPr/>
          <p:nvPr/>
        </p:nvSpPr>
        <p:spPr>
          <a:xfrm>
            <a:off x="4351515" y="2066256"/>
            <a:ext cx="254686" cy="1808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A213E527-A2C3-114F-8551-D5A7FB1A9C5A}"/>
              </a:ext>
            </a:extLst>
          </p:cNvPr>
          <p:cNvSpPr/>
          <p:nvPr/>
        </p:nvSpPr>
        <p:spPr>
          <a:xfrm>
            <a:off x="2696338" y="4189652"/>
            <a:ext cx="116681" cy="240030"/>
          </a:xfrm>
          <a:custGeom>
            <a:avLst/>
            <a:gdLst/>
            <a:ahLst/>
            <a:cxnLst/>
            <a:rect l="l" t="t" r="r" b="b"/>
            <a:pathLst>
              <a:path w="155575" h="320039">
                <a:moveTo>
                  <a:pt x="155447" y="320039"/>
                </a:moveTo>
                <a:lnTo>
                  <a:pt x="125194" y="315267"/>
                </a:lnTo>
                <a:lnTo>
                  <a:pt x="100488" y="302244"/>
                </a:lnTo>
                <a:lnTo>
                  <a:pt x="83831" y="282910"/>
                </a:lnTo>
                <a:lnTo>
                  <a:pt x="77723" y="259206"/>
                </a:lnTo>
                <a:lnTo>
                  <a:pt x="77723" y="220852"/>
                </a:lnTo>
                <a:lnTo>
                  <a:pt x="71616" y="197149"/>
                </a:lnTo>
                <a:lnTo>
                  <a:pt x="54959" y="177815"/>
                </a:lnTo>
                <a:lnTo>
                  <a:pt x="30253" y="164792"/>
                </a:lnTo>
                <a:lnTo>
                  <a:pt x="0" y="160019"/>
                </a:lnTo>
                <a:lnTo>
                  <a:pt x="30253" y="155247"/>
                </a:lnTo>
                <a:lnTo>
                  <a:pt x="54959" y="142224"/>
                </a:lnTo>
                <a:lnTo>
                  <a:pt x="71616" y="122890"/>
                </a:lnTo>
                <a:lnTo>
                  <a:pt x="77723" y="99186"/>
                </a:lnTo>
                <a:lnTo>
                  <a:pt x="77723" y="60832"/>
                </a:lnTo>
                <a:lnTo>
                  <a:pt x="83831" y="37129"/>
                </a:lnTo>
                <a:lnTo>
                  <a:pt x="100488" y="17795"/>
                </a:lnTo>
                <a:lnTo>
                  <a:pt x="125194" y="4772"/>
                </a:lnTo>
                <a:lnTo>
                  <a:pt x="155447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A19B6463-1ABE-7444-BBAA-453FC9294AEE}"/>
              </a:ext>
            </a:extLst>
          </p:cNvPr>
          <p:cNvSpPr/>
          <p:nvPr/>
        </p:nvSpPr>
        <p:spPr>
          <a:xfrm>
            <a:off x="2647188" y="2886631"/>
            <a:ext cx="165734" cy="804863"/>
          </a:xfrm>
          <a:custGeom>
            <a:avLst/>
            <a:gdLst/>
            <a:ahLst/>
            <a:cxnLst/>
            <a:rect l="l" t="t" r="r" b="b"/>
            <a:pathLst>
              <a:path w="220980" h="1073150">
                <a:moveTo>
                  <a:pt x="220980" y="1072895"/>
                </a:moveTo>
                <a:lnTo>
                  <a:pt x="177998" y="1066097"/>
                </a:lnTo>
                <a:lnTo>
                  <a:pt x="142875" y="1047559"/>
                </a:lnTo>
                <a:lnTo>
                  <a:pt x="119181" y="1020067"/>
                </a:lnTo>
                <a:lnTo>
                  <a:pt x="110490" y="986408"/>
                </a:lnTo>
                <a:lnTo>
                  <a:pt x="110490" y="622934"/>
                </a:lnTo>
                <a:lnTo>
                  <a:pt x="101798" y="589276"/>
                </a:lnTo>
                <a:lnTo>
                  <a:pt x="78105" y="561784"/>
                </a:lnTo>
                <a:lnTo>
                  <a:pt x="42981" y="543246"/>
                </a:lnTo>
                <a:lnTo>
                  <a:pt x="0" y="536447"/>
                </a:lnTo>
                <a:lnTo>
                  <a:pt x="42981" y="529649"/>
                </a:lnTo>
                <a:lnTo>
                  <a:pt x="78105" y="511111"/>
                </a:lnTo>
                <a:lnTo>
                  <a:pt x="101798" y="483619"/>
                </a:lnTo>
                <a:lnTo>
                  <a:pt x="110490" y="449961"/>
                </a:lnTo>
                <a:lnTo>
                  <a:pt x="110490" y="86487"/>
                </a:lnTo>
                <a:lnTo>
                  <a:pt x="119181" y="52828"/>
                </a:lnTo>
                <a:lnTo>
                  <a:pt x="142875" y="25336"/>
                </a:lnTo>
                <a:lnTo>
                  <a:pt x="177998" y="6798"/>
                </a:lnTo>
                <a:lnTo>
                  <a:pt x="220980" y="0"/>
                </a:lnTo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58252301-B74F-5649-A9E0-F6177115A270}"/>
              </a:ext>
            </a:extLst>
          </p:cNvPr>
          <p:cNvSpPr txBox="1"/>
          <p:nvPr/>
        </p:nvSpPr>
        <p:spPr>
          <a:xfrm>
            <a:off x="6821519" y="4181232"/>
            <a:ext cx="13763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…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F26BEE0D-73D8-6C43-946D-FFAE08CD0045}"/>
              </a:ext>
            </a:extLst>
          </p:cNvPr>
          <p:cNvSpPr txBox="1"/>
          <p:nvPr/>
        </p:nvSpPr>
        <p:spPr>
          <a:xfrm>
            <a:off x="6821519" y="2058967"/>
            <a:ext cx="13763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…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7374AE8C-7B63-204C-8C50-F4E63AD5D175}"/>
              </a:ext>
            </a:extLst>
          </p:cNvPr>
          <p:cNvSpPr txBox="1"/>
          <p:nvPr/>
        </p:nvSpPr>
        <p:spPr>
          <a:xfrm>
            <a:off x="6284786" y="699502"/>
            <a:ext cx="1571625" cy="646331"/>
          </a:xfrm>
          <a:prstGeom prst="rect">
            <a:avLst/>
          </a:prstGeom>
          <a:ln w="19811">
            <a:solidFill>
              <a:srgbClr val="BA56BD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68580" marR="71914">
              <a:spcBef>
                <a:spcPts val="180"/>
              </a:spcBef>
            </a:pPr>
            <a:r>
              <a:rPr sz="1350" b="1" u="heavy" spc="-8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Core </a:t>
            </a:r>
            <a:r>
              <a:rPr sz="1350" b="1" u="heavy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idea:</a:t>
            </a:r>
            <a:r>
              <a:rPr sz="1350" b="1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BA56BD"/>
                </a:solidFill>
                <a:latin typeface="Calibri"/>
                <a:cs typeface="Calibri"/>
              </a:rPr>
              <a:t>Apply</a:t>
            </a:r>
            <a:r>
              <a:rPr sz="1350" spc="-83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BA56BD"/>
                </a:solidFill>
                <a:latin typeface="Calibri"/>
                <a:cs typeface="Calibri"/>
              </a:rPr>
              <a:t>the  </a:t>
            </a:r>
            <a:r>
              <a:rPr sz="1350" spc="-4" dirty="0">
                <a:solidFill>
                  <a:srgbClr val="BA56BD"/>
                </a:solidFill>
                <a:latin typeface="Calibri"/>
                <a:cs typeface="Calibri"/>
              </a:rPr>
              <a:t>same weights  </a:t>
            </a:r>
            <a:r>
              <a:rPr sz="1350" i="1" spc="-4" dirty="0">
                <a:solidFill>
                  <a:srgbClr val="BA56BD"/>
                </a:solidFill>
                <a:latin typeface="Calibri"/>
                <a:cs typeface="Calibri"/>
              </a:rPr>
              <a:t>repeatedly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34C3BEC5-02C5-5F49-9820-35068BEF5BFF}"/>
              </a:ext>
            </a:extLst>
          </p:cNvPr>
          <p:cNvSpPr/>
          <p:nvPr/>
        </p:nvSpPr>
        <p:spPr>
          <a:xfrm>
            <a:off x="7392771" y="981921"/>
            <a:ext cx="187178" cy="11948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33411135-8CFD-2748-9F98-BD9388D55B98}"/>
              </a:ext>
            </a:extLst>
          </p:cNvPr>
          <p:cNvSpPr txBox="1"/>
          <p:nvPr/>
        </p:nvSpPr>
        <p:spPr>
          <a:xfrm>
            <a:off x="1950263" y="1936608"/>
            <a:ext cx="699611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136684">
              <a:spcBef>
                <a:spcPts val="75"/>
              </a:spcBef>
            </a:pPr>
            <a:r>
              <a:rPr sz="1350" spc="-4" dirty="0">
                <a:latin typeface="Calibri"/>
                <a:cs typeface="Calibri"/>
              </a:rPr>
              <a:t>outp</a:t>
            </a:r>
            <a:r>
              <a:rPr sz="1350" dirty="0">
                <a:latin typeface="Calibri"/>
                <a:cs typeface="Calibri"/>
              </a:rPr>
              <a:t>uts  </a:t>
            </a:r>
            <a:r>
              <a:rPr sz="1350" spc="-4" dirty="0">
                <a:latin typeface="Calibri"/>
                <a:cs typeface="Calibri"/>
              </a:rPr>
              <a:t>(</a:t>
            </a:r>
            <a:r>
              <a:rPr sz="1350" spc="-8" dirty="0">
                <a:latin typeface="Calibri"/>
                <a:cs typeface="Calibri"/>
              </a:rPr>
              <a:t>op</a:t>
            </a:r>
            <a:r>
              <a:rPr sz="1350" dirty="0">
                <a:latin typeface="Calibri"/>
                <a:cs typeface="Calibri"/>
              </a:rPr>
              <a:t>t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4" dirty="0">
                <a:latin typeface="Calibri"/>
                <a:cs typeface="Calibri"/>
              </a:rPr>
              <a:t>onal)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5C024725-E5E3-6940-8B8B-54F749105C8B}"/>
              </a:ext>
            </a:extLst>
          </p:cNvPr>
          <p:cNvSpPr/>
          <p:nvPr/>
        </p:nvSpPr>
        <p:spPr>
          <a:xfrm>
            <a:off x="2696338" y="2075102"/>
            <a:ext cx="116681" cy="240030"/>
          </a:xfrm>
          <a:custGeom>
            <a:avLst/>
            <a:gdLst/>
            <a:ahLst/>
            <a:cxnLst/>
            <a:rect l="l" t="t" r="r" b="b"/>
            <a:pathLst>
              <a:path w="155575" h="320039">
                <a:moveTo>
                  <a:pt x="155447" y="320039"/>
                </a:moveTo>
                <a:lnTo>
                  <a:pt x="125194" y="315267"/>
                </a:lnTo>
                <a:lnTo>
                  <a:pt x="100488" y="302244"/>
                </a:lnTo>
                <a:lnTo>
                  <a:pt x="83831" y="282910"/>
                </a:lnTo>
                <a:lnTo>
                  <a:pt x="77723" y="259206"/>
                </a:lnTo>
                <a:lnTo>
                  <a:pt x="77723" y="220852"/>
                </a:lnTo>
                <a:lnTo>
                  <a:pt x="71616" y="197149"/>
                </a:lnTo>
                <a:lnTo>
                  <a:pt x="54959" y="177815"/>
                </a:lnTo>
                <a:lnTo>
                  <a:pt x="30253" y="164792"/>
                </a:lnTo>
                <a:lnTo>
                  <a:pt x="0" y="160019"/>
                </a:lnTo>
                <a:lnTo>
                  <a:pt x="30253" y="155247"/>
                </a:lnTo>
                <a:lnTo>
                  <a:pt x="54959" y="142224"/>
                </a:lnTo>
                <a:lnTo>
                  <a:pt x="71616" y="122890"/>
                </a:lnTo>
                <a:lnTo>
                  <a:pt x="77723" y="99186"/>
                </a:lnTo>
                <a:lnTo>
                  <a:pt x="77723" y="60832"/>
                </a:lnTo>
                <a:lnTo>
                  <a:pt x="83831" y="37129"/>
                </a:lnTo>
                <a:lnTo>
                  <a:pt x="100488" y="17795"/>
                </a:lnTo>
                <a:lnTo>
                  <a:pt x="125194" y="4772"/>
                </a:lnTo>
                <a:lnTo>
                  <a:pt x="155447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464863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spc="-4" dirty="0">
                <a:latin typeface="Calibri"/>
                <a:cs typeface="Calibri"/>
              </a:rPr>
              <a:t>RNN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2F394BC-6E77-AE43-BF69-069532713E43}"/>
              </a:ext>
            </a:extLst>
          </p:cNvPr>
          <p:cNvSpPr txBox="1"/>
          <p:nvPr/>
        </p:nvSpPr>
        <p:spPr>
          <a:xfrm>
            <a:off x="6068759" y="4206472"/>
            <a:ext cx="53673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4" dirty="0">
                <a:latin typeface="Calibri"/>
                <a:cs typeface="Calibri"/>
              </a:rPr>
              <a:t>opened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70627D0-5A6C-6F4D-9B30-901B9A116BAD}"/>
              </a:ext>
            </a:extLst>
          </p:cNvPr>
          <p:cNvSpPr txBox="1"/>
          <p:nvPr/>
        </p:nvSpPr>
        <p:spPr>
          <a:xfrm>
            <a:off x="6979920" y="4206472"/>
            <a:ext cx="34432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the</a:t>
            </a:r>
            <a:r>
              <a:rPr sz="1350" i="1" spc="-8" dirty="0">
                <a:latin typeface="Calibri"/>
                <a:cs typeface="Calibri"/>
              </a:rPr>
              <a:t>i</a:t>
            </a:r>
            <a:r>
              <a:rPr sz="1350" i="1" dirty="0">
                <a:latin typeface="Calibri"/>
                <a:cs typeface="Calibri"/>
              </a:rPr>
              <a:t>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329478C-DF3A-874E-B9C4-C36A78CBC64B}"/>
              </a:ext>
            </a:extLst>
          </p:cNvPr>
          <p:cNvSpPr txBox="1"/>
          <p:nvPr/>
        </p:nvSpPr>
        <p:spPr>
          <a:xfrm>
            <a:off x="1247776" y="4206472"/>
            <a:ext cx="457819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3380899" algn="l"/>
                <a:tab pos="3976688" algn="l"/>
              </a:tabLst>
            </a:pPr>
            <a:r>
              <a:rPr sz="1350" spc="-11" dirty="0">
                <a:latin typeface="Calibri"/>
                <a:cs typeface="Calibri"/>
              </a:rPr>
              <a:t>w</a:t>
            </a:r>
            <a:r>
              <a:rPr sz="1350" spc="-4" dirty="0">
                <a:latin typeface="Calibri"/>
                <a:cs typeface="Calibri"/>
              </a:rPr>
              <a:t>o</a:t>
            </a:r>
            <a:r>
              <a:rPr sz="1350" spc="-23" dirty="0">
                <a:latin typeface="Calibri"/>
                <a:cs typeface="Calibri"/>
              </a:rPr>
              <a:t>r</a:t>
            </a:r>
            <a:r>
              <a:rPr sz="1350" spc="-4" dirty="0">
                <a:latin typeface="Calibri"/>
                <a:cs typeface="Calibri"/>
              </a:rPr>
              <a:t>d</a:t>
            </a:r>
            <a:r>
              <a:rPr sz="1350" dirty="0">
                <a:latin typeface="Calibri"/>
                <a:cs typeface="Calibri"/>
              </a:rPr>
              <a:t>s /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on</a:t>
            </a:r>
            <a:r>
              <a:rPr sz="1350" spc="8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-</a:t>
            </a:r>
            <a:r>
              <a:rPr sz="1350" spc="-4" dirty="0">
                <a:latin typeface="Calibri"/>
                <a:cs typeface="Calibri"/>
              </a:rPr>
              <a:t>ho</a:t>
            </a:r>
            <a:r>
              <a:rPr sz="1350" dirty="0">
                <a:latin typeface="Calibri"/>
                <a:cs typeface="Calibri"/>
              </a:rPr>
              <a:t>t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v</a:t>
            </a:r>
            <a:r>
              <a:rPr sz="1350" dirty="0">
                <a:latin typeface="Calibri"/>
                <a:cs typeface="Calibri"/>
              </a:rPr>
              <a:t>ec</a:t>
            </a:r>
            <a:r>
              <a:rPr sz="1350" spc="-15" dirty="0">
                <a:latin typeface="Calibri"/>
                <a:cs typeface="Calibri"/>
              </a:rPr>
              <a:t>t</a:t>
            </a:r>
            <a:r>
              <a:rPr sz="1350" spc="-4" dirty="0">
                <a:latin typeface="Calibri"/>
                <a:cs typeface="Calibri"/>
              </a:rPr>
              <a:t>o</a:t>
            </a:r>
            <a:r>
              <a:rPr sz="1350" spc="-34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s	</a:t>
            </a:r>
            <a:r>
              <a:rPr sz="1350" i="1" dirty="0">
                <a:latin typeface="Calibri"/>
                <a:cs typeface="Calibri"/>
              </a:rPr>
              <a:t>the	</a:t>
            </a:r>
            <a:r>
              <a:rPr sz="1350" i="1" spc="-23" dirty="0">
                <a:latin typeface="Calibri"/>
                <a:cs typeface="Calibri"/>
              </a:rPr>
              <a:t>s</a:t>
            </a:r>
            <a:r>
              <a:rPr sz="1350" i="1" dirty="0">
                <a:latin typeface="Calibri"/>
                <a:cs typeface="Calibri"/>
              </a:rPr>
              <a:t>tud</a:t>
            </a:r>
            <a:r>
              <a:rPr sz="1350" i="1" spc="4" dirty="0">
                <a:latin typeface="Calibri"/>
                <a:cs typeface="Calibri"/>
              </a:rPr>
              <a:t>e</a:t>
            </a:r>
            <a:r>
              <a:rPr sz="1350" i="1" spc="-11" dirty="0">
                <a:latin typeface="Calibri"/>
                <a:cs typeface="Calibri"/>
              </a:rPr>
              <a:t>n</a:t>
            </a:r>
            <a:r>
              <a:rPr sz="1350" i="1" dirty="0">
                <a:latin typeface="Calibri"/>
                <a:cs typeface="Calibri"/>
              </a:rPr>
              <a:t>ts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B0BF957-F251-E94F-813E-2CD02DB287C8}"/>
              </a:ext>
            </a:extLst>
          </p:cNvPr>
          <p:cNvSpPr/>
          <p:nvPr/>
        </p:nvSpPr>
        <p:spPr>
          <a:xfrm>
            <a:off x="1264211" y="4449362"/>
            <a:ext cx="845705" cy="173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A64A69B-04CF-1643-A943-7F69FD71AB74}"/>
              </a:ext>
            </a:extLst>
          </p:cNvPr>
          <p:cNvSpPr/>
          <p:nvPr/>
        </p:nvSpPr>
        <p:spPr>
          <a:xfrm>
            <a:off x="4577715" y="4420594"/>
            <a:ext cx="330327" cy="240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4804192-FDEE-7A49-9CBD-0C279B71EF20}"/>
              </a:ext>
            </a:extLst>
          </p:cNvPr>
          <p:cNvSpPr/>
          <p:nvPr/>
        </p:nvSpPr>
        <p:spPr>
          <a:xfrm>
            <a:off x="6989444" y="4420594"/>
            <a:ext cx="318897" cy="2400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E74C2FA-B4AF-4648-885D-A6452B485934}"/>
              </a:ext>
            </a:extLst>
          </p:cNvPr>
          <p:cNvSpPr/>
          <p:nvPr/>
        </p:nvSpPr>
        <p:spPr>
          <a:xfrm>
            <a:off x="6175629" y="4420594"/>
            <a:ext cx="330326" cy="2400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8C3F2803-516D-E148-98C7-D840DD760BF6}"/>
              </a:ext>
            </a:extLst>
          </p:cNvPr>
          <p:cNvSpPr/>
          <p:nvPr/>
        </p:nvSpPr>
        <p:spPr>
          <a:xfrm>
            <a:off x="5349240" y="4420594"/>
            <a:ext cx="350901" cy="2400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7113943D-7F8B-1C4D-9779-C078557B645E}"/>
              </a:ext>
            </a:extLst>
          </p:cNvPr>
          <p:cNvSpPr txBox="1"/>
          <p:nvPr/>
        </p:nvSpPr>
        <p:spPr>
          <a:xfrm>
            <a:off x="6282880" y="343570"/>
            <a:ext cx="337185" cy="1716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050" i="1" spc="-4" dirty="0">
                <a:solidFill>
                  <a:srgbClr val="177145"/>
                </a:solidFill>
                <a:latin typeface="Calibri"/>
                <a:cs typeface="Calibri"/>
              </a:rPr>
              <a:t>boo</a:t>
            </a:r>
            <a:r>
              <a:rPr sz="1050" i="1" spc="-11" dirty="0">
                <a:solidFill>
                  <a:srgbClr val="177145"/>
                </a:solidFill>
                <a:latin typeface="Calibri"/>
                <a:cs typeface="Calibri"/>
              </a:rPr>
              <a:t>k</a:t>
            </a:r>
            <a:r>
              <a:rPr sz="1050" i="1" dirty="0">
                <a:solidFill>
                  <a:srgbClr val="177145"/>
                </a:solidFill>
                <a:latin typeface="Calibri"/>
                <a:cs typeface="Calibri"/>
              </a:rPr>
              <a:t>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720281C-5720-5E46-B49B-9868F54725F5}"/>
              </a:ext>
            </a:extLst>
          </p:cNvPr>
          <p:cNvSpPr txBox="1"/>
          <p:nvPr/>
        </p:nvSpPr>
        <p:spPr>
          <a:xfrm>
            <a:off x="6884574" y="485817"/>
            <a:ext cx="419100" cy="1716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050" i="1" dirty="0">
                <a:solidFill>
                  <a:srgbClr val="177145"/>
                </a:solidFill>
                <a:latin typeface="Calibri"/>
                <a:cs typeface="Calibri"/>
              </a:rPr>
              <a:t>lap</a:t>
            </a:r>
            <a:r>
              <a:rPr sz="1050" i="1" spc="-15" dirty="0">
                <a:solidFill>
                  <a:srgbClr val="177145"/>
                </a:solidFill>
                <a:latin typeface="Calibri"/>
                <a:cs typeface="Calibri"/>
              </a:rPr>
              <a:t>t</a:t>
            </a:r>
            <a:r>
              <a:rPr sz="1050" i="1" spc="-4" dirty="0">
                <a:solidFill>
                  <a:srgbClr val="177145"/>
                </a:solidFill>
                <a:latin typeface="Calibri"/>
                <a:cs typeface="Calibri"/>
              </a:rPr>
              <a:t>o</a:t>
            </a:r>
            <a:r>
              <a:rPr sz="1050" i="1" spc="-11" dirty="0">
                <a:solidFill>
                  <a:srgbClr val="177145"/>
                </a:solidFill>
                <a:latin typeface="Calibri"/>
                <a:cs typeface="Calibri"/>
              </a:rPr>
              <a:t>p</a:t>
            </a:r>
            <a:r>
              <a:rPr sz="1050" i="1" dirty="0">
                <a:solidFill>
                  <a:srgbClr val="177145"/>
                </a:solidFill>
                <a:latin typeface="Calibri"/>
                <a:cs typeface="Calibri"/>
              </a:rPr>
              <a:t>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3E8DD5C-283C-974E-9C8F-D4D4B5C04A8C}"/>
              </a:ext>
            </a:extLst>
          </p:cNvPr>
          <p:cNvSpPr/>
          <p:nvPr/>
        </p:nvSpPr>
        <p:spPr>
          <a:xfrm>
            <a:off x="6422802" y="524106"/>
            <a:ext cx="57150" cy="220028"/>
          </a:xfrm>
          <a:custGeom>
            <a:avLst/>
            <a:gdLst/>
            <a:ahLst/>
            <a:cxnLst/>
            <a:rect l="l" t="t" r="r" b="b"/>
            <a:pathLst>
              <a:path w="76200" h="293369">
                <a:moveTo>
                  <a:pt x="31728" y="216609"/>
                </a:moveTo>
                <a:lnTo>
                  <a:pt x="0" y="216662"/>
                </a:lnTo>
                <a:lnTo>
                  <a:pt x="38227" y="292862"/>
                </a:lnTo>
                <a:lnTo>
                  <a:pt x="69818" y="229362"/>
                </a:lnTo>
                <a:lnTo>
                  <a:pt x="31750" y="229362"/>
                </a:lnTo>
                <a:lnTo>
                  <a:pt x="31728" y="216609"/>
                </a:lnTo>
                <a:close/>
              </a:path>
              <a:path w="76200" h="293369">
                <a:moveTo>
                  <a:pt x="44428" y="216587"/>
                </a:moveTo>
                <a:lnTo>
                  <a:pt x="31728" y="216609"/>
                </a:lnTo>
                <a:lnTo>
                  <a:pt x="31750" y="229362"/>
                </a:lnTo>
                <a:lnTo>
                  <a:pt x="44450" y="229362"/>
                </a:lnTo>
                <a:lnTo>
                  <a:pt x="44428" y="216587"/>
                </a:lnTo>
                <a:close/>
              </a:path>
              <a:path w="76200" h="293369">
                <a:moveTo>
                  <a:pt x="76200" y="216535"/>
                </a:moveTo>
                <a:lnTo>
                  <a:pt x="44428" y="216587"/>
                </a:lnTo>
                <a:lnTo>
                  <a:pt x="44450" y="229362"/>
                </a:lnTo>
                <a:lnTo>
                  <a:pt x="69818" y="229362"/>
                </a:lnTo>
                <a:lnTo>
                  <a:pt x="76200" y="216535"/>
                </a:lnTo>
                <a:close/>
              </a:path>
              <a:path w="76200" h="293369">
                <a:moveTo>
                  <a:pt x="44069" y="0"/>
                </a:moveTo>
                <a:lnTo>
                  <a:pt x="31369" y="0"/>
                </a:lnTo>
                <a:lnTo>
                  <a:pt x="31728" y="216609"/>
                </a:lnTo>
                <a:lnTo>
                  <a:pt x="44428" y="216587"/>
                </a:lnTo>
                <a:lnTo>
                  <a:pt x="44069" y="0"/>
                </a:lnTo>
                <a:close/>
              </a:path>
            </a:pathLst>
          </a:custGeom>
          <a:solidFill>
            <a:srgbClr val="17714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EA79548F-E5F9-2F44-85FC-1D5039847F7A}"/>
              </a:ext>
            </a:extLst>
          </p:cNvPr>
          <p:cNvSpPr/>
          <p:nvPr/>
        </p:nvSpPr>
        <p:spPr>
          <a:xfrm>
            <a:off x="7064882" y="701271"/>
            <a:ext cx="57150" cy="174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BDA90625-9459-BE46-9A41-92C6994106A9}"/>
              </a:ext>
            </a:extLst>
          </p:cNvPr>
          <p:cNvSpPr/>
          <p:nvPr/>
        </p:nvSpPr>
        <p:spPr>
          <a:xfrm>
            <a:off x="5132324" y="3403440"/>
            <a:ext cx="246464" cy="1534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91190937-B9AB-FE46-8C27-5819C6EFF64F}"/>
              </a:ext>
            </a:extLst>
          </p:cNvPr>
          <p:cNvSpPr/>
          <p:nvPr/>
        </p:nvSpPr>
        <p:spPr>
          <a:xfrm>
            <a:off x="5933435" y="3403440"/>
            <a:ext cx="247868" cy="1534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F82DC183-9C2C-F341-A5B3-BD05DB5D1B55}"/>
              </a:ext>
            </a:extLst>
          </p:cNvPr>
          <p:cNvSpPr/>
          <p:nvPr/>
        </p:nvSpPr>
        <p:spPr>
          <a:xfrm>
            <a:off x="6742762" y="3403440"/>
            <a:ext cx="248737" cy="1534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880F5A74-0BB3-2542-A3A1-54BBD8979D03}"/>
              </a:ext>
            </a:extLst>
          </p:cNvPr>
          <p:cNvSpPr/>
          <p:nvPr/>
        </p:nvSpPr>
        <p:spPr>
          <a:xfrm>
            <a:off x="4318496" y="3420876"/>
            <a:ext cx="245368" cy="1534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5C03160-064C-A645-9602-359A1340F246}"/>
              </a:ext>
            </a:extLst>
          </p:cNvPr>
          <p:cNvSpPr/>
          <p:nvPr/>
        </p:nvSpPr>
        <p:spPr>
          <a:xfrm>
            <a:off x="4685158" y="3207871"/>
            <a:ext cx="124586" cy="118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A107EA00-BCCD-6146-853D-4DA90A51A665}"/>
              </a:ext>
            </a:extLst>
          </p:cNvPr>
          <p:cNvSpPr/>
          <p:nvPr/>
        </p:nvSpPr>
        <p:spPr>
          <a:xfrm>
            <a:off x="4685158" y="3363320"/>
            <a:ext cx="124586" cy="1188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2FDB56A3-5D38-E14C-8D33-BF1AF6BBEF3E}"/>
              </a:ext>
            </a:extLst>
          </p:cNvPr>
          <p:cNvSpPr/>
          <p:nvPr/>
        </p:nvSpPr>
        <p:spPr>
          <a:xfrm>
            <a:off x="4685158" y="3518767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7FE8864F-258E-CC45-A2AE-E3A63CDF99E6}"/>
              </a:ext>
            </a:extLst>
          </p:cNvPr>
          <p:cNvSpPr/>
          <p:nvPr/>
        </p:nvSpPr>
        <p:spPr>
          <a:xfrm>
            <a:off x="4685158" y="3674214"/>
            <a:ext cx="124586" cy="1188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77376DCB-2C6F-8F40-AA98-32367C17362F}"/>
              </a:ext>
            </a:extLst>
          </p:cNvPr>
          <p:cNvSpPr/>
          <p:nvPr/>
        </p:nvSpPr>
        <p:spPr>
          <a:xfrm>
            <a:off x="4605719" y="3146721"/>
            <a:ext cx="274320" cy="718185"/>
          </a:xfrm>
          <a:custGeom>
            <a:avLst/>
            <a:gdLst/>
            <a:ahLst/>
            <a:cxnLst/>
            <a:rect l="l" t="t" r="r" b="b"/>
            <a:pathLst>
              <a:path w="365760" h="957579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59"/>
                </a:lnTo>
                <a:lnTo>
                  <a:pt x="365759" y="896111"/>
                </a:lnTo>
                <a:lnTo>
                  <a:pt x="360967" y="919835"/>
                </a:lnTo>
                <a:lnTo>
                  <a:pt x="347900" y="939212"/>
                </a:lnTo>
                <a:lnTo>
                  <a:pt x="328523" y="952279"/>
                </a:lnTo>
                <a:lnTo>
                  <a:pt x="304800" y="957071"/>
                </a:lnTo>
                <a:lnTo>
                  <a:pt x="60959" y="957071"/>
                </a:lnTo>
                <a:lnTo>
                  <a:pt x="37236" y="952279"/>
                </a:lnTo>
                <a:lnTo>
                  <a:pt x="17859" y="939212"/>
                </a:lnTo>
                <a:lnTo>
                  <a:pt x="4792" y="919835"/>
                </a:lnTo>
                <a:lnTo>
                  <a:pt x="0" y="896111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07CD7C72-0151-784B-B649-0061A18C8D18}"/>
              </a:ext>
            </a:extLst>
          </p:cNvPr>
          <p:cNvSpPr/>
          <p:nvPr/>
        </p:nvSpPr>
        <p:spPr>
          <a:xfrm>
            <a:off x="4701063" y="3864524"/>
            <a:ext cx="83820" cy="328613"/>
          </a:xfrm>
          <a:custGeom>
            <a:avLst/>
            <a:gdLst/>
            <a:ahLst/>
            <a:cxnLst/>
            <a:rect l="l" t="t" r="r" b="b"/>
            <a:pathLst>
              <a:path w="111760" h="438150">
                <a:moveTo>
                  <a:pt x="55752" y="39224"/>
                </a:moveTo>
                <a:lnTo>
                  <a:pt x="45847" y="56206"/>
                </a:lnTo>
                <a:lnTo>
                  <a:pt x="45847" y="438061"/>
                </a:lnTo>
                <a:lnTo>
                  <a:pt x="65659" y="438061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60" h="438150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599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6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438150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6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599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438150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60" h="438150">
                <a:moveTo>
                  <a:pt x="65659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438150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2864F99B-FBA0-8C4A-8DFE-1B07A7C4155C}"/>
              </a:ext>
            </a:extLst>
          </p:cNvPr>
          <p:cNvSpPr/>
          <p:nvPr/>
        </p:nvSpPr>
        <p:spPr>
          <a:xfrm>
            <a:off x="4772025" y="3972537"/>
            <a:ext cx="177165" cy="20802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5B84A480-C1FE-A348-BA9F-3803AC5866D8}"/>
              </a:ext>
            </a:extLst>
          </p:cNvPr>
          <p:cNvSpPr txBox="1"/>
          <p:nvPr/>
        </p:nvSpPr>
        <p:spPr>
          <a:xfrm>
            <a:off x="1247775" y="3299407"/>
            <a:ext cx="127444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1" dirty="0">
                <a:solidFill>
                  <a:srgbClr val="0046B6"/>
                </a:solidFill>
                <a:latin typeface="Calibri"/>
                <a:cs typeface="Calibri"/>
              </a:rPr>
              <a:t>word</a:t>
            </a:r>
            <a:r>
              <a:rPr sz="1350" spc="-23" dirty="0">
                <a:solidFill>
                  <a:srgbClr val="0046B6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0046B6"/>
                </a:solidFill>
                <a:latin typeface="Calibri"/>
                <a:cs typeface="Calibri"/>
              </a:rPr>
              <a:t>embeddings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8166078B-4D85-5645-95FB-6B871FB861A8}"/>
              </a:ext>
            </a:extLst>
          </p:cNvPr>
          <p:cNvSpPr/>
          <p:nvPr/>
        </p:nvSpPr>
        <p:spPr>
          <a:xfrm>
            <a:off x="1267649" y="3572928"/>
            <a:ext cx="849134" cy="1599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D9006A45-26E9-0A4B-8292-62AC7EB4E93E}"/>
              </a:ext>
            </a:extLst>
          </p:cNvPr>
          <p:cNvSpPr/>
          <p:nvPr/>
        </p:nvSpPr>
        <p:spPr>
          <a:xfrm>
            <a:off x="7086601" y="3231874"/>
            <a:ext cx="124586" cy="11772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5BAC057A-FD6F-FC4F-8CED-A19C25E10328}"/>
              </a:ext>
            </a:extLst>
          </p:cNvPr>
          <p:cNvSpPr/>
          <p:nvPr/>
        </p:nvSpPr>
        <p:spPr>
          <a:xfrm>
            <a:off x="7086601" y="3387322"/>
            <a:ext cx="124586" cy="1177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136C8A00-3821-DD48-90A8-F29495E5DDA2}"/>
              </a:ext>
            </a:extLst>
          </p:cNvPr>
          <p:cNvSpPr/>
          <p:nvPr/>
        </p:nvSpPr>
        <p:spPr>
          <a:xfrm>
            <a:off x="7086601" y="3542770"/>
            <a:ext cx="124586" cy="1177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E6D64CCC-238E-F645-A7B1-82A062BAFE43}"/>
              </a:ext>
            </a:extLst>
          </p:cNvPr>
          <p:cNvSpPr/>
          <p:nvPr/>
        </p:nvSpPr>
        <p:spPr>
          <a:xfrm>
            <a:off x="7086601" y="3698218"/>
            <a:ext cx="124586" cy="11772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4CD974E1-AAE1-034D-A1F4-877ECF744EE5}"/>
              </a:ext>
            </a:extLst>
          </p:cNvPr>
          <p:cNvSpPr/>
          <p:nvPr/>
        </p:nvSpPr>
        <p:spPr>
          <a:xfrm>
            <a:off x="7007161" y="3169581"/>
            <a:ext cx="274320" cy="718185"/>
          </a:xfrm>
          <a:custGeom>
            <a:avLst/>
            <a:gdLst/>
            <a:ahLst/>
            <a:cxnLst/>
            <a:rect l="l" t="t" r="r" b="b"/>
            <a:pathLst>
              <a:path w="365759" h="957579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896112"/>
                </a:lnTo>
                <a:lnTo>
                  <a:pt x="360967" y="919835"/>
                </a:lnTo>
                <a:lnTo>
                  <a:pt x="347900" y="939212"/>
                </a:lnTo>
                <a:lnTo>
                  <a:pt x="328523" y="952279"/>
                </a:lnTo>
                <a:lnTo>
                  <a:pt x="304800" y="957072"/>
                </a:lnTo>
                <a:lnTo>
                  <a:pt x="60960" y="957072"/>
                </a:lnTo>
                <a:lnTo>
                  <a:pt x="37236" y="952279"/>
                </a:lnTo>
                <a:lnTo>
                  <a:pt x="17859" y="939212"/>
                </a:lnTo>
                <a:lnTo>
                  <a:pt x="4792" y="919835"/>
                </a:lnTo>
                <a:lnTo>
                  <a:pt x="0" y="896112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1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83C76E5D-292D-CF4C-BD86-75DA2DBC9492}"/>
              </a:ext>
            </a:extLst>
          </p:cNvPr>
          <p:cNvSpPr/>
          <p:nvPr/>
        </p:nvSpPr>
        <p:spPr>
          <a:xfrm>
            <a:off x="7102506" y="3887384"/>
            <a:ext cx="83820" cy="328613"/>
          </a:xfrm>
          <a:custGeom>
            <a:avLst/>
            <a:gdLst/>
            <a:ahLst/>
            <a:cxnLst/>
            <a:rect l="l" t="t" r="r" b="b"/>
            <a:pathLst>
              <a:path w="111759" h="438150">
                <a:moveTo>
                  <a:pt x="55752" y="39224"/>
                </a:moveTo>
                <a:lnTo>
                  <a:pt x="45847" y="56206"/>
                </a:lnTo>
                <a:lnTo>
                  <a:pt x="45847" y="438061"/>
                </a:lnTo>
                <a:lnTo>
                  <a:pt x="65659" y="438061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59" h="438150">
                <a:moveTo>
                  <a:pt x="55752" y="0"/>
                </a:moveTo>
                <a:lnTo>
                  <a:pt x="2794" y="90804"/>
                </a:lnTo>
                <a:lnTo>
                  <a:pt x="0" y="95503"/>
                </a:lnTo>
                <a:lnTo>
                  <a:pt x="1524" y="101599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6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59" h="438150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6"/>
                </a:lnTo>
                <a:lnTo>
                  <a:pt x="100457" y="107187"/>
                </a:lnTo>
                <a:lnTo>
                  <a:pt x="109855" y="101599"/>
                </a:lnTo>
                <a:lnTo>
                  <a:pt x="111506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59" h="438150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59" h="438150">
                <a:moveTo>
                  <a:pt x="65659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59" h="438150">
                <a:moveTo>
                  <a:pt x="64262" y="24637"/>
                </a:moveTo>
                <a:lnTo>
                  <a:pt x="47244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A6AA6545-F5C6-1847-8FE2-46E9A3F72876}"/>
              </a:ext>
            </a:extLst>
          </p:cNvPr>
          <p:cNvSpPr/>
          <p:nvPr/>
        </p:nvSpPr>
        <p:spPr>
          <a:xfrm>
            <a:off x="7162037" y="3972537"/>
            <a:ext cx="177165" cy="20802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381E44CF-0D3F-B341-B90A-F9B1F0CD62D8}"/>
              </a:ext>
            </a:extLst>
          </p:cNvPr>
          <p:cNvSpPr/>
          <p:nvPr/>
        </p:nvSpPr>
        <p:spPr>
          <a:xfrm>
            <a:off x="6278499" y="3238732"/>
            <a:ext cx="124586" cy="11772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0AF3531D-9B52-B843-B9D7-9B1450594408}"/>
              </a:ext>
            </a:extLst>
          </p:cNvPr>
          <p:cNvSpPr/>
          <p:nvPr/>
        </p:nvSpPr>
        <p:spPr>
          <a:xfrm>
            <a:off x="6278499" y="3394180"/>
            <a:ext cx="124586" cy="1177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508E2E85-00D4-CE45-8677-406F39F42D29}"/>
              </a:ext>
            </a:extLst>
          </p:cNvPr>
          <p:cNvSpPr/>
          <p:nvPr/>
        </p:nvSpPr>
        <p:spPr>
          <a:xfrm>
            <a:off x="6278499" y="3549627"/>
            <a:ext cx="124586" cy="11772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B9CB5390-42F7-2A4A-9A73-2681E82D88FC}"/>
              </a:ext>
            </a:extLst>
          </p:cNvPr>
          <p:cNvSpPr/>
          <p:nvPr/>
        </p:nvSpPr>
        <p:spPr>
          <a:xfrm>
            <a:off x="6278499" y="3705076"/>
            <a:ext cx="124586" cy="11772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E88AE8E5-1C32-3342-BBEB-B06769694AD1}"/>
              </a:ext>
            </a:extLst>
          </p:cNvPr>
          <p:cNvSpPr/>
          <p:nvPr/>
        </p:nvSpPr>
        <p:spPr>
          <a:xfrm>
            <a:off x="6200204" y="3177582"/>
            <a:ext cx="274320" cy="716756"/>
          </a:xfrm>
          <a:custGeom>
            <a:avLst/>
            <a:gdLst/>
            <a:ahLst/>
            <a:cxnLst/>
            <a:rect l="l" t="t" r="r" b="b"/>
            <a:pathLst>
              <a:path w="365759" h="955675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59"/>
                </a:lnTo>
                <a:lnTo>
                  <a:pt x="365759" y="894587"/>
                </a:lnTo>
                <a:lnTo>
                  <a:pt x="360967" y="918311"/>
                </a:lnTo>
                <a:lnTo>
                  <a:pt x="347900" y="937688"/>
                </a:lnTo>
                <a:lnTo>
                  <a:pt x="328523" y="950755"/>
                </a:lnTo>
                <a:lnTo>
                  <a:pt x="304800" y="955547"/>
                </a:lnTo>
                <a:lnTo>
                  <a:pt x="60959" y="955547"/>
                </a:lnTo>
                <a:lnTo>
                  <a:pt x="37236" y="950755"/>
                </a:lnTo>
                <a:lnTo>
                  <a:pt x="17859" y="937688"/>
                </a:lnTo>
                <a:lnTo>
                  <a:pt x="4792" y="918311"/>
                </a:lnTo>
                <a:lnTo>
                  <a:pt x="0" y="894587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1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40F89B69-2D11-394C-B6A7-DE0DDA7DD728}"/>
              </a:ext>
            </a:extLst>
          </p:cNvPr>
          <p:cNvSpPr/>
          <p:nvPr/>
        </p:nvSpPr>
        <p:spPr>
          <a:xfrm>
            <a:off x="6295549" y="3894242"/>
            <a:ext cx="83820" cy="328613"/>
          </a:xfrm>
          <a:custGeom>
            <a:avLst/>
            <a:gdLst/>
            <a:ahLst/>
            <a:cxnLst/>
            <a:rect l="l" t="t" r="r" b="b"/>
            <a:pathLst>
              <a:path w="111759" h="438150">
                <a:moveTo>
                  <a:pt x="55752" y="39224"/>
                </a:moveTo>
                <a:lnTo>
                  <a:pt x="45846" y="56206"/>
                </a:lnTo>
                <a:lnTo>
                  <a:pt x="45846" y="438061"/>
                </a:lnTo>
                <a:lnTo>
                  <a:pt x="65658" y="438061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59" h="438150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599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6"/>
                </a:lnTo>
                <a:lnTo>
                  <a:pt x="19811" y="100837"/>
                </a:lnTo>
                <a:lnTo>
                  <a:pt x="45846" y="56206"/>
                </a:lnTo>
                <a:lnTo>
                  <a:pt x="45846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59" h="438150">
                <a:moveTo>
                  <a:pt x="67159" y="19557"/>
                </a:moveTo>
                <a:lnTo>
                  <a:pt x="65658" y="19557"/>
                </a:lnTo>
                <a:lnTo>
                  <a:pt x="65658" y="56206"/>
                </a:lnTo>
                <a:lnTo>
                  <a:pt x="91693" y="100837"/>
                </a:lnTo>
                <a:lnTo>
                  <a:pt x="94360" y="105536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599"/>
                </a:lnTo>
                <a:lnTo>
                  <a:pt x="111505" y="95503"/>
                </a:lnTo>
                <a:lnTo>
                  <a:pt x="108711" y="90804"/>
                </a:lnTo>
                <a:lnTo>
                  <a:pt x="67159" y="19557"/>
                </a:lnTo>
                <a:close/>
              </a:path>
              <a:path w="111759" h="438150">
                <a:moveTo>
                  <a:pt x="65658" y="19557"/>
                </a:moveTo>
                <a:lnTo>
                  <a:pt x="45846" y="19557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7"/>
                </a:lnTo>
                <a:close/>
              </a:path>
              <a:path w="111759" h="438150">
                <a:moveTo>
                  <a:pt x="65658" y="24637"/>
                </a:moveTo>
                <a:lnTo>
                  <a:pt x="64261" y="24637"/>
                </a:lnTo>
                <a:lnTo>
                  <a:pt x="55752" y="39224"/>
                </a:lnTo>
                <a:lnTo>
                  <a:pt x="65658" y="56206"/>
                </a:lnTo>
                <a:lnTo>
                  <a:pt x="65658" y="24637"/>
                </a:lnTo>
                <a:close/>
              </a:path>
              <a:path w="111759" h="438150">
                <a:moveTo>
                  <a:pt x="64261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1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9E27F4C1-C2C7-EB4C-A0E9-138EA6240EEA}"/>
              </a:ext>
            </a:extLst>
          </p:cNvPr>
          <p:cNvSpPr/>
          <p:nvPr/>
        </p:nvSpPr>
        <p:spPr>
          <a:xfrm>
            <a:off x="6355080" y="3972537"/>
            <a:ext cx="177165" cy="20802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6D691683-2C73-F843-AA4B-26D3334923F9}"/>
              </a:ext>
            </a:extLst>
          </p:cNvPr>
          <p:cNvSpPr/>
          <p:nvPr/>
        </p:nvSpPr>
        <p:spPr>
          <a:xfrm>
            <a:off x="5486401" y="3231874"/>
            <a:ext cx="124586" cy="11772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4AF829AF-3EB1-9640-8C4B-983CCB6934D9}"/>
              </a:ext>
            </a:extLst>
          </p:cNvPr>
          <p:cNvSpPr/>
          <p:nvPr/>
        </p:nvSpPr>
        <p:spPr>
          <a:xfrm>
            <a:off x="5486401" y="3387322"/>
            <a:ext cx="124586" cy="1177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C9AC4FC2-8676-BE4C-BDBF-A90A6A03A9AD}"/>
              </a:ext>
            </a:extLst>
          </p:cNvPr>
          <p:cNvSpPr/>
          <p:nvPr/>
        </p:nvSpPr>
        <p:spPr>
          <a:xfrm>
            <a:off x="5486401" y="3542770"/>
            <a:ext cx="124586" cy="1177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DFF73FBF-C96B-5E4C-B6A7-16C19B4D73A7}"/>
              </a:ext>
            </a:extLst>
          </p:cNvPr>
          <p:cNvSpPr/>
          <p:nvPr/>
        </p:nvSpPr>
        <p:spPr>
          <a:xfrm>
            <a:off x="5486401" y="3698218"/>
            <a:ext cx="124586" cy="11772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ACA62B2B-8460-E348-8A92-E460794060D5}"/>
              </a:ext>
            </a:extLst>
          </p:cNvPr>
          <p:cNvSpPr/>
          <p:nvPr/>
        </p:nvSpPr>
        <p:spPr>
          <a:xfrm>
            <a:off x="5406962" y="3169581"/>
            <a:ext cx="274320" cy="718185"/>
          </a:xfrm>
          <a:custGeom>
            <a:avLst/>
            <a:gdLst/>
            <a:ahLst/>
            <a:cxnLst/>
            <a:rect l="l" t="t" r="r" b="b"/>
            <a:pathLst>
              <a:path w="365760" h="957579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896112"/>
                </a:lnTo>
                <a:lnTo>
                  <a:pt x="360967" y="919835"/>
                </a:lnTo>
                <a:lnTo>
                  <a:pt x="347900" y="939212"/>
                </a:lnTo>
                <a:lnTo>
                  <a:pt x="328523" y="952279"/>
                </a:lnTo>
                <a:lnTo>
                  <a:pt x="304800" y="957072"/>
                </a:lnTo>
                <a:lnTo>
                  <a:pt x="60959" y="957072"/>
                </a:lnTo>
                <a:lnTo>
                  <a:pt x="37236" y="952279"/>
                </a:lnTo>
                <a:lnTo>
                  <a:pt x="17859" y="939212"/>
                </a:lnTo>
                <a:lnTo>
                  <a:pt x="4792" y="919835"/>
                </a:lnTo>
                <a:lnTo>
                  <a:pt x="0" y="896112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2E178648-1349-7C4A-BBEB-C5166046F165}"/>
              </a:ext>
            </a:extLst>
          </p:cNvPr>
          <p:cNvSpPr/>
          <p:nvPr/>
        </p:nvSpPr>
        <p:spPr>
          <a:xfrm>
            <a:off x="5502307" y="3887384"/>
            <a:ext cx="83820" cy="328613"/>
          </a:xfrm>
          <a:custGeom>
            <a:avLst/>
            <a:gdLst/>
            <a:ahLst/>
            <a:cxnLst/>
            <a:rect l="l" t="t" r="r" b="b"/>
            <a:pathLst>
              <a:path w="111760" h="438150">
                <a:moveTo>
                  <a:pt x="55752" y="39224"/>
                </a:moveTo>
                <a:lnTo>
                  <a:pt x="45846" y="56206"/>
                </a:lnTo>
                <a:lnTo>
                  <a:pt x="45846" y="438061"/>
                </a:lnTo>
                <a:lnTo>
                  <a:pt x="65658" y="438061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438150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599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6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438150">
                <a:moveTo>
                  <a:pt x="67159" y="19557"/>
                </a:moveTo>
                <a:lnTo>
                  <a:pt x="65658" y="19557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6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599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438150">
                <a:moveTo>
                  <a:pt x="65658" y="19557"/>
                </a:moveTo>
                <a:lnTo>
                  <a:pt x="45846" y="19557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7"/>
                </a:lnTo>
                <a:close/>
              </a:path>
              <a:path w="111760" h="438150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438150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9801A861-DAC3-4A4A-A119-FE21505A5C01}"/>
              </a:ext>
            </a:extLst>
          </p:cNvPr>
          <p:cNvSpPr/>
          <p:nvPr/>
        </p:nvSpPr>
        <p:spPr>
          <a:xfrm>
            <a:off x="5561838" y="3972537"/>
            <a:ext cx="177165" cy="20802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218B0274-9E26-C84F-BBD8-93BD3CB17464}"/>
              </a:ext>
            </a:extLst>
          </p:cNvPr>
          <p:cNvSpPr/>
          <p:nvPr/>
        </p:nvSpPr>
        <p:spPr>
          <a:xfrm>
            <a:off x="5559567" y="133350"/>
            <a:ext cx="2377409" cy="1551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32E923D5-20CE-6048-9947-F35D3A3CCC98}"/>
              </a:ext>
            </a:extLst>
          </p:cNvPr>
          <p:cNvSpPr/>
          <p:nvPr/>
        </p:nvSpPr>
        <p:spPr>
          <a:xfrm>
            <a:off x="7102506" y="1423076"/>
            <a:ext cx="83820" cy="621983"/>
          </a:xfrm>
          <a:custGeom>
            <a:avLst/>
            <a:gdLst/>
            <a:ahLst/>
            <a:cxnLst/>
            <a:rect l="l" t="t" r="r" b="b"/>
            <a:pathLst>
              <a:path w="111759" h="829310">
                <a:moveTo>
                  <a:pt x="55752" y="39224"/>
                </a:moveTo>
                <a:lnTo>
                  <a:pt x="45847" y="56206"/>
                </a:lnTo>
                <a:lnTo>
                  <a:pt x="45847" y="829310"/>
                </a:lnTo>
                <a:lnTo>
                  <a:pt x="65659" y="829310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59" h="829310">
                <a:moveTo>
                  <a:pt x="55752" y="0"/>
                </a:moveTo>
                <a:lnTo>
                  <a:pt x="2794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59" h="829310">
                <a:moveTo>
                  <a:pt x="67159" y="19558"/>
                </a:moveTo>
                <a:lnTo>
                  <a:pt x="65659" y="19558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9855" y="101600"/>
                </a:lnTo>
                <a:lnTo>
                  <a:pt x="111506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59" h="829310">
                <a:moveTo>
                  <a:pt x="65659" y="19558"/>
                </a:moveTo>
                <a:lnTo>
                  <a:pt x="45847" y="19558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8"/>
                </a:lnTo>
                <a:close/>
              </a:path>
              <a:path w="111759" h="829310">
                <a:moveTo>
                  <a:pt x="65659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59" h="829310">
                <a:moveTo>
                  <a:pt x="64262" y="24637"/>
                </a:moveTo>
                <a:lnTo>
                  <a:pt x="47244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8A8BAAC2-15E2-9B47-9A21-CCC23F5C66D6}"/>
              </a:ext>
            </a:extLst>
          </p:cNvPr>
          <p:cNvSpPr/>
          <p:nvPr/>
        </p:nvSpPr>
        <p:spPr>
          <a:xfrm>
            <a:off x="7219187" y="1648994"/>
            <a:ext cx="154305" cy="1345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EAD71025-4747-8F49-B68F-A2ED108CCBDE}"/>
              </a:ext>
            </a:extLst>
          </p:cNvPr>
          <p:cNvSpPr/>
          <p:nvPr/>
        </p:nvSpPr>
        <p:spPr>
          <a:xfrm>
            <a:off x="6145339" y="1271057"/>
            <a:ext cx="1574959" cy="0"/>
          </a:xfrm>
          <a:custGeom>
            <a:avLst/>
            <a:gdLst/>
            <a:ahLst/>
            <a:cxnLst/>
            <a:rect l="l" t="t" r="r" b="b"/>
            <a:pathLst>
              <a:path w="2099945">
                <a:moveTo>
                  <a:pt x="0" y="0"/>
                </a:moveTo>
                <a:lnTo>
                  <a:pt x="2099945" y="0"/>
                </a:lnTo>
              </a:path>
            </a:pathLst>
          </a:custGeom>
          <a:ln w="19812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2498B209-9E7C-D748-B141-5F07382CAD38}"/>
              </a:ext>
            </a:extLst>
          </p:cNvPr>
          <p:cNvSpPr/>
          <p:nvPr/>
        </p:nvSpPr>
        <p:spPr>
          <a:xfrm>
            <a:off x="6289928" y="1207621"/>
            <a:ext cx="107633" cy="65246"/>
          </a:xfrm>
          <a:custGeom>
            <a:avLst/>
            <a:gdLst/>
            <a:ahLst/>
            <a:cxnLst/>
            <a:rect l="l" t="t" r="r" b="b"/>
            <a:pathLst>
              <a:path w="143509" h="86994">
                <a:moveTo>
                  <a:pt x="0" y="86867"/>
                </a:moveTo>
                <a:lnTo>
                  <a:pt x="143255" y="86867"/>
                </a:lnTo>
                <a:lnTo>
                  <a:pt x="143255" y="0"/>
                </a:lnTo>
                <a:lnTo>
                  <a:pt x="0" y="0"/>
                </a:lnTo>
                <a:lnTo>
                  <a:pt x="0" y="86867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E6A58E47-E6F3-9544-996A-120FED129921}"/>
              </a:ext>
            </a:extLst>
          </p:cNvPr>
          <p:cNvSpPr/>
          <p:nvPr/>
        </p:nvSpPr>
        <p:spPr>
          <a:xfrm>
            <a:off x="6289928" y="1207621"/>
            <a:ext cx="107633" cy="65246"/>
          </a:xfrm>
          <a:custGeom>
            <a:avLst/>
            <a:gdLst/>
            <a:ahLst/>
            <a:cxnLst/>
            <a:rect l="l" t="t" r="r" b="b"/>
            <a:pathLst>
              <a:path w="143509" h="86994">
                <a:moveTo>
                  <a:pt x="0" y="86867"/>
                </a:moveTo>
                <a:lnTo>
                  <a:pt x="143255" y="86867"/>
                </a:lnTo>
                <a:lnTo>
                  <a:pt x="143255" y="0"/>
                </a:lnTo>
                <a:lnTo>
                  <a:pt x="0" y="0"/>
                </a:lnTo>
                <a:lnTo>
                  <a:pt x="0" y="86867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77225757-8E8B-584C-9B4B-F6CF0A73BA1A}"/>
              </a:ext>
            </a:extLst>
          </p:cNvPr>
          <p:cNvSpPr/>
          <p:nvPr/>
        </p:nvSpPr>
        <p:spPr>
          <a:xfrm>
            <a:off x="6397371" y="743563"/>
            <a:ext cx="107633" cy="529590"/>
          </a:xfrm>
          <a:custGeom>
            <a:avLst/>
            <a:gdLst/>
            <a:ahLst/>
            <a:cxnLst/>
            <a:rect l="l" t="t" r="r" b="b"/>
            <a:pathLst>
              <a:path w="143509" h="706119">
                <a:moveTo>
                  <a:pt x="0" y="705612"/>
                </a:moveTo>
                <a:lnTo>
                  <a:pt x="143255" y="705612"/>
                </a:lnTo>
                <a:lnTo>
                  <a:pt x="143255" y="0"/>
                </a:lnTo>
                <a:lnTo>
                  <a:pt x="0" y="0"/>
                </a:lnTo>
                <a:lnTo>
                  <a:pt x="0" y="705612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7F115253-5BA4-9043-915B-8295B806755A}"/>
              </a:ext>
            </a:extLst>
          </p:cNvPr>
          <p:cNvSpPr/>
          <p:nvPr/>
        </p:nvSpPr>
        <p:spPr>
          <a:xfrm>
            <a:off x="6397371" y="743563"/>
            <a:ext cx="107633" cy="529590"/>
          </a:xfrm>
          <a:custGeom>
            <a:avLst/>
            <a:gdLst/>
            <a:ahLst/>
            <a:cxnLst/>
            <a:rect l="l" t="t" r="r" b="b"/>
            <a:pathLst>
              <a:path w="143509" h="706119">
                <a:moveTo>
                  <a:pt x="0" y="705612"/>
                </a:moveTo>
                <a:lnTo>
                  <a:pt x="143255" y="705612"/>
                </a:lnTo>
                <a:lnTo>
                  <a:pt x="143255" y="0"/>
                </a:lnTo>
                <a:lnTo>
                  <a:pt x="0" y="0"/>
                </a:lnTo>
                <a:lnTo>
                  <a:pt x="0" y="705612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591DF4D2-10A9-F045-8AA5-1612B5C2D8FA}"/>
              </a:ext>
            </a:extLst>
          </p:cNvPr>
          <p:cNvSpPr/>
          <p:nvPr/>
        </p:nvSpPr>
        <p:spPr>
          <a:xfrm>
            <a:off x="6504812" y="1135611"/>
            <a:ext cx="106680" cy="137160"/>
          </a:xfrm>
          <a:custGeom>
            <a:avLst/>
            <a:gdLst/>
            <a:ahLst/>
            <a:cxnLst/>
            <a:rect l="l" t="t" r="r" b="b"/>
            <a:pathLst>
              <a:path w="142240" h="182880">
                <a:moveTo>
                  <a:pt x="0" y="182879"/>
                </a:moveTo>
                <a:lnTo>
                  <a:pt x="141731" y="182879"/>
                </a:lnTo>
                <a:lnTo>
                  <a:pt x="141731" y="0"/>
                </a:lnTo>
                <a:lnTo>
                  <a:pt x="0" y="0"/>
                </a:lnTo>
                <a:lnTo>
                  <a:pt x="0" y="18287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A53A7B07-3BD0-194A-8A68-908FB9A1733E}"/>
              </a:ext>
            </a:extLst>
          </p:cNvPr>
          <p:cNvSpPr/>
          <p:nvPr/>
        </p:nvSpPr>
        <p:spPr>
          <a:xfrm>
            <a:off x="6504812" y="1135611"/>
            <a:ext cx="106680" cy="137160"/>
          </a:xfrm>
          <a:custGeom>
            <a:avLst/>
            <a:gdLst/>
            <a:ahLst/>
            <a:cxnLst/>
            <a:rect l="l" t="t" r="r" b="b"/>
            <a:pathLst>
              <a:path w="142240" h="182880">
                <a:moveTo>
                  <a:pt x="0" y="182879"/>
                </a:moveTo>
                <a:lnTo>
                  <a:pt x="141731" y="182879"/>
                </a:lnTo>
                <a:lnTo>
                  <a:pt x="141731" y="0"/>
                </a:lnTo>
                <a:lnTo>
                  <a:pt x="0" y="0"/>
                </a:lnTo>
                <a:lnTo>
                  <a:pt x="0" y="182879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8A24380B-7B2A-8746-A547-298E9178F0C6}"/>
              </a:ext>
            </a:extLst>
          </p:cNvPr>
          <p:cNvSpPr/>
          <p:nvPr/>
        </p:nvSpPr>
        <p:spPr>
          <a:xfrm>
            <a:off x="6611112" y="1054459"/>
            <a:ext cx="107633" cy="218599"/>
          </a:xfrm>
          <a:custGeom>
            <a:avLst/>
            <a:gdLst/>
            <a:ahLst/>
            <a:cxnLst/>
            <a:rect l="l" t="t" r="r" b="b"/>
            <a:pathLst>
              <a:path w="143509" h="291464">
                <a:moveTo>
                  <a:pt x="0" y="291084"/>
                </a:moveTo>
                <a:lnTo>
                  <a:pt x="143255" y="291084"/>
                </a:lnTo>
                <a:lnTo>
                  <a:pt x="143255" y="0"/>
                </a:lnTo>
                <a:lnTo>
                  <a:pt x="0" y="0"/>
                </a:lnTo>
                <a:lnTo>
                  <a:pt x="0" y="29108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24E8F418-999F-5745-A0B1-2D6DE8A512AE}"/>
              </a:ext>
            </a:extLst>
          </p:cNvPr>
          <p:cNvSpPr/>
          <p:nvPr/>
        </p:nvSpPr>
        <p:spPr>
          <a:xfrm>
            <a:off x="6611112" y="1054459"/>
            <a:ext cx="107633" cy="218599"/>
          </a:xfrm>
          <a:custGeom>
            <a:avLst/>
            <a:gdLst/>
            <a:ahLst/>
            <a:cxnLst/>
            <a:rect l="l" t="t" r="r" b="b"/>
            <a:pathLst>
              <a:path w="143509" h="291464">
                <a:moveTo>
                  <a:pt x="0" y="291084"/>
                </a:moveTo>
                <a:lnTo>
                  <a:pt x="143255" y="291084"/>
                </a:lnTo>
                <a:lnTo>
                  <a:pt x="143255" y="0"/>
                </a:lnTo>
                <a:lnTo>
                  <a:pt x="0" y="0"/>
                </a:lnTo>
                <a:lnTo>
                  <a:pt x="0" y="291084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BC152745-1A1E-8B4C-9BA1-8BD5016169BD}"/>
              </a:ext>
            </a:extLst>
          </p:cNvPr>
          <p:cNvSpPr/>
          <p:nvPr/>
        </p:nvSpPr>
        <p:spPr>
          <a:xfrm>
            <a:off x="6718553" y="1207621"/>
            <a:ext cx="106680" cy="65246"/>
          </a:xfrm>
          <a:custGeom>
            <a:avLst/>
            <a:gdLst/>
            <a:ahLst/>
            <a:cxnLst/>
            <a:rect l="l" t="t" r="r" b="b"/>
            <a:pathLst>
              <a:path w="142240" h="86994">
                <a:moveTo>
                  <a:pt x="0" y="86867"/>
                </a:moveTo>
                <a:lnTo>
                  <a:pt x="141731" y="86867"/>
                </a:lnTo>
                <a:lnTo>
                  <a:pt x="141731" y="0"/>
                </a:lnTo>
                <a:lnTo>
                  <a:pt x="0" y="0"/>
                </a:lnTo>
                <a:lnTo>
                  <a:pt x="0" y="86867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5F7B7AB0-5C65-3C4D-9D0E-7B7402BE4360}"/>
              </a:ext>
            </a:extLst>
          </p:cNvPr>
          <p:cNvSpPr/>
          <p:nvPr/>
        </p:nvSpPr>
        <p:spPr>
          <a:xfrm>
            <a:off x="6718553" y="1207621"/>
            <a:ext cx="107633" cy="65246"/>
          </a:xfrm>
          <a:custGeom>
            <a:avLst/>
            <a:gdLst/>
            <a:ahLst/>
            <a:cxnLst/>
            <a:rect l="l" t="t" r="r" b="b"/>
            <a:pathLst>
              <a:path w="143509" h="86994">
                <a:moveTo>
                  <a:pt x="0" y="86867"/>
                </a:moveTo>
                <a:lnTo>
                  <a:pt x="143255" y="86867"/>
                </a:lnTo>
                <a:lnTo>
                  <a:pt x="143255" y="0"/>
                </a:lnTo>
                <a:lnTo>
                  <a:pt x="0" y="0"/>
                </a:lnTo>
                <a:lnTo>
                  <a:pt x="0" y="86867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323D2108-5DCB-4C4E-95F6-C0AB7C74D3A1}"/>
              </a:ext>
            </a:extLst>
          </p:cNvPr>
          <p:cNvSpPr/>
          <p:nvPr/>
        </p:nvSpPr>
        <p:spPr>
          <a:xfrm>
            <a:off x="6824853" y="1037314"/>
            <a:ext cx="107633" cy="235744"/>
          </a:xfrm>
          <a:custGeom>
            <a:avLst/>
            <a:gdLst/>
            <a:ahLst/>
            <a:cxnLst/>
            <a:rect l="l" t="t" r="r" b="b"/>
            <a:pathLst>
              <a:path w="143509" h="314325">
                <a:moveTo>
                  <a:pt x="0" y="313944"/>
                </a:moveTo>
                <a:lnTo>
                  <a:pt x="143255" y="313944"/>
                </a:lnTo>
                <a:lnTo>
                  <a:pt x="143255" y="0"/>
                </a:lnTo>
                <a:lnTo>
                  <a:pt x="0" y="0"/>
                </a:lnTo>
                <a:lnTo>
                  <a:pt x="0" y="31394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D1B3FC7F-C086-2840-8CD3-7DC538BFCFDF}"/>
              </a:ext>
            </a:extLst>
          </p:cNvPr>
          <p:cNvSpPr/>
          <p:nvPr/>
        </p:nvSpPr>
        <p:spPr>
          <a:xfrm>
            <a:off x="6824853" y="1037314"/>
            <a:ext cx="107633" cy="235744"/>
          </a:xfrm>
          <a:custGeom>
            <a:avLst/>
            <a:gdLst/>
            <a:ahLst/>
            <a:cxnLst/>
            <a:rect l="l" t="t" r="r" b="b"/>
            <a:pathLst>
              <a:path w="143509" h="314325">
                <a:moveTo>
                  <a:pt x="0" y="313944"/>
                </a:moveTo>
                <a:lnTo>
                  <a:pt x="143255" y="313944"/>
                </a:lnTo>
                <a:lnTo>
                  <a:pt x="143255" y="0"/>
                </a:lnTo>
                <a:lnTo>
                  <a:pt x="0" y="0"/>
                </a:lnTo>
                <a:lnTo>
                  <a:pt x="0" y="313944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42CB776E-4542-7141-8BCD-256BC088924C}"/>
              </a:ext>
            </a:extLst>
          </p:cNvPr>
          <p:cNvSpPr/>
          <p:nvPr/>
        </p:nvSpPr>
        <p:spPr>
          <a:xfrm>
            <a:off x="6932294" y="1054459"/>
            <a:ext cx="107633" cy="218599"/>
          </a:xfrm>
          <a:custGeom>
            <a:avLst/>
            <a:gdLst/>
            <a:ahLst/>
            <a:cxnLst/>
            <a:rect l="l" t="t" r="r" b="b"/>
            <a:pathLst>
              <a:path w="143509" h="291464">
                <a:moveTo>
                  <a:pt x="0" y="291084"/>
                </a:moveTo>
                <a:lnTo>
                  <a:pt x="143255" y="291084"/>
                </a:lnTo>
                <a:lnTo>
                  <a:pt x="143255" y="0"/>
                </a:lnTo>
                <a:lnTo>
                  <a:pt x="0" y="0"/>
                </a:lnTo>
                <a:lnTo>
                  <a:pt x="0" y="29108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7D15B660-9289-594D-9D76-9A33F549AA1C}"/>
              </a:ext>
            </a:extLst>
          </p:cNvPr>
          <p:cNvSpPr/>
          <p:nvPr/>
        </p:nvSpPr>
        <p:spPr>
          <a:xfrm>
            <a:off x="6932294" y="1054459"/>
            <a:ext cx="107633" cy="218599"/>
          </a:xfrm>
          <a:custGeom>
            <a:avLst/>
            <a:gdLst/>
            <a:ahLst/>
            <a:cxnLst/>
            <a:rect l="l" t="t" r="r" b="b"/>
            <a:pathLst>
              <a:path w="143509" h="291464">
                <a:moveTo>
                  <a:pt x="0" y="291084"/>
                </a:moveTo>
                <a:lnTo>
                  <a:pt x="143255" y="291084"/>
                </a:lnTo>
                <a:lnTo>
                  <a:pt x="143255" y="0"/>
                </a:lnTo>
                <a:lnTo>
                  <a:pt x="0" y="0"/>
                </a:lnTo>
                <a:lnTo>
                  <a:pt x="0" y="291084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D1BE3BDB-F65B-4645-BE84-CB85F82CFFC0}"/>
              </a:ext>
            </a:extLst>
          </p:cNvPr>
          <p:cNvSpPr/>
          <p:nvPr/>
        </p:nvSpPr>
        <p:spPr>
          <a:xfrm>
            <a:off x="7142608" y="1091035"/>
            <a:ext cx="221741" cy="18516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82D42BCF-7D9B-244B-B14B-F019F5C575DC}"/>
              </a:ext>
            </a:extLst>
          </p:cNvPr>
          <p:cNvSpPr/>
          <p:nvPr/>
        </p:nvSpPr>
        <p:spPr>
          <a:xfrm>
            <a:off x="7360919" y="1031599"/>
            <a:ext cx="107633" cy="241459"/>
          </a:xfrm>
          <a:custGeom>
            <a:avLst/>
            <a:gdLst/>
            <a:ahLst/>
            <a:cxnLst/>
            <a:rect l="l" t="t" r="r" b="b"/>
            <a:pathLst>
              <a:path w="143509" h="321944">
                <a:moveTo>
                  <a:pt x="0" y="321563"/>
                </a:moveTo>
                <a:lnTo>
                  <a:pt x="143255" y="321563"/>
                </a:lnTo>
                <a:lnTo>
                  <a:pt x="143255" y="0"/>
                </a:lnTo>
                <a:lnTo>
                  <a:pt x="0" y="0"/>
                </a:lnTo>
                <a:lnTo>
                  <a:pt x="0" y="32156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F3344F96-7DAA-AD4F-97B0-B2DF857BE46E}"/>
              </a:ext>
            </a:extLst>
          </p:cNvPr>
          <p:cNvSpPr/>
          <p:nvPr/>
        </p:nvSpPr>
        <p:spPr>
          <a:xfrm>
            <a:off x="7360919" y="1031599"/>
            <a:ext cx="107633" cy="241459"/>
          </a:xfrm>
          <a:custGeom>
            <a:avLst/>
            <a:gdLst/>
            <a:ahLst/>
            <a:cxnLst/>
            <a:rect l="l" t="t" r="r" b="b"/>
            <a:pathLst>
              <a:path w="143509" h="321944">
                <a:moveTo>
                  <a:pt x="0" y="321563"/>
                </a:moveTo>
                <a:lnTo>
                  <a:pt x="143255" y="321563"/>
                </a:lnTo>
                <a:lnTo>
                  <a:pt x="143255" y="0"/>
                </a:lnTo>
                <a:lnTo>
                  <a:pt x="0" y="0"/>
                </a:lnTo>
                <a:lnTo>
                  <a:pt x="0" y="321563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1CDB0F4E-963B-C542-8377-9AE622077C5E}"/>
              </a:ext>
            </a:extLst>
          </p:cNvPr>
          <p:cNvSpPr/>
          <p:nvPr/>
        </p:nvSpPr>
        <p:spPr>
          <a:xfrm>
            <a:off x="7467219" y="1251627"/>
            <a:ext cx="107633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255" y="0"/>
                </a:lnTo>
              </a:path>
            </a:pathLst>
          </a:custGeom>
          <a:ln w="56387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0478E7FE-6E83-3644-A612-B797A1D68601}"/>
              </a:ext>
            </a:extLst>
          </p:cNvPr>
          <p:cNvSpPr/>
          <p:nvPr/>
        </p:nvSpPr>
        <p:spPr>
          <a:xfrm>
            <a:off x="7467219" y="1230482"/>
            <a:ext cx="107633" cy="42386"/>
          </a:xfrm>
          <a:custGeom>
            <a:avLst/>
            <a:gdLst/>
            <a:ahLst/>
            <a:cxnLst/>
            <a:rect l="l" t="t" r="r" b="b"/>
            <a:pathLst>
              <a:path w="143509" h="56514">
                <a:moveTo>
                  <a:pt x="0" y="56387"/>
                </a:moveTo>
                <a:lnTo>
                  <a:pt x="143255" y="56387"/>
                </a:lnTo>
                <a:lnTo>
                  <a:pt x="143255" y="0"/>
                </a:lnTo>
                <a:lnTo>
                  <a:pt x="0" y="0"/>
                </a:lnTo>
                <a:lnTo>
                  <a:pt x="0" y="56387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EB82BA3C-162A-7A40-8730-79A331CEB323}"/>
              </a:ext>
            </a:extLst>
          </p:cNvPr>
          <p:cNvSpPr/>
          <p:nvPr/>
        </p:nvSpPr>
        <p:spPr>
          <a:xfrm>
            <a:off x="6290500" y="1306490"/>
            <a:ext cx="1284923" cy="57150"/>
          </a:xfrm>
          <a:custGeom>
            <a:avLst/>
            <a:gdLst/>
            <a:ahLst/>
            <a:cxnLst/>
            <a:rect l="l" t="t" r="r" b="b"/>
            <a:pathLst>
              <a:path w="171322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8006"/>
                </a:lnTo>
                <a:lnTo>
                  <a:pt x="63500" y="48006"/>
                </a:lnTo>
                <a:lnTo>
                  <a:pt x="63500" y="28194"/>
                </a:lnTo>
                <a:lnTo>
                  <a:pt x="76200" y="28194"/>
                </a:lnTo>
                <a:lnTo>
                  <a:pt x="76200" y="0"/>
                </a:lnTo>
                <a:close/>
              </a:path>
              <a:path w="1713229" h="76200">
                <a:moveTo>
                  <a:pt x="1636649" y="0"/>
                </a:moveTo>
                <a:lnTo>
                  <a:pt x="1636649" y="76200"/>
                </a:lnTo>
                <a:lnTo>
                  <a:pt x="1693036" y="48006"/>
                </a:lnTo>
                <a:lnTo>
                  <a:pt x="1649349" y="48006"/>
                </a:lnTo>
                <a:lnTo>
                  <a:pt x="1649349" y="28194"/>
                </a:lnTo>
                <a:lnTo>
                  <a:pt x="1693037" y="28194"/>
                </a:lnTo>
                <a:lnTo>
                  <a:pt x="1636649" y="0"/>
                </a:lnTo>
                <a:close/>
              </a:path>
              <a:path w="1713229" h="76200">
                <a:moveTo>
                  <a:pt x="76200" y="28194"/>
                </a:moveTo>
                <a:lnTo>
                  <a:pt x="63500" y="28194"/>
                </a:lnTo>
                <a:lnTo>
                  <a:pt x="63500" y="48006"/>
                </a:lnTo>
                <a:lnTo>
                  <a:pt x="76200" y="48006"/>
                </a:lnTo>
                <a:lnTo>
                  <a:pt x="76200" y="28194"/>
                </a:lnTo>
                <a:close/>
              </a:path>
              <a:path w="1713229" h="76200">
                <a:moveTo>
                  <a:pt x="1636649" y="28194"/>
                </a:moveTo>
                <a:lnTo>
                  <a:pt x="76200" y="28194"/>
                </a:lnTo>
                <a:lnTo>
                  <a:pt x="76200" y="48006"/>
                </a:lnTo>
                <a:lnTo>
                  <a:pt x="1636649" y="48006"/>
                </a:lnTo>
                <a:lnTo>
                  <a:pt x="1636649" y="28194"/>
                </a:lnTo>
                <a:close/>
              </a:path>
              <a:path w="1713229" h="76200">
                <a:moveTo>
                  <a:pt x="1693037" y="28194"/>
                </a:moveTo>
                <a:lnTo>
                  <a:pt x="1649349" y="28194"/>
                </a:lnTo>
                <a:lnTo>
                  <a:pt x="1649349" y="48006"/>
                </a:lnTo>
                <a:lnTo>
                  <a:pt x="1693036" y="48006"/>
                </a:lnTo>
                <a:lnTo>
                  <a:pt x="1712849" y="38100"/>
                </a:lnTo>
                <a:lnTo>
                  <a:pt x="1693037" y="28194"/>
                </a:lnTo>
                <a:close/>
              </a:path>
            </a:pathLst>
          </a:custGeom>
          <a:solidFill>
            <a:srgbClr val="17714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947FB77D-0673-B941-88E0-AFDCF1ECB5A0}"/>
              </a:ext>
            </a:extLst>
          </p:cNvPr>
          <p:cNvSpPr txBox="1"/>
          <p:nvPr/>
        </p:nvSpPr>
        <p:spPr>
          <a:xfrm>
            <a:off x="6296406" y="1323159"/>
            <a:ext cx="83344" cy="1716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050" dirty="0">
                <a:solidFill>
                  <a:srgbClr val="177145"/>
                </a:solidFill>
                <a:latin typeface="Calibri"/>
                <a:cs typeface="Calibri"/>
              </a:rPr>
              <a:t>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7632B577-5C52-1040-A55F-70B00208B56E}"/>
              </a:ext>
            </a:extLst>
          </p:cNvPr>
          <p:cNvSpPr txBox="1"/>
          <p:nvPr/>
        </p:nvSpPr>
        <p:spPr>
          <a:xfrm>
            <a:off x="7425500" y="1325921"/>
            <a:ext cx="209550" cy="1716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050" spc="-30" dirty="0">
                <a:solidFill>
                  <a:srgbClr val="177145"/>
                </a:solidFill>
                <a:latin typeface="Calibri"/>
                <a:cs typeface="Calibri"/>
              </a:rPr>
              <a:t>z</a:t>
            </a:r>
            <a:r>
              <a:rPr sz="1050" spc="-4" dirty="0">
                <a:solidFill>
                  <a:srgbClr val="177145"/>
                </a:solidFill>
                <a:latin typeface="Calibri"/>
                <a:cs typeface="Calibri"/>
              </a:rPr>
              <a:t>oo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2A8D2160-6DAA-AA47-8F7E-ED395995795A}"/>
              </a:ext>
            </a:extLst>
          </p:cNvPr>
          <p:cNvSpPr/>
          <p:nvPr/>
        </p:nvSpPr>
        <p:spPr>
          <a:xfrm>
            <a:off x="7039737" y="876151"/>
            <a:ext cx="107633" cy="396716"/>
          </a:xfrm>
          <a:custGeom>
            <a:avLst/>
            <a:gdLst/>
            <a:ahLst/>
            <a:cxnLst/>
            <a:rect l="l" t="t" r="r" b="b"/>
            <a:pathLst>
              <a:path w="143509" h="528955">
                <a:moveTo>
                  <a:pt x="0" y="528827"/>
                </a:moveTo>
                <a:lnTo>
                  <a:pt x="143255" y="528827"/>
                </a:lnTo>
                <a:lnTo>
                  <a:pt x="143255" y="0"/>
                </a:lnTo>
                <a:lnTo>
                  <a:pt x="0" y="0"/>
                </a:lnTo>
                <a:lnTo>
                  <a:pt x="0" y="528827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4F21C6C9-55C2-774A-8B4D-478E76CC8C97}"/>
              </a:ext>
            </a:extLst>
          </p:cNvPr>
          <p:cNvSpPr/>
          <p:nvPr/>
        </p:nvSpPr>
        <p:spPr>
          <a:xfrm>
            <a:off x="7039737" y="876151"/>
            <a:ext cx="107633" cy="396716"/>
          </a:xfrm>
          <a:custGeom>
            <a:avLst/>
            <a:gdLst/>
            <a:ahLst/>
            <a:cxnLst/>
            <a:rect l="l" t="t" r="r" b="b"/>
            <a:pathLst>
              <a:path w="143509" h="528955">
                <a:moveTo>
                  <a:pt x="0" y="528827"/>
                </a:moveTo>
                <a:lnTo>
                  <a:pt x="143255" y="528827"/>
                </a:lnTo>
                <a:lnTo>
                  <a:pt x="143255" y="0"/>
                </a:lnTo>
                <a:lnTo>
                  <a:pt x="0" y="0"/>
                </a:lnTo>
                <a:lnTo>
                  <a:pt x="0" y="528827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8C9543DF-27F1-E34A-82E1-F9B01D75B1AE}"/>
              </a:ext>
            </a:extLst>
          </p:cNvPr>
          <p:cNvSpPr txBox="1"/>
          <p:nvPr/>
        </p:nvSpPr>
        <p:spPr>
          <a:xfrm>
            <a:off x="1247775" y="801056"/>
            <a:ext cx="134064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177145"/>
                </a:solidFill>
                <a:latin typeface="Calibri"/>
                <a:cs typeface="Calibri"/>
              </a:rPr>
              <a:t>output</a:t>
            </a:r>
            <a:r>
              <a:rPr sz="1350" spc="-26" dirty="0">
                <a:solidFill>
                  <a:srgbClr val="177145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177145"/>
                </a:solidFill>
                <a:latin typeface="Calibri"/>
                <a:cs typeface="Calibri"/>
              </a:rPr>
              <a:t>distribution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AFBBCD7F-F8A4-DC40-82EC-22B96CBB1B39}"/>
              </a:ext>
            </a:extLst>
          </p:cNvPr>
          <p:cNvSpPr/>
          <p:nvPr/>
        </p:nvSpPr>
        <p:spPr>
          <a:xfrm>
            <a:off x="1260757" y="1115401"/>
            <a:ext cx="2061929" cy="24632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52F512BC-A977-A24F-A576-2195E4463568}"/>
              </a:ext>
            </a:extLst>
          </p:cNvPr>
          <p:cNvSpPr/>
          <p:nvPr/>
        </p:nvSpPr>
        <p:spPr>
          <a:xfrm>
            <a:off x="5486401" y="2115163"/>
            <a:ext cx="124586" cy="1314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B7709F01-307D-9C4A-BB83-84C0E339B8AB}"/>
              </a:ext>
            </a:extLst>
          </p:cNvPr>
          <p:cNvSpPr/>
          <p:nvPr/>
        </p:nvSpPr>
        <p:spPr>
          <a:xfrm>
            <a:off x="5486401" y="2288899"/>
            <a:ext cx="124586" cy="1314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1D9E4AC6-4093-794A-8D87-5E15B1CCE095}"/>
              </a:ext>
            </a:extLst>
          </p:cNvPr>
          <p:cNvSpPr/>
          <p:nvPr/>
        </p:nvSpPr>
        <p:spPr>
          <a:xfrm>
            <a:off x="5486401" y="2463778"/>
            <a:ext cx="124586" cy="1314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61C4FDA0-D420-6243-A819-8D8BC6CB2670}"/>
              </a:ext>
            </a:extLst>
          </p:cNvPr>
          <p:cNvSpPr/>
          <p:nvPr/>
        </p:nvSpPr>
        <p:spPr>
          <a:xfrm>
            <a:off x="5486401" y="2637514"/>
            <a:ext cx="124586" cy="1314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8D680EFB-F0A0-574F-A4C5-F84789AFC9EC}"/>
              </a:ext>
            </a:extLst>
          </p:cNvPr>
          <p:cNvSpPr/>
          <p:nvPr/>
        </p:nvSpPr>
        <p:spPr>
          <a:xfrm>
            <a:off x="5582632" y="2958884"/>
            <a:ext cx="245414" cy="15179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4AF870E3-2C2A-2A47-A3A4-1BA7D4ECE239}"/>
              </a:ext>
            </a:extLst>
          </p:cNvPr>
          <p:cNvSpPr/>
          <p:nvPr/>
        </p:nvSpPr>
        <p:spPr>
          <a:xfrm>
            <a:off x="5502307" y="2849540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5752" y="39224"/>
                </a:moveTo>
                <a:lnTo>
                  <a:pt x="45846" y="56206"/>
                </a:lnTo>
                <a:lnTo>
                  <a:pt x="45846" y="426974"/>
                </a:lnTo>
                <a:lnTo>
                  <a:pt x="65658" y="426974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427354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8"/>
                </a:lnTo>
                <a:lnTo>
                  <a:pt x="17144" y="105537"/>
                </a:lnTo>
                <a:lnTo>
                  <a:pt x="19812" y="100838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427354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8"/>
                </a:lnTo>
                <a:lnTo>
                  <a:pt x="94361" y="105537"/>
                </a:lnTo>
                <a:lnTo>
                  <a:pt x="100456" y="107188"/>
                </a:lnTo>
                <a:lnTo>
                  <a:pt x="105155" y="104394"/>
                </a:lnTo>
                <a:lnTo>
                  <a:pt x="109981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427354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8"/>
                </a:lnTo>
                <a:lnTo>
                  <a:pt x="65658" y="24638"/>
                </a:lnTo>
                <a:lnTo>
                  <a:pt x="65658" y="19558"/>
                </a:lnTo>
                <a:close/>
              </a:path>
              <a:path w="111760" h="427354">
                <a:moveTo>
                  <a:pt x="65658" y="24638"/>
                </a:moveTo>
                <a:lnTo>
                  <a:pt x="64262" y="24638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8"/>
                </a:lnTo>
                <a:close/>
              </a:path>
              <a:path w="111760" h="427354">
                <a:moveTo>
                  <a:pt x="64262" y="24638"/>
                </a:moveTo>
                <a:lnTo>
                  <a:pt x="47243" y="24638"/>
                </a:lnTo>
                <a:lnTo>
                  <a:pt x="55752" y="39224"/>
                </a:lnTo>
                <a:lnTo>
                  <a:pt x="64262" y="246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F23AAA43-A39E-B44B-A2DF-09709F2977AB}"/>
              </a:ext>
            </a:extLst>
          </p:cNvPr>
          <p:cNvSpPr/>
          <p:nvPr/>
        </p:nvSpPr>
        <p:spPr>
          <a:xfrm>
            <a:off x="4882324" y="2405389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3"/>
                </a:moveTo>
                <a:lnTo>
                  <a:pt x="598424" y="91694"/>
                </a:lnTo>
                <a:lnTo>
                  <a:pt x="593725" y="94361"/>
                </a:lnTo>
                <a:lnTo>
                  <a:pt x="592074" y="100457"/>
                </a:lnTo>
                <a:lnTo>
                  <a:pt x="594868" y="105156"/>
                </a:lnTo>
                <a:lnTo>
                  <a:pt x="597662" y="109982"/>
                </a:lnTo>
                <a:lnTo>
                  <a:pt x="603758" y="111506"/>
                </a:lnTo>
                <a:lnTo>
                  <a:pt x="608457" y="108712"/>
                </a:lnTo>
                <a:lnTo>
                  <a:pt x="682276" y="65659"/>
                </a:lnTo>
                <a:lnTo>
                  <a:pt x="679704" y="65659"/>
                </a:lnTo>
                <a:lnTo>
                  <a:pt x="679704" y="64262"/>
                </a:lnTo>
                <a:lnTo>
                  <a:pt x="674624" y="64262"/>
                </a:lnTo>
                <a:lnTo>
                  <a:pt x="660037" y="55753"/>
                </a:lnTo>
                <a:close/>
              </a:path>
              <a:path w="699770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70" h="111760">
                <a:moveTo>
                  <a:pt x="682276" y="45847"/>
                </a:moveTo>
                <a:lnTo>
                  <a:pt x="679704" y="45847"/>
                </a:lnTo>
                <a:lnTo>
                  <a:pt x="679704" y="65659"/>
                </a:lnTo>
                <a:lnTo>
                  <a:pt x="682276" y="65659"/>
                </a:lnTo>
                <a:lnTo>
                  <a:pt x="699262" y="55753"/>
                </a:lnTo>
                <a:lnTo>
                  <a:pt x="682276" y="45847"/>
                </a:lnTo>
                <a:close/>
              </a:path>
              <a:path w="699770" h="111760">
                <a:moveTo>
                  <a:pt x="674624" y="47244"/>
                </a:moveTo>
                <a:lnTo>
                  <a:pt x="660037" y="55753"/>
                </a:lnTo>
                <a:lnTo>
                  <a:pt x="674624" y="64262"/>
                </a:lnTo>
                <a:lnTo>
                  <a:pt x="674624" y="47244"/>
                </a:lnTo>
                <a:close/>
              </a:path>
              <a:path w="699770" h="111760">
                <a:moveTo>
                  <a:pt x="679704" y="47244"/>
                </a:moveTo>
                <a:lnTo>
                  <a:pt x="674624" y="47244"/>
                </a:lnTo>
                <a:lnTo>
                  <a:pt x="674624" y="64262"/>
                </a:lnTo>
                <a:lnTo>
                  <a:pt x="679704" y="64262"/>
                </a:lnTo>
                <a:lnTo>
                  <a:pt x="679704" y="47244"/>
                </a:lnTo>
                <a:close/>
              </a:path>
              <a:path w="699770" h="111760">
                <a:moveTo>
                  <a:pt x="603758" y="0"/>
                </a:moveTo>
                <a:lnTo>
                  <a:pt x="597662" y="1524"/>
                </a:lnTo>
                <a:lnTo>
                  <a:pt x="594868" y="6350"/>
                </a:lnTo>
                <a:lnTo>
                  <a:pt x="592074" y="11049"/>
                </a:lnTo>
                <a:lnTo>
                  <a:pt x="593725" y="17145"/>
                </a:lnTo>
                <a:lnTo>
                  <a:pt x="598424" y="19812"/>
                </a:lnTo>
                <a:lnTo>
                  <a:pt x="660037" y="55753"/>
                </a:lnTo>
                <a:lnTo>
                  <a:pt x="674624" y="47244"/>
                </a:lnTo>
                <a:lnTo>
                  <a:pt x="679704" y="47244"/>
                </a:lnTo>
                <a:lnTo>
                  <a:pt x="679704" y="45847"/>
                </a:lnTo>
                <a:lnTo>
                  <a:pt x="682276" y="45847"/>
                </a:lnTo>
                <a:lnTo>
                  <a:pt x="608457" y="2794"/>
                </a:lnTo>
                <a:lnTo>
                  <a:pt x="60375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D7B403A1-4D9C-0745-B76B-5220B487C1B6}"/>
              </a:ext>
            </a:extLst>
          </p:cNvPr>
          <p:cNvSpPr/>
          <p:nvPr/>
        </p:nvSpPr>
        <p:spPr>
          <a:xfrm>
            <a:off x="4967477" y="2204316"/>
            <a:ext cx="320040" cy="2194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8AB0AA59-5112-8548-B949-D2AC3FF4A5C9}"/>
              </a:ext>
            </a:extLst>
          </p:cNvPr>
          <p:cNvSpPr/>
          <p:nvPr/>
        </p:nvSpPr>
        <p:spPr>
          <a:xfrm>
            <a:off x="5241912" y="1868274"/>
            <a:ext cx="245488" cy="16040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1A630E57-BC97-A24C-9824-A46F1EBE5D3C}"/>
              </a:ext>
            </a:extLst>
          </p:cNvPr>
          <p:cNvSpPr/>
          <p:nvPr/>
        </p:nvSpPr>
        <p:spPr>
          <a:xfrm>
            <a:off x="5406962" y="2044868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5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5"/>
                </a:lnTo>
                <a:lnTo>
                  <a:pt x="60959" y="1072895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5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5964A6D2-959B-FB40-8BDD-CD0946E1AB2F}"/>
              </a:ext>
            </a:extLst>
          </p:cNvPr>
          <p:cNvSpPr/>
          <p:nvPr/>
        </p:nvSpPr>
        <p:spPr>
          <a:xfrm>
            <a:off x="6375874" y="2958884"/>
            <a:ext cx="245414" cy="15179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E83AE4F5-5300-6841-ACC4-7BB9C6954804}"/>
              </a:ext>
            </a:extLst>
          </p:cNvPr>
          <p:cNvSpPr/>
          <p:nvPr/>
        </p:nvSpPr>
        <p:spPr>
          <a:xfrm>
            <a:off x="6032821" y="1868274"/>
            <a:ext cx="247868" cy="16040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2" name="object 91">
            <a:extLst>
              <a:ext uri="{FF2B5EF4-FFF2-40B4-BE49-F238E27FC236}">
                <a16:creationId xmlns:a16="http://schemas.microsoft.com/office/drawing/2014/main" id="{59D850B8-836A-4D47-826C-16A3620FAB80}"/>
              </a:ext>
            </a:extLst>
          </p:cNvPr>
          <p:cNvSpPr/>
          <p:nvPr/>
        </p:nvSpPr>
        <p:spPr>
          <a:xfrm>
            <a:off x="6200204" y="2051726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3" name="object 92">
            <a:extLst>
              <a:ext uri="{FF2B5EF4-FFF2-40B4-BE49-F238E27FC236}">
                <a16:creationId xmlns:a16="http://schemas.microsoft.com/office/drawing/2014/main" id="{6B1B9DF5-010A-1C40-B9B4-DB33F0E081B8}"/>
              </a:ext>
            </a:extLst>
          </p:cNvPr>
          <p:cNvSpPr/>
          <p:nvPr/>
        </p:nvSpPr>
        <p:spPr>
          <a:xfrm>
            <a:off x="5675566" y="2412247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2"/>
                </a:moveTo>
                <a:lnTo>
                  <a:pt x="598424" y="91693"/>
                </a:lnTo>
                <a:lnTo>
                  <a:pt x="593725" y="94361"/>
                </a:lnTo>
                <a:lnTo>
                  <a:pt x="592074" y="100456"/>
                </a:lnTo>
                <a:lnTo>
                  <a:pt x="594868" y="105155"/>
                </a:lnTo>
                <a:lnTo>
                  <a:pt x="597661" y="109981"/>
                </a:lnTo>
                <a:lnTo>
                  <a:pt x="603757" y="111505"/>
                </a:lnTo>
                <a:lnTo>
                  <a:pt x="608456" y="108712"/>
                </a:lnTo>
                <a:lnTo>
                  <a:pt x="682276" y="65659"/>
                </a:lnTo>
                <a:lnTo>
                  <a:pt x="679703" y="65659"/>
                </a:lnTo>
                <a:lnTo>
                  <a:pt x="679703" y="64262"/>
                </a:lnTo>
                <a:lnTo>
                  <a:pt x="674624" y="64262"/>
                </a:lnTo>
                <a:lnTo>
                  <a:pt x="660037" y="55752"/>
                </a:lnTo>
                <a:close/>
              </a:path>
              <a:path w="699770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2"/>
                </a:lnTo>
                <a:lnTo>
                  <a:pt x="643055" y="45847"/>
                </a:lnTo>
                <a:close/>
              </a:path>
              <a:path w="699770" h="111760">
                <a:moveTo>
                  <a:pt x="682276" y="45847"/>
                </a:moveTo>
                <a:lnTo>
                  <a:pt x="679703" y="45847"/>
                </a:lnTo>
                <a:lnTo>
                  <a:pt x="679703" y="65659"/>
                </a:lnTo>
                <a:lnTo>
                  <a:pt x="682276" y="65659"/>
                </a:lnTo>
                <a:lnTo>
                  <a:pt x="699261" y="55752"/>
                </a:lnTo>
                <a:lnTo>
                  <a:pt x="682276" y="45847"/>
                </a:lnTo>
                <a:close/>
              </a:path>
              <a:path w="699770" h="111760">
                <a:moveTo>
                  <a:pt x="674624" y="47243"/>
                </a:moveTo>
                <a:lnTo>
                  <a:pt x="660037" y="55752"/>
                </a:lnTo>
                <a:lnTo>
                  <a:pt x="674624" y="64262"/>
                </a:lnTo>
                <a:lnTo>
                  <a:pt x="674624" y="47243"/>
                </a:lnTo>
                <a:close/>
              </a:path>
              <a:path w="699770" h="111760">
                <a:moveTo>
                  <a:pt x="679703" y="47243"/>
                </a:moveTo>
                <a:lnTo>
                  <a:pt x="674624" y="47243"/>
                </a:lnTo>
                <a:lnTo>
                  <a:pt x="674624" y="64262"/>
                </a:lnTo>
                <a:lnTo>
                  <a:pt x="679703" y="64262"/>
                </a:lnTo>
                <a:lnTo>
                  <a:pt x="679703" y="47243"/>
                </a:lnTo>
                <a:close/>
              </a:path>
              <a:path w="699770" h="111760">
                <a:moveTo>
                  <a:pt x="603757" y="0"/>
                </a:moveTo>
                <a:lnTo>
                  <a:pt x="597661" y="1524"/>
                </a:lnTo>
                <a:lnTo>
                  <a:pt x="594868" y="6350"/>
                </a:lnTo>
                <a:lnTo>
                  <a:pt x="592074" y="11049"/>
                </a:lnTo>
                <a:lnTo>
                  <a:pt x="593725" y="17145"/>
                </a:lnTo>
                <a:lnTo>
                  <a:pt x="598424" y="19812"/>
                </a:lnTo>
                <a:lnTo>
                  <a:pt x="660037" y="55752"/>
                </a:lnTo>
                <a:lnTo>
                  <a:pt x="674624" y="47243"/>
                </a:lnTo>
                <a:lnTo>
                  <a:pt x="679703" y="47243"/>
                </a:lnTo>
                <a:lnTo>
                  <a:pt x="679703" y="45847"/>
                </a:lnTo>
                <a:lnTo>
                  <a:pt x="682276" y="45847"/>
                </a:lnTo>
                <a:lnTo>
                  <a:pt x="608456" y="2793"/>
                </a:lnTo>
                <a:lnTo>
                  <a:pt x="60375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4" name="object 93">
            <a:extLst>
              <a:ext uri="{FF2B5EF4-FFF2-40B4-BE49-F238E27FC236}">
                <a16:creationId xmlns:a16="http://schemas.microsoft.com/office/drawing/2014/main" id="{937F5C16-0E96-7D47-BF82-5D8F38CB34A7}"/>
              </a:ext>
            </a:extLst>
          </p:cNvPr>
          <p:cNvSpPr/>
          <p:nvPr/>
        </p:nvSpPr>
        <p:spPr>
          <a:xfrm>
            <a:off x="5759577" y="2204316"/>
            <a:ext cx="321182" cy="2194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5" name="object 94">
            <a:extLst>
              <a:ext uri="{FF2B5EF4-FFF2-40B4-BE49-F238E27FC236}">
                <a16:creationId xmlns:a16="http://schemas.microsoft.com/office/drawing/2014/main" id="{A0DCCD1B-F648-8245-800A-E8F484E0A78B}"/>
              </a:ext>
            </a:extLst>
          </p:cNvPr>
          <p:cNvSpPr/>
          <p:nvPr/>
        </p:nvSpPr>
        <p:spPr>
          <a:xfrm>
            <a:off x="6295549" y="2856399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59" h="427354">
                <a:moveTo>
                  <a:pt x="55752" y="39224"/>
                </a:moveTo>
                <a:lnTo>
                  <a:pt x="45846" y="56206"/>
                </a:lnTo>
                <a:lnTo>
                  <a:pt x="45846" y="426974"/>
                </a:lnTo>
                <a:lnTo>
                  <a:pt x="65658" y="426974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59" h="427354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1" y="100837"/>
                </a:lnTo>
                <a:lnTo>
                  <a:pt x="45846" y="56206"/>
                </a:lnTo>
                <a:lnTo>
                  <a:pt x="45846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59" h="427354">
                <a:moveTo>
                  <a:pt x="67159" y="19557"/>
                </a:moveTo>
                <a:lnTo>
                  <a:pt x="65658" y="19557"/>
                </a:lnTo>
                <a:lnTo>
                  <a:pt x="65658" y="56206"/>
                </a:lnTo>
                <a:lnTo>
                  <a:pt x="91693" y="100837"/>
                </a:lnTo>
                <a:lnTo>
                  <a:pt x="94360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4"/>
                </a:lnTo>
                <a:lnTo>
                  <a:pt x="108711" y="90805"/>
                </a:lnTo>
                <a:lnTo>
                  <a:pt x="67159" y="19557"/>
                </a:lnTo>
                <a:close/>
              </a:path>
              <a:path w="111759" h="427354">
                <a:moveTo>
                  <a:pt x="65658" y="19557"/>
                </a:moveTo>
                <a:lnTo>
                  <a:pt x="45846" y="19557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7"/>
                </a:lnTo>
                <a:close/>
              </a:path>
              <a:path w="111759" h="427354">
                <a:moveTo>
                  <a:pt x="65658" y="24637"/>
                </a:moveTo>
                <a:lnTo>
                  <a:pt x="64261" y="24637"/>
                </a:lnTo>
                <a:lnTo>
                  <a:pt x="55752" y="39224"/>
                </a:lnTo>
                <a:lnTo>
                  <a:pt x="65658" y="56206"/>
                </a:lnTo>
                <a:lnTo>
                  <a:pt x="65658" y="24637"/>
                </a:lnTo>
                <a:close/>
              </a:path>
              <a:path w="111759" h="427354">
                <a:moveTo>
                  <a:pt x="64261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1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6" name="object 95">
            <a:extLst>
              <a:ext uri="{FF2B5EF4-FFF2-40B4-BE49-F238E27FC236}">
                <a16:creationId xmlns:a16="http://schemas.microsoft.com/office/drawing/2014/main" id="{5B356A0A-29BE-C145-857F-5CDA17EAD827}"/>
              </a:ext>
            </a:extLst>
          </p:cNvPr>
          <p:cNvSpPr/>
          <p:nvPr/>
        </p:nvSpPr>
        <p:spPr>
          <a:xfrm>
            <a:off x="6278499" y="2122021"/>
            <a:ext cx="124586" cy="1314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7" name="object 96">
            <a:extLst>
              <a:ext uri="{FF2B5EF4-FFF2-40B4-BE49-F238E27FC236}">
                <a16:creationId xmlns:a16="http://schemas.microsoft.com/office/drawing/2014/main" id="{14B71C50-A886-4C4A-A686-E3FA0D75B182}"/>
              </a:ext>
            </a:extLst>
          </p:cNvPr>
          <p:cNvSpPr/>
          <p:nvPr/>
        </p:nvSpPr>
        <p:spPr>
          <a:xfrm>
            <a:off x="6278499" y="2295757"/>
            <a:ext cx="124586" cy="1314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8" name="object 97">
            <a:extLst>
              <a:ext uri="{FF2B5EF4-FFF2-40B4-BE49-F238E27FC236}">
                <a16:creationId xmlns:a16="http://schemas.microsoft.com/office/drawing/2014/main" id="{8B14A4C6-AFC6-6242-86FB-55DEB1A81FC7}"/>
              </a:ext>
            </a:extLst>
          </p:cNvPr>
          <p:cNvSpPr/>
          <p:nvPr/>
        </p:nvSpPr>
        <p:spPr>
          <a:xfrm>
            <a:off x="6278499" y="2470637"/>
            <a:ext cx="124586" cy="1314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9" name="object 98">
            <a:extLst>
              <a:ext uri="{FF2B5EF4-FFF2-40B4-BE49-F238E27FC236}">
                <a16:creationId xmlns:a16="http://schemas.microsoft.com/office/drawing/2014/main" id="{04F08C69-6638-3344-905C-A8EAABA751F1}"/>
              </a:ext>
            </a:extLst>
          </p:cNvPr>
          <p:cNvSpPr/>
          <p:nvPr/>
        </p:nvSpPr>
        <p:spPr>
          <a:xfrm>
            <a:off x="6278499" y="2644372"/>
            <a:ext cx="124586" cy="13144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0" name="object 99">
            <a:extLst>
              <a:ext uri="{FF2B5EF4-FFF2-40B4-BE49-F238E27FC236}">
                <a16:creationId xmlns:a16="http://schemas.microsoft.com/office/drawing/2014/main" id="{EDC97825-0437-0F4D-8AB0-1D2095F6730A}"/>
              </a:ext>
            </a:extLst>
          </p:cNvPr>
          <p:cNvSpPr/>
          <p:nvPr/>
        </p:nvSpPr>
        <p:spPr>
          <a:xfrm>
            <a:off x="7182942" y="2958884"/>
            <a:ext cx="246392" cy="15179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1" name="object 100">
            <a:extLst>
              <a:ext uri="{FF2B5EF4-FFF2-40B4-BE49-F238E27FC236}">
                <a16:creationId xmlns:a16="http://schemas.microsoft.com/office/drawing/2014/main" id="{DBCFD84F-F53F-F74E-9088-83951F84150F}"/>
              </a:ext>
            </a:extLst>
          </p:cNvPr>
          <p:cNvSpPr/>
          <p:nvPr/>
        </p:nvSpPr>
        <p:spPr>
          <a:xfrm>
            <a:off x="7102506" y="2849540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59" h="427354">
                <a:moveTo>
                  <a:pt x="55752" y="39224"/>
                </a:moveTo>
                <a:lnTo>
                  <a:pt x="45847" y="56206"/>
                </a:lnTo>
                <a:lnTo>
                  <a:pt x="45847" y="426974"/>
                </a:lnTo>
                <a:lnTo>
                  <a:pt x="65659" y="426974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59" h="427354">
                <a:moveTo>
                  <a:pt x="55752" y="0"/>
                </a:moveTo>
                <a:lnTo>
                  <a:pt x="2794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8"/>
                </a:lnTo>
                <a:lnTo>
                  <a:pt x="17145" y="105537"/>
                </a:lnTo>
                <a:lnTo>
                  <a:pt x="19812" y="100838"/>
                </a:lnTo>
                <a:lnTo>
                  <a:pt x="45847" y="56206"/>
                </a:lnTo>
                <a:lnTo>
                  <a:pt x="45847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59" h="427354">
                <a:moveTo>
                  <a:pt x="67159" y="19558"/>
                </a:moveTo>
                <a:lnTo>
                  <a:pt x="65659" y="19558"/>
                </a:lnTo>
                <a:lnTo>
                  <a:pt x="65659" y="56206"/>
                </a:lnTo>
                <a:lnTo>
                  <a:pt x="91694" y="100838"/>
                </a:lnTo>
                <a:lnTo>
                  <a:pt x="94361" y="105537"/>
                </a:lnTo>
                <a:lnTo>
                  <a:pt x="100457" y="107188"/>
                </a:lnTo>
                <a:lnTo>
                  <a:pt x="109855" y="101600"/>
                </a:lnTo>
                <a:lnTo>
                  <a:pt x="111506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59" h="427354">
                <a:moveTo>
                  <a:pt x="65659" y="19558"/>
                </a:moveTo>
                <a:lnTo>
                  <a:pt x="45847" y="19558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4" y="24638"/>
                </a:lnTo>
                <a:lnTo>
                  <a:pt x="65659" y="24638"/>
                </a:lnTo>
                <a:lnTo>
                  <a:pt x="65659" y="19558"/>
                </a:lnTo>
                <a:close/>
              </a:path>
              <a:path w="111759" h="427354">
                <a:moveTo>
                  <a:pt x="65659" y="24638"/>
                </a:moveTo>
                <a:lnTo>
                  <a:pt x="64262" y="24638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8"/>
                </a:lnTo>
                <a:close/>
              </a:path>
              <a:path w="111759" h="427354">
                <a:moveTo>
                  <a:pt x="64262" y="24638"/>
                </a:moveTo>
                <a:lnTo>
                  <a:pt x="47244" y="24638"/>
                </a:lnTo>
                <a:lnTo>
                  <a:pt x="55752" y="39224"/>
                </a:lnTo>
                <a:lnTo>
                  <a:pt x="64262" y="246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2" name="object 101">
            <a:extLst>
              <a:ext uri="{FF2B5EF4-FFF2-40B4-BE49-F238E27FC236}">
                <a16:creationId xmlns:a16="http://schemas.microsoft.com/office/drawing/2014/main" id="{53F919C4-38AB-E040-9383-3690A85BA2E7}"/>
              </a:ext>
            </a:extLst>
          </p:cNvPr>
          <p:cNvSpPr/>
          <p:nvPr/>
        </p:nvSpPr>
        <p:spPr>
          <a:xfrm>
            <a:off x="6482524" y="2405389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3"/>
                </a:moveTo>
                <a:lnTo>
                  <a:pt x="598424" y="91694"/>
                </a:lnTo>
                <a:lnTo>
                  <a:pt x="593725" y="94361"/>
                </a:lnTo>
                <a:lnTo>
                  <a:pt x="592074" y="100457"/>
                </a:lnTo>
                <a:lnTo>
                  <a:pt x="594867" y="105156"/>
                </a:lnTo>
                <a:lnTo>
                  <a:pt x="597661" y="109982"/>
                </a:lnTo>
                <a:lnTo>
                  <a:pt x="603757" y="111506"/>
                </a:lnTo>
                <a:lnTo>
                  <a:pt x="608456" y="108712"/>
                </a:lnTo>
                <a:lnTo>
                  <a:pt x="682276" y="65659"/>
                </a:lnTo>
                <a:lnTo>
                  <a:pt x="679703" y="65659"/>
                </a:lnTo>
                <a:lnTo>
                  <a:pt x="679703" y="64262"/>
                </a:lnTo>
                <a:lnTo>
                  <a:pt x="674624" y="64262"/>
                </a:lnTo>
                <a:lnTo>
                  <a:pt x="660037" y="55753"/>
                </a:lnTo>
                <a:close/>
              </a:path>
              <a:path w="699770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70" h="111760">
                <a:moveTo>
                  <a:pt x="682276" y="45847"/>
                </a:moveTo>
                <a:lnTo>
                  <a:pt x="679703" y="45847"/>
                </a:lnTo>
                <a:lnTo>
                  <a:pt x="679703" y="65659"/>
                </a:lnTo>
                <a:lnTo>
                  <a:pt x="682276" y="65659"/>
                </a:lnTo>
                <a:lnTo>
                  <a:pt x="699261" y="55753"/>
                </a:lnTo>
                <a:lnTo>
                  <a:pt x="682276" y="45847"/>
                </a:lnTo>
                <a:close/>
              </a:path>
              <a:path w="699770" h="111760">
                <a:moveTo>
                  <a:pt x="674624" y="47244"/>
                </a:moveTo>
                <a:lnTo>
                  <a:pt x="660037" y="55753"/>
                </a:lnTo>
                <a:lnTo>
                  <a:pt x="674624" y="64262"/>
                </a:lnTo>
                <a:lnTo>
                  <a:pt x="674624" y="47244"/>
                </a:lnTo>
                <a:close/>
              </a:path>
              <a:path w="699770" h="111760">
                <a:moveTo>
                  <a:pt x="679703" y="47244"/>
                </a:moveTo>
                <a:lnTo>
                  <a:pt x="674624" y="47244"/>
                </a:lnTo>
                <a:lnTo>
                  <a:pt x="674624" y="64262"/>
                </a:lnTo>
                <a:lnTo>
                  <a:pt x="679703" y="64262"/>
                </a:lnTo>
                <a:lnTo>
                  <a:pt x="679703" y="47244"/>
                </a:lnTo>
                <a:close/>
              </a:path>
              <a:path w="699770" h="111760">
                <a:moveTo>
                  <a:pt x="603757" y="0"/>
                </a:moveTo>
                <a:lnTo>
                  <a:pt x="597661" y="1524"/>
                </a:lnTo>
                <a:lnTo>
                  <a:pt x="594867" y="6350"/>
                </a:lnTo>
                <a:lnTo>
                  <a:pt x="592074" y="11049"/>
                </a:lnTo>
                <a:lnTo>
                  <a:pt x="593725" y="17145"/>
                </a:lnTo>
                <a:lnTo>
                  <a:pt x="598424" y="19812"/>
                </a:lnTo>
                <a:lnTo>
                  <a:pt x="660037" y="55753"/>
                </a:lnTo>
                <a:lnTo>
                  <a:pt x="674624" y="47244"/>
                </a:lnTo>
                <a:lnTo>
                  <a:pt x="679703" y="47244"/>
                </a:lnTo>
                <a:lnTo>
                  <a:pt x="679703" y="45847"/>
                </a:lnTo>
                <a:lnTo>
                  <a:pt x="682276" y="45847"/>
                </a:lnTo>
                <a:lnTo>
                  <a:pt x="608456" y="2794"/>
                </a:lnTo>
                <a:lnTo>
                  <a:pt x="60375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3" name="object 102">
            <a:extLst>
              <a:ext uri="{FF2B5EF4-FFF2-40B4-BE49-F238E27FC236}">
                <a16:creationId xmlns:a16="http://schemas.microsoft.com/office/drawing/2014/main" id="{61F1DB5C-2FB6-6F4B-8321-50FD5C5B1ED3}"/>
              </a:ext>
            </a:extLst>
          </p:cNvPr>
          <p:cNvSpPr/>
          <p:nvPr/>
        </p:nvSpPr>
        <p:spPr>
          <a:xfrm>
            <a:off x="6567678" y="2204316"/>
            <a:ext cx="320040" cy="2194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4" name="object 103">
            <a:extLst>
              <a:ext uri="{FF2B5EF4-FFF2-40B4-BE49-F238E27FC236}">
                <a16:creationId xmlns:a16="http://schemas.microsoft.com/office/drawing/2014/main" id="{1C71D815-75B3-2143-B143-9319FA981DFA}"/>
              </a:ext>
            </a:extLst>
          </p:cNvPr>
          <p:cNvSpPr/>
          <p:nvPr/>
        </p:nvSpPr>
        <p:spPr>
          <a:xfrm>
            <a:off x="6843252" y="1885711"/>
            <a:ext cx="241005" cy="14297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5" name="object 104">
            <a:extLst>
              <a:ext uri="{FF2B5EF4-FFF2-40B4-BE49-F238E27FC236}">
                <a16:creationId xmlns:a16="http://schemas.microsoft.com/office/drawing/2014/main" id="{38794B9F-F0A0-C943-9FCA-CCB185112231}"/>
              </a:ext>
            </a:extLst>
          </p:cNvPr>
          <p:cNvSpPr/>
          <p:nvPr/>
        </p:nvSpPr>
        <p:spPr>
          <a:xfrm>
            <a:off x="7086601" y="2115163"/>
            <a:ext cx="124586" cy="1314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6" name="object 105">
            <a:extLst>
              <a:ext uri="{FF2B5EF4-FFF2-40B4-BE49-F238E27FC236}">
                <a16:creationId xmlns:a16="http://schemas.microsoft.com/office/drawing/2014/main" id="{222083D9-CC6C-BA43-A84F-73DDDDDDEEFB}"/>
              </a:ext>
            </a:extLst>
          </p:cNvPr>
          <p:cNvSpPr/>
          <p:nvPr/>
        </p:nvSpPr>
        <p:spPr>
          <a:xfrm>
            <a:off x="7086601" y="2288899"/>
            <a:ext cx="124586" cy="1314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7" name="object 106">
            <a:extLst>
              <a:ext uri="{FF2B5EF4-FFF2-40B4-BE49-F238E27FC236}">
                <a16:creationId xmlns:a16="http://schemas.microsoft.com/office/drawing/2014/main" id="{C32DF382-E169-BF4A-A538-4C277F5C7D07}"/>
              </a:ext>
            </a:extLst>
          </p:cNvPr>
          <p:cNvSpPr/>
          <p:nvPr/>
        </p:nvSpPr>
        <p:spPr>
          <a:xfrm>
            <a:off x="7086601" y="2463778"/>
            <a:ext cx="124586" cy="1314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8" name="object 107">
            <a:extLst>
              <a:ext uri="{FF2B5EF4-FFF2-40B4-BE49-F238E27FC236}">
                <a16:creationId xmlns:a16="http://schemas.microsoft.com/office/drawing/2014/main" id="{226E219D-7FAC-4348-B7A1-1F90FBB17D6B}"/>
              </a:ext>
            </a:extLst>
          </p:cNvPr>
          <p:cNvSpPr/>
          <p:nvPr/>
        </p:nvSpPr>
        <p:spPr>
          <a:xfrm>
            <a:off x="7086601" y="2637514"/>
            <a:ext cx="124586" cy="1314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9" name="object 108">
            <a:extLst>
              <a:ext uri="{FF2B5EF4-FFF2-40B4-BE49-F238E27FC236}">
                <a16:creationId xmlns:a16="http://schemas.microsoft.com/office/drawing/2014/main" id="{D1F314CB-93A2-1A4D-A6F2-F0C4F44416E4}"/>
              </a:ext>
            </a:extLst>
          </p:cNvPr>
          <p:cNvSpPr/>
          <p:nvPr/>
        </p:nvSpPr>
        <p:spPr>
          <a:xfrm>
            <a:off x="7007161" y="2044868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1011935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5"/>
                </a:lnTo>
                <a:lnTo>
                  <a:pt x="60960" y="1072895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5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0" name="object 109">
            <a:extLst>
              <a:ext uri="{FF2B5EF4-FFF2-40B4-BE49-F238E27FC236}">
                <a16:creationId xmlns:a16="http://schemas.microsoft.com/office/drawing/2014/main" id="{D1C9A5AE-0F71-0A4B-A4C7-E82BAA7AD86D}"/>
              </a:ext>
            </a:extLst>
          </p:cNvPr>
          <p:cNvSpPr txBox="1"/>
          <p:nvPr/>
        </p:nvSpPr>
        <p:spPr>
          <a:xfrm>
            <a:off x="2781491" y="4695485"/>
            <a:ext cx="2621280" cy="349615"/>
          </a:xfrm>
          <a:prstGeom prst="rect">
            <a:avLst/>
          </a:prstGeom>
          <a:ln w="28955">
            <a:solidFill>
              <a:srgbClr val="BA56BD"/>
            </a:solidFill>
          </a:ln>
        </p:spPr>
        <p:txBody>
          <a:bodyPr vert="horz" wrap="square" lIns="0" tIns="26194" rIns="0" bIns="0" rtlCol="0">
            <a:spAutoFit/>
          </a:bodyPr>
          <a:lstStyle/>
          <a:p>
            <a:pPr marL="213836">
              <a:spcBef>
                <a:spcPts val="206"/>
              </a:spcBef>
            </a:pPr>
            <a:r>
              <a:rPr sz="1050" b="1" i="1" u="sng" spc="-4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Note</a:t>
            </a:r>
            <a:r>
              <a:rPr sz="1050" i="1" spc="-4" dirty="0">
                <a:solidFill>
                  <a:srgbClr val="BA56BD"/>
                </a:solidFill>
                <a:latin typeface="Calibri"/>
                <a:cs typeface="Calibri"/>
              </a:rPr>
              <a:t>: this </a:t>
            </a:r>
            <a:r>
              <a:rPr sz="1050" i="1" dirty="0">
                <a:solidFill>
                  <a:srgbClr val="BA56BD"/>
                </a:solidFill>
                <a:latin typeface="Calibri"/>
                <a:cs typeface="Calibri"/>
              </a:rPr>
              <a:t>input sequence </a:t>
            </a:r>
            <a:r>
              <a:rPr sz="1050" i="1" spc="-4" dirty="0">
                <a:solidFill>
                  <a:srgbClr val="BA56BD"/>
                </a:solidFill>
                <a:latin typeface="Calibri"/>
                <a:cs typeface="Calibri"/>
              </a:rPr>
              <a:t>could </a:t>
            </a:r>
            <a:r>
              <a:rPr sz="1050" i="1" dirty="0">
                <a:solidFill>
                  <a:srgbClr val="BA56BD"/>
                </a:solidFill>
                <a:latin typeface="Calibri"/>
                <a:cs typeface="Calibri"/>
              </a:rPr>
              <a:t>be</a:t>
            </a:r>
            <a:r>
              <a:rPr sz="1050" i="1" spc="-30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050" i="1" dirty="0">
                <a:solidFill>
                  <a:srgbClr val="BA56BD"/>
                </a:solidFill>
                <a:latin typeface="Calibri"/>
                <a:cs typeface="Calibri"/>
              </a:rPr>
              <a:t>much</a:t>
            </a:r>
            <a:endParaRPr sz="1050">
              <a:latin typeface="Calibri"/>
              <a:cs typeface="Calibri"/>
            </a:endParaRPr>
          </a:p>
          <a:p>
            <a:pPr marL="216218"/>
            <a:r>
              <a:rPr sz="1050" i="1" spc="-11" dirty="0">
                <a:solidFill>
                  <a:srgbClr val="BA56BD"/>
                </a:solidFill>
                <a:latin typeface="Calibri"/>
                <a:cs typeface="Calibri"/>
              </a:rPr>
              <a:t>longer, </a:t>
            </a:r>
            <a:r>
              <a:rPr sz="1050" i="1" spc="-4" dirty="0">
                <a:solidFill>
                  <a:srgbClr val="BA56BD"/>
                </a:solidFill>
                <a:latin typeface="Calibri"/>
                <a:cs typeface="Calibri"/>
              </a:rPr>
              <a:t>but </a:t>
            </a:r>
            <a:r>
              <a:rPr sz="1050" i="1" dirty="0">
                <a:solidFill>
                  <a:srgbClr val="BA56BD"/>
                </a:solidFill>
                <a:latin typeface="Calibri"/>
                <a:cs typeface="Calibri"/>
              </a:rPr>
              <a:t>this slide </a:t>
            </a:r>
            <a:r>
              <a:rPr sz="1050" i="1" spc="-4" dirty="0">
                <a:solidFill>
                  <a:srgbClr val="BA56BD"/>
                </a:solidFill>
                <a:latin typeface="Calibri"/>
                <a:cs typeface="Calibri"/>
              </a:rPr>
              <a:t>doesn’t have</a:t>
            </a:r>
            <a:r>
              <a:rPr sz="1050" i="1" spc="-19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050" i="1" spc="-4" dirty="0">
                <a:solidFill>
                  <a:srgbClr val="BA56BD"/>
                </a:solidFill>
                <a:latin typeface="Calibri"/>
                <a:cs typeface="Calibri"/>
              </a:rPr>
              <a:t>space!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1" name="object 110">
            <a:extLst>
              <a:ext uri="{FF2B5EF4-FFF2-40B4-BE49-F238E27FC236}">
                <a16:creationId xmlns:a16="http://schemas.microsoft.com/office/drawing/2014/main" id="{D7692040-A33B-CF41-A09A-9A1A1444807B}"/>
              </a:ext>
            </a:extLst>
          </p:cNvPr>
          <p:cNvSpPr/>
          <p:nvPr/>
        </p:nvSpPr>
        <p:spPr>
          <a:xfrm>
            <a:off x="5398198" y="4663157"/>
            <a:ext cx="539115" cy="239078"/>
          </a:xfrm>
          <a:custGeom>
            <a:avLst/>
            <a:gdLst/>
            <a:ahLst/>
            <a:cxnLst/>
            <a:rect l="l" t="t" r="r" b="b"/>
            <a:pathLst>
              <a:path w="718820" h="318770">
                <a:moveTo>
                  <a:pt x="632766" y="26731"/>
                </a:moveTo>
                <a:lnTo>
                  <a:pt x="0" y="291515"/>
                </a:lnTo>
                <a:lnTo>
                  <a:pt x="11175" y="318223"/>
                </a:lnTo>
                <a:lnTo>
                  <a:pt x="643978" y="53424"/>
                </a:lnTo>
                <a:lnTo>
                  <a:pt x="632766" y="26731"/>
                </a:lnTo>
                <a:close/>
              </a:path>
              <a:path w="718820" h="318770">
                <a:moveTo>
                  <a:pt x="705898" y="21120"/>
                </a:moveTo>
                <a:lnTo>
                  <a:pt x="646176" y="21120"/>
                </a:lnTo>
                <a:lnTo>
                  <a:pt x="657351" y="47828"/>
                </a:lnTo>
                <a:lnTo>
                  <a:pt x="643978" y="53424"/>
                </a:lnTo>
                <a:lnTo>
                  <a:pt x="655192" y="80124"/>
                </a:lnTo>
                <a:lnTo>
                  <a:pt x="705898" y="21120"/>
                </a:lnTo>
                <a:close/>
              </a:path>
              <a:path w="718820" h="318770">
                <a:moveTo>
                  <a:pt x="646176" y="21120"/>
                </a:moveTo>
                <a:lnTo>
                  <a:pt x="632766" y="26731"/>
                </a:lnTo>
                <a:lnTo>
                  <a:pt x="643978" y="53424"/>
                </a:lnTo>
                <a:lnTo>
                  <a:pt x="657351" y="47828"/>
                </a:lnTo>
                <a:lnTo>
                  <a:pt x="646176" y="21120"/>
                </a:lnTo>
                <a:close/>
              </a:path>
              <a:path w="718820" h="318770">
                <a:moveTo>
                  <a:pt x="621538" y="0"/>
                </a:moveTo>
                <a:lnTo>
                  <a:pt x="632766" y="26731"/>
                </a:lnTo>
                <a:lnTo>
                  <a:pt x="646176" y="21120"/>
                </a:lnTo>
                <a:lnTo>
                  <a:pt x="705898" y="21120"/>
                </a:lnTo>
                <a:lnTo>
                  <a:pt x="718438" y="6527"/>
                </a:lnTo>
                <a:lnTo>
                  <a:pt x="621538" y="0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2" name="object 111">
            <a:extLst>
              <a:ext uri="{FF2B5EF4-FFF2-40B4-BE49-F238E27FC236}">
                <a16:creationId xmlns:a16="http://schemas.microsoft.com/office/drawing/2014/main" id="{F22E8629-7620-3148-8043-54C61FE93BBD}"/>
              </a:ext>
            </a:extLst>
          </p:cNvPr>
          <p:cNvSpPr/>
          <p:nvPr/>
        </p:nvSpPr>
        <p:spPr>
          <a:xfrm>
            <a:off x="4478456" y="1882224"/>
            <a:ext cx="238704" cy="13948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3" name="object 112">
            <a:extLst>
              <a:ext uri="{FF2B5EF4-FFF2-40B4-BE49-F238E27FC236}">
                <a16:creationId xmlns:a16="http://schemas.microsoft.com/office/drawing/2014/main" id="{59DC8735-22C2-E348-A463-FEDBC112FE21}"/>
              </a:ext>
            </a:extLst>
          </p:cNvPr>
          <p:cNvSpPr/>
          <p:nvPr/>
        </p:nvSpPr>
        <p:spPr>
          <a:xfrm>
            <a:off x="3617802" y="1895836"/>
            <a:ext cx="231732" cy="13112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4" name="object 113">
            <a:extLst>
              <a:ext uri="{FF2B5EF4-FFF2-40B4-BE49-F238E27FC236}">
                <a16:creationId xmlns:a16="http://schemas.microsoft.com/office/drawing/2014/main" id="{F39926B0-C16C-0541-88EA-935F11C9326D}"/>
              </a:ext>
            </a:extLst>
          </p:cNvPr>
          <p:cNvSpPr/>
          <p:nvPr/>
        </p:nvSpPr>
        <p:spPr>
          <a:xfrm>
            <a:off x="4685158" y="2092303"/>
            <a:ext cx="124586" cy="13030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5" name="object 114">
            <a:extLst>
              <a:ext uri="{FF2B5EF4-FFF2-40B4-BE49-F238E27FC236}">
                <a16:creationId xmlns:a16="http://schemas.microsoft.com/office/drawing/2014/main" id="{AD44725B-8794-EB46-8318-DD2B2AAFFBBF}"/>
              </a:ext>
            </a:extLst>
          </p:cNvPr>
          <p:cNvSpPr/>
          <p:nvPr/>
        </p:nvSpPr>
        <p:spPr>
          <a:xfrm>
            <a:off x="4685158" y="2266040"/>
            <a:ext cx="124586" cy="1314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6" name="object 115">
            <a:extLst>
              <a:ext uri="{FF2B5EF4-FFF2-40B4-BE49-F238E27FC236}">
                <a16:creationId xmlns:a16="http://schemas.microsoft.com/office/drawing/2014/main" id="{A0CA28C2-013F-E44A-8394-F1415B9087B6}"/>
              </a:ext>
            </a:extLst>
          </p:cNvPr>
          <p:cNvSpPr/>
          <p:nvPr/>
        </p:nvSpPr>
        <p:spPr>
          <a:xfrm>
            <a:off x="4685158" y="2440919"/>
            <a:ext cx="124586" cy="13030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7" name="object 116">
            <a:extLst>
              <a:ext uri="{FF2B5EF4-FFF2-40B4-BE49-F238E27FC236}">
                <a16:creationId xmlns:a16="http://schemas.microsoft.com/office/drawing/2014/main" id="{2CE280CE-3FC5-9F4D-A62A-50C50C48E510}"/>
              </a:ext>
            </a:extLst>
          </p:cNvPr>
          <p:cNvSpPr/>
          <p:nvPr/>
        </p:nvSpPr>
        <p:spPr>
          <a:xfrm>
            <a:off x="4685158" y="2614654"/>
            <a:ext cx="124586" cy="1314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8" name="object 117">
            <a:extLst>
              <a:ext uri="{FF2B5EF4-FFF2-40B4-BE49-F238E27FC236}">
                <a16:creationId xmlns:a16="http://schemas.microsoft.com/office/drawing/2014/main" id="{6538F950-F363-A148-BD7F-532BEE8EF238}"/>
              </a:ext>
            </a:extLst>
          </p:cNvPr>
          <p:cNvSpPr/>
          <p:nvPr/>
        </p:nvSpPr>
        <p:spPr>
          <a:xfrm>
            <a:off x="4605719" y="2022008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9" name="object 118">
            <a:extLst>
              <a:ext uri="{FF2B5EF4-FFF2-40B4-BE49-F238E27FC236}">
                <a16:creationId xmlns:a16="http://schemas.microsoft.com/office/drawing/2014/main" id="{E1439048-3685-5447-94C9-CB0AD9329F43}"/>
              </a:ext>
            </a:extLst>
          </p:cNvPr>
          <p:cNvSpPr/>
          <p:nvPr/>
        </p:nvSpPr>
        <p:spPr>
          <a:xfrm>
            <a:off x="4781499" y="2958884"/>
            <a:ext cx="246392" cy="15179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0" name="object 119">
            <a:extLst>
              <a:ext uri="{FF2B5EF4-FFF2-40B4-BE49-F238E27FC236}">
                <a16:creationId xmlns:a16="http://schemas.microsoft.com/office/drawing/2014/main" id="{84BC1A31-4F4B-6E47-B9F8-9BFFC0FB5103}"/>
              </a:ext>
            </a:extLst>
          </p:cNvPr>
          <p:cNvSpPr/>
          <p:nvPr/>
        </p:nvSpPr>
        <p:spPr>
          <a:xfrm>
            <a:off x="4701063" y="2826681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5752" y="39224"/>
                </a:moveTo>
                <a:lnTo>
                  <a:pt x="45847" y="56206"/>
                </a:lnTo>
                <a:lnTo>
                  <a:pt x="45847" y="426974"/>
                </a:lnTo>
                <a:lnTo>
                  <a:pt x="65659" y="426974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60" h="427354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427354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7"/>
                </a:lnTo>
                <a:close/>
              </a:path>
              <a:path w="111760" h="427354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60" h="427354">
                <a:moveTo>
                  <a:pt x="65659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427354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1" name="object 120">
            <a:extLst>
              <a:ext uri="{FF2B5EF4-FFF2-40B4-BE49-F238E27FC236}">
                <a16:creationId xmlns:a16="http://schemas.microsoft.com/office/drawing/2014/main" id="{159BA184-8743-9242-BFDE-B7A876F42020}"/>
              </a:ext>
            </a:extLst>
          </p:cNvPr>
          <p:cNvSpPr/>
          <p:nvPr/>
        </p:nvSpPr>
        <p:spPr>
          <a:xfrm>
            <a:off x="1243584" y="2294614"/>
            <a:ext cx="2233422" cy="29946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2" name="object 121">
            <a:extLst>
              <a:ext uri="{FF2B5EF4-FFF2-40B4-BE49-F238E27FC236}">
                <a16:creationId xmlns:a16="http://schemas.microsoft.com/office/drawing/2014/main" id="{EA699B3C-5A54-8245-8D8A-81D23D8168BA}"/>
              </a:ext>
            </a:extLst>
          </p:cNvPr>
          <p:cNvSpPr/>
          <p:nvPr/>
        </p:nvSpPr>
        <p:spPr>
          <a:xfrm>
            <a:off x="4082224" y="2407675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2"/>
                </a:moveTo>
                <a:lnTo>
                  <a:pt x="598424" y="91694"/>
                </a:lnTo>
                <a:lnTo>
                  <a:pt x="593725" y="94361"/>
                </a:lnTo>
                <a:lnTo>
                  <a:pt x="592074" y="100457"/>
                </a:lnTo>
                <a:lnTo>
                  <a:pt x="594868" y="105156"/>
                </a:lnTo>
                <a:lnTo>
                  <a:pt x="597662" y="109982"/>
                </a:lnTo>
                <a:lnTo>
                  <a:pt x="603758" y="111506"/>
                </a:lnTo>
                <a:lnTo>
                  <a:pt x="608457" y="108712"/>
                </a:lnTo>
                <a:lnTo>
                  <a:pt x="682276" y="65659"/>
                </a:lnTo>
                <a:lnTo>
                  <a:pt x="679704" y="65659"/>
                </a:lnTo>
                <a:lnTo>
                  <a:pt x="679704" y="64262"/>
                </a:lnTo>
                <a:lnTo>
                  <a:pt x="674624" y="64262"/>
                </a:lnTo>
                <a:lnTo>
                  <a:pt x="660037" y="55752"/>
                </a:lnTo>
                <a:close/>
              </a:path>
              <a:path w="699770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2"/>
                </a:lnTo>
                <a:lnTo>
                  <a:pt x="643055" y="45847"/>
                </a:lnTo>
                <a:close/>
              </a:path>
              <a:path w="699770" h="111760">
                <a:moveTo>
                  <a:pt x="682276" y="45847"/>
                </a:moveTo>
                <a:lnTo>
                  <a:pt x="679704" y="45847"/>
                </a:lnTo>
                <a:lnTo>
                  <a:pt x="679704" y="65659"/>
                </a:lnTo>
                <a:lnTo>
                  <a:pt x="682276" y="65659"/>
                </a:lnTo>
                <a:lnTo>
                  <a:pt x="699262" y="55752"/>
                </a:lnTo>
                <a:lnTo>
                  <a:pt x="682276" y="45847"/>
                </a:lnTo>
                <a:close/>
              </a:path>
              <a:path w="699770" h="111760">
                <a:moveTo>
                  <a:pt x="674624" y="47244"/>
                </a:moveTo>
                <a:lnTo>
                  <a:pt x="660037" y="55752"/>
                </a:lnTo>
                <a:lnTo>
                  <a:pt x="674624" y="64262"/>
                </a:lnTo>
                <a:lnTo>
                  <a:pt x="674624" y="47244"/>
                </a:lnTo>
                <a:close/>
              </a:path>
              <a:path w="699770" h="111760">
                <a:moveTo>
                  <a:pt x="679704" y="47244"/>
                </a:moveTo>
                <a:lnTo>
                  <a:pt x="674624" y="47244"/>
                </a:lnTo>
                <a:lnTo>
                  <a:pt x="674624" y="64262"/>
                </a:lnTo>
                <a:lnTo>
                  <a:pt x="679704" y="64262"/>
                </a:lnTo>
                <a:lnTo>
                  <a:pt x="679704" y="47244"/>
                </a:lnTo>
                <a:close/>
              </a:path>
              <a:path w="699770" h="111760">
                <a:moveTo>
                  <a:pt x="603758" y="0"/>
                </a:moveTo>
                <a:lnTo>
                  <a:pt x="597662" y="1524"/>
                </a:lnTo>
                <a:lnTo>
                  <a:pt x="594868" y="6350"/>
                </a:lnTo>
                <a:lnTo>
                  <a:pt x="592074" y="11049"/>
                </a:lnTo>
                <a:lnTo>
                  <a:pt x="593725" y="17145"/>
                </a:lnTo>
                <a:lnTo>
                  <a:pt x="598424" y="19812"/>
                </a:lnTo>
                <a:lnTo>
                  <a:pt x="660037" y="55752"/>
                </a:lnTo>
                <a:lnTo>
                  <a:pt x="674624" y="47244"/>
                </a:lnTo>
                <a:lnTo>
                  <a:pt x="679704" y="47244"/>
                </a:lnTo>
                <a:lnTo>
                  <a:pt x="679704" y="45847"/>
                </a:lnTo>
                <a:lnTo>
                  <a:pt x="682276" y="45847"/>
                </a:lnTo>
                <a:lnTo>
                  <a:pt x="608457" y="2794"/>
                </a:lnTo>
                <a:lnTo>
                  <a:pt x="60375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3" name="object 122">
            <a:extLst>
              <a:ext uri="{FF2B5EF4-FFF2-40B4-BE49-F238E27FC236}">
                <a16:creationId xmlns:a16="http://schemas.microsoft.com/office/drawing/2014/main" id="{D73D4944-0D41-4A45-9D86-EAE3AA75E301}"/>
              </a:ext>
            </a:extLst>
          </p:cNvPr>
          <p:cNvSpPr/>
          <p:nvPr/>
        </p:nvSpPr>
        <p:spPr>
          <a:xfrm>
            <a:off x="4167377" y="2204316"/>
            <a:ext cx="320040" cy="2194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4" name="object 123">
            <a:extLst>
              <a:ext uri="{FF2B5EF4-FFF2-40B4-BE49-F238E27FC236}">
                <a16:creationId xmlns:a16="http://schemas.microsoft.com/office/drawing/2014/main" id="{41F16D40-4FFA-A742-A2CD-5FABA836C6A6}"/>
              </a:ext>
            </a:extLst>
          </p:cNvPr>
          <p:cNvSpPr/>
          <p:nvPr/>
        </p:nvSpPr>
        <p:spPr>
          <a:xfrm>
            <a:off x="3880485" y="2094590"/>
            <a:ext cx="124586" cy="1314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5" name="object 124">
            <a:extLst>
              <a:ext uri="{FF2B5EF4-FFF2-40B4-BE49-F238E27FC236}">
                <a16:creationId xmlns:a16="http://schemas.microsoft.com/office/drawing/2014/main" id="{452A4BE1-57FD-7140-9B36-077027F32EC8}"/>
              </a:ext>
            </a:extLst>
          </p:cNvPr>
          <p:cNvSpPr/>
          <p:nvPr/>
        </p:nvSpPr>
        <p:spPr>
          <a:xfrm>
            <a:off x="3880485" y="2269469"/>
            <a:ext cx="124586" cy="13030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6" name="object 125">
            <a:extLst>
              <a:ext uri="{FF2B5EF4-FFF2-40B4-BE49-F238E27FC236}">
                <a16:creationId xmlns:a16="http://schemas.microsoft.com/office/drawing/2014/main" id="{2B58F23B-63E0-A842-80D3-FE67E734FB4F}"/>
              </a:ext>
            </a:extLst>
          </p:cNvPr>
          <p:cNvSpPr/>
          <p:nvPr/>
        </p:nvSpPr>
        <p:spPr>
          <a:xfrm>
            <a:off x="3880485" y="2443204"/>
            <a:ext cx="124586" cy="1314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7" name="object 126">
            <a:extLst>
              <a:ext uri="{FF2B5EF4-FFF2-40B4-BE49-F238E27FC236}">
                <a16:creationId xmlns:a16="http://schemas.microsoft.com/office/drawing/2014/main" id="{900AC17E-718F-6442-8306-75E16AA7B389}"/>
              </a:ext>
            </a:extLst>
          </p:cNvPr>
          <p:cNvSpPr/>
          <p:nvPr/>
        </p:nvSpPr>
        <p:spPr>
          <a:xfrm>
            <a:off x="3880485" y="2618084"/>
            <a:ext cx="124586" cy="13030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8" name="object 127">
            <a:extLst>
              <a:ext uri="{FF2B5EF4-FFF2-40B4-BE49-F238E27FC236}">
                <a16:creationId xmlns:a16="http://schemas.microsoft.com/office/drawing/2014/main" id="{A6EA7182-EEF6-1C48-B1EF-CE8C7F4F894F}"/>
              </a:ext>
            </a:extLst>
          </p:cNvPr>
          <p:cNvSpPr/>
          <p:nvPr/>
        </p:nvSpPr>
        <p:spPr>
          <a:xfrm>
            <a:off x="3801046" y="2025437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60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9" name="object 128">
            <a:extLst>
              <a:ext uri="{FF2B5EF4-FFF2-40B4-BE49-F238E27FC236}">
                <a16:creationId xmlns:a16="http://schemas.microsoft.com/office/drawing/2014/main" id="{ABFA0654-3AD3-9A4A-A859-C18C27943044}"/>
              </a:ext>
            </a:extLst>
          </p:cNvPr>
          <p:cNvSpPr/>
          <p:nvPr/>
        </p:nvSpPr>
        <p:spPr>
          <a:xfrm>
            <a:off x="1244727" y="2591794"/>
            <a:ext cx="266319" cy="18402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0" name="object 129">
            <a:extLst>
              <a:ext uri="{FF2B5EF4-FFF2-40B4-BE49-F238E27FC236}">
                <a16:creationId xmlns:a16="http://schemas.microsoft.com/office/drawing/2014/main" id="{857D2C71-7CF7-CB4D-AC06-F338B503DE96}"/>
              </a:ext>
            </a:extLst>
          </p:cNvPr>
          <p:cNvSpPr txBox="1"/>
          <p:nvPr/>
        </p:nvSpPr>
        <p:spPr>
          <a:xfrm>
            <a:off x="1247775" y="2074777"/>
            <a:ext cx="1642110" cy="7021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A3001D"/>
                </a:solidFill>
                <a:latin typeface="Calibri"/>
                <a:cs typeface="Calibri"/>
              </a:rPr>
              <a:t>hidden</a:t>
            </a:r>
            <a:r>
              <a:rPr sz="1350" spc="4" dirty="0">
                <a:solidFill>
                  <a:srgbClr val="A3001D"/>
                </a:solidFill>
                <a:latin typeface="Calibri"/>
                <a:cs typeface="Calibri"/>
              </a:rPr>
              <a:t> </a:t>
            </a:r>
            <a:r>
              <a:rPr sz="1350" spc="-15" dirty="0">
                <a:solidFill>
                  <a:srgbClr val="A3001D"/>
                </a:solidFill>
                <a:latin typeface="Calibri"/>
                <a:cs typeface="Calibri"/>
              </a:rPr>
              <a:t>states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Times New Roman"/>
              <a:cs typeface="Times New Roman"/>
            </a:endParaRPr>
          </a:p>
          <a:p>
            <a:pPr marL="297180">
              <a:spcBef>
                <a:spcPts val="915"/>
              </a:spcBef>
            </a:pPr>
            <a:r>
              <a:rPr sz="1050" dirty="0">
                <a:latin typeface="Calibri"/>
                <a:cs typeface="Calibri"/>
              </a:rPr>
              <a:t>is </a:t>
            </a:r>
            <a:r>
              <a:rPr sz="1050" spc="-4" dirty="0">
                <a:latin typeface="Calibri"/>
                <a:cs typeface="Calibri"/>
              </a:rPr>
              <a:t>the initial hidden</a:t>
            </a:r>
            <a:r>
              <a:rPr sz="1050" spc="4" dirty="0">
                <a:latin typeface="Calibri"/>
                <a:cs typeface="Calibri"/>
              </a:rPr>
              <a:t> </a:t>
            </a:r>
            <a:r>
              <a:rPr sz="1050" spc="-8" dirty="0">
                <a:latin typeface="Calibri"/>
                <a:cs typeface="Calibri"/>
              </a:rPr>
              <a:t>state</a:t>
            </a:r>
            <a:endParaRPr sz="10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9136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spc="-4" dirty="0">
                <a:latin typeface="Calibri"/>
                <a:cs typeface="Calibri"/>
              </a:rPr>
              <a:t>RNN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0292140-4763-FB43-A11A-B9F5B6434D05}"/>
              </a:ext>
            </a:extLst>
          </p:cNvPr>
          <p:cNvSpPr txBox="1"/>
          <p:nvPr/>
        </p:nvSpPr>
        <p:spPr>
          <a:xfrm>
            <a:off x="4619434" y="4221861"/>
            <a:ext cx="24669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AC61E58-7092-8047-B450-85C00CA88AC8}"/>
              </a:ext>
            </a:extLst>
          </p:cNvPr>
          <p:cNvSpPr txBox="1"/>
          <p:nvPr/>
        </p:nvSpPr>
        <p:spPr>
          <a:xfrm>
            <a:off x="5215128" y="4221861"/>
            <a:ext cx="61102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23" dirty="0">
                <a:latin typeface="Calibri"/>
                <a:cs typeface="Calibri"/>
              </a:rPr>
              <a:t>s</a:t>
            </a:r>
            <a:r>
              <a:rPr sz="1350" i="1" dirty="0">
                <a:latin typeface="Calibri"/>
                <a:cs typeface="Calibri"/>
              </a:rPr>
              <a:t>tud</a:t>
            </a:r>
            <a:r>
              <a:rPr sz="1350" i="1" spc="4" dirty="0">
                <a:latin typeface="Calibri"/>
                <a:cs typeface="Calibri"/>
              </a:rPr>
              <a:t>e</a:t>
            </a:r>
            <a:r>
              <a:rPr sz="1350" i="1" spc="-11" dirty="0">
                <a:latin typeface="Calibri"/>
                <a:cs typeface="Calibri"/>
              </a:rPr>
              <a:t>n</a:t>
            </a:r>
            <a:r>
              <a:rPr sz="1350" i="1" dirty="0">
                <a:latin typeface="Calibri"/>
                <a:cs typeface="Calibri"/>
              </a:rPr>
              <a:t>ts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AA67B00-4F85-614A-A0ED-3511B096DECD}"/>
              </a:ext>
            </a:extLst>
          </p:cNvPr>
          <p:cNvSpPr txBox="1"/>
          <p:nvPr/>
        </p:nvSpPr>
        <p:spPr>
          <a:xfrm>
            <a:off x="6068759" y="4221861"/>
            <a:ext cx="53673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4" dirty="0">
                <a:latin typeface="Calibri"/>
                <a:cs typeface="Calibri"/>
              </a:rPr>
              <a:t>opened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E29D8D7-C8D6-A64F-99C2-BF5D4834F470}"/>
              </a:ext>
            </a:extLst>
          </p:cNvPr>
          <p:cNvSpPr txBox="1"/>
          <p:nvPr/>
        </p:nvSpPr>
        <p:spPr>
          <a:xfrm>
            <a:off x="6979920" y="4221861"/>
            <a:ext cx="34432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the</a:t>
            </a:r>
            <a:r>
              <a:rPr sz="1350" i="1" spc="-8" dirty="0">
                <a:latin typeface="Calibri"/>
                <a:cs typeface="Calibri"/>
              </a:rPr>
              <a:t>i</a:t>
            </a:r>
            <a:r>
              <a:rPr sz="1350" i="1" dirty="0">
                <a:latin typeface="Calibri"/>
                <a:cs typeface="Calibri"/>
              </a:rPr>
              <a:t>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3EF61D0-C6F9-7643-BBF0-45DDFB26E5B6}"/>
              </a:ext>
            </a:extLst>
          </p:cNvPr>
          <p:cNvSpPr/>
          <p:nvPr/>
        </p:nvSpPr>
        <p:spPr>
          <a:xfrm>
            <a:off x="4577715" y="4435983"/>
            <a:ext cx="330327" cy="240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935CEEA-1A77-7044-8B7C-51D7E1A51D7D}"/>
              </a:ext>
            </a:extLst>
          </p:cNvPr>
          <p:cNvSpPr/>
          <p:nvPr/>
        </p:nvSpPr>
        <p:spPr>
          <a:xfrm>
            <a:off x="6989444" y="4435983"/>
            <a:ext cx="318897" cy="240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3525879A-724C-6A4A-9FDA-382063DD6397}"/>
              </a:ext>
            </a:extLst>
          </p:cNvPr>
          <p:cNvSpPr/>
          <p:nvPr/>
        </p:nvSpPr>
        <p:spPr>
          <a:xfrm>
            <a:off x="6175629" y="4435983"/>
            <a:ext cx="330326" cy="2400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17343D6E-062E-EB43-A019-5ECB71DBED89}"/>
              </a:ext>
            </a:extLst>
          </p:cNvPr>
          <p:cNvSpPr/>
          <p:nvPr/>
        </p:nvSpPr>
        <p:spPr>
          <a:xfrm>
            <a:off x="5349240" y="4435983"/>
            <a:ext cx="350901" cy="2400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F26E571-0B07-914B-927D-090796A002DE}"/>
              </a:ext>
            </a:extLst>
          </p:cNvPr>
          <p:cNvSpPr txBox="1"/>
          <p:nvPr/>
        </p:nvSpPr>
        <p:spPr>
          <a:xfrm>
            <a:off x="6282880" y="358959"/>
            <a:ext cx="337185" cy="1716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050" i="1" spc="-4" dirty="0">
                <a:solidFill>
                  <a:srgbClr val="177145"/>
                </a:solidFill>
                <a:latin typeface="Calibri"/>
                <a:cs typeface="Calibri"/>
              </a:rPr>
              <a:t>boo</a:t>
            </a:r>
            <a:r>
              <a:rPr sz="1050" i="1" spc="-11" dirty="0">
                <a:solidFill>
                  <a:srgbClr val="177145"/>
                </a:solidFill>
                <a:latin typeface="Calibri"/>
                <a:cs typeface="Calibri"/>
              </a:rPr>
              <a:t>k</a:t>
            </a:r>
            <a:r>
              <a:rPr sz="1050" i="1" dirty="0">
                <a:solidFill>
                  <a:srgbClr val="177145"/>
                </a:solidFill>
                <a:latin typeface="Calibri"/>
                <a:cs typeface="Calibri"/>
              </a:rPr>
              <a:t>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AB0A8689-0C51-8E40-9AE9-737F8ACA1973}"/>
              </a:ext>
            </a:extLst>
          </p:cNvPr>
          <p:cNvSpPr txBox="1"/>
          <p:nvPr/>
        </p:nvSpPr>
        <p:spPr>
          <a:xfrm>
            <a:off x="6884574" y="501206"/>
            <a:ext cx="419100" cy="1716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050" i="1" dirty="0">
                <a:solidFill>
                  <a:srgbClr val="177145"/>
                </a:solidFill>
                <a:latin typeface="Calibri"/>
                <a:cs typeface="Calibri"/>
              </a:rPr>
              <a:t>lap</a:t>
            </a:r>
            <a:r>
              <a:rPr sz="1050" i="1" spc="-15" dirty="0">
                <a:solidFill>
                  <a:srgbClr val="177145"/>
                </a:solidFill>
                <a:latin typeface="Calibri"/>
                <a:cs typeface="Calibri"/>
              </a:rPr>
              <a:t>t</a:t>
            </a:r>
            <a:r>
              <a:rPr sz="1050" i="1" spc="-4" dirty="0">
                <a:solidFill>
                  <a:srgbClr val="177145"/>
                </a:solidFill>
                <a:latin typeface="Calibri"/>
                <a:cs typeface="Calibri"/>
              </a:rPr>
              <a:t>o</a:t>
            </a:r>
            <a:r>
              <a:rPr sz="1050" i="1" spc="-11" dirty="0">
                <a:solidFill>
                  <a:srgbClr val="177145"/>
                </a:solidFill>
                <a:latin typeface="Calibri"/>
                <a:cs typeface="Calibri"/>
              </a:rPr>
              <a:t>p</a:t>
            </a:r>
            <a:r>
              <a:rPr sz="1050" i="1" dirty="0">
                <a:solidFill>
                  <a:srgbClr val="177145"/>
                </a:solidFill>
                <a:latin typeface="Calibri"/>
                <a:cs typeface="Calibri"/>
              </a:rPr>
              <a:t>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9DAFBF96-F947-9048-AA12-6454A1FC8890}"/>
              </a:ext>
            </a:extLst>
          </p:cNvPr>
          <p:cNvSpPr/>
          <p:nvPr/>
        </p:nvSpPr>
        <p:spPr>
          <a:xfrm>
            <a:off x="6422802" y="539495"/>
            <a:ext cx="57150" cy="220028"/>
          </a:xfrm>
          <a:custGeom>
            <a:avLst/>
            <a:gdLst/>
            <a:ahLst/>
            <a:cxnLst/>
            <a:rect l="l" t="t" r="r" b="b"/>
            <a:pathLst>
              <a:path w="76200" h="293369">
                <a:moveTo>
                  <a:pt x="31728" y="216609"/>
                </a:moveTo>
                <a:lnTo>
                  <a:pt x="0" y="216662"/>
                </a:lnTo>
                <a:lnTo>
                  <a:pt x="38227" y="292862"/>
                </a:lnTo>
                <a:lnTo>
                  <a:pt x="69818" y="229362"/>
                </a:lnTo>
                <a:lnTo>
                  <a:pt x="31750" y="229362"/>
                </a:lnTo>
                <a:lnTo>
                  <a:pt x="31728" y="216609"/>
                </a:lnTo>
                <a:close/>
              </a:path>
              <a:path w="76200" h="293369">
                <a:moveTo>
                  <a:pt x="44428" y="216587"/>
                </a:moveTo>
                <a:lnTo>
                  <a:pt x="31728" y="216609"/>
                </a:lnTo>
                <a:lnTo>
                  <a:pt x="31750" y="229362"/>
                </a:lnTo>
                <a:lnTo>
                  <a:pt x="44450" y="229362"/>
                </a:lnTo>
                <a:lnTo>
                  <a:pt x="44428" y="216587"/>
                </a:lnTo>
                <a:close/>
              </a:path>
              <a:path w="76200" h="293369">
                <a:moveTo>
                  <a:pt x="76200" y="216535"/>
                </a:moveTo>
                <a:lnTo>
                  <a:pt x="44428" y="216587"/>
                </a:lnTo>
                <a:lnTo>
                  <a:pt x="44450" y="229362"/>
                </a:lnTo>
                <a:lnTo>
                  <a:pt x="69818" y="229362"/>
                </a:lnTo>
                <a:lnTo>
                  <a:pt x="76200" y="216535"/>
                </a:lnTo>
                <a:close/>
              </a:path>
              <a:path w="76200" h="293369">
                <a:moveTo>
                  <a:pt x="44069" y="0"/>
                </a:moveTo>
                <a:lnTo>
                  <a:pt x="31369" y="0"/>
                </a:lnTo>
                <a:lnTo>
                  <a:pt x="31728" y="216609"/>
                </a:lnTo>
                <a:lnTo>
                  <a:pt x="44428" y="216587"/>
                </a:lnTo>
                <a:lnTo>
                  <a:pt x="44069" y="0"/>
                </a:lnTo>
                <a:close/>
              </a:path>
            </a:pathLst>
          </a:custGeom>
          <a:solidFill>
            <a:srgbClr val="17714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13C79856-69BB-454C-AEA9-07F441B098D8}"/>
              </a:ext>
            </a:extLst>
          </p:cNvPr>
          <p:cNvSpPr/>
          <p:nvPr/>
        </p:nvSpPr>
        <p:spPr>
          <a:xfrm>
            <a:off x="7064882" y="716660"/>
            <a:ext cx="57150" cy="174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4C3808F1-3D6C-5F4C-B791-4087B2B57CD4}"/>
              </a:ext>
            </a:extLst>
          </p:cNvPr>
          <p:cNvSpPr/>
          <p:nvPr/>
        </p:nvSpPr>
        <p:spPr>
          <a:xfrm>
            <a:off x="5132324" y="3418829"/>
            <a:ext cx="246464" cy="1534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B0A51E70-A76A-5847-B39E-D327A9C31E14}"/>
              </a:ext>
            </a:extLst>
          </p:cNvPr>
          <p:cNvSpPr/>
          <p:nvPr/>
        </p:nvSpPr>
        <p:spPr>
          <a:xfrm>
            <a:off x="5933435" y="3418829"/>
            <a:ext cx="247868" cy="1534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54BD666-11F9-5243-9B63-01DC8723DF31}"/>
              </a:ext>
            </a:extLst>
          </p:cNvPr>
          <p:cNvSpPr/>
          <p:nvPr/>
        </p:nvSpPr>
        <p:spPr>
          <a:xfrm>
            <a:off x="6742762" y="3418829"/>
            <a:ext cx="248737" cy="1534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43E7EDC4-FB64-F444-9C53-76349C01754D}"/>
              </a:ext>
            </a:extLst>
          </p:cNvPr>
          <p:cNvSpPr/>
          <p:nvPr/>
        </p:nvSpPr>
        <p:spPr>
          <a:xfrm>
            <a:off x="4318496" y="3436265"/>
            <a:ext cx="245368" cy="1534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7A7DB590-097C-F547-BB40-0255798E0B9C}"/>
              </a:ext>
            </a:extLst>
          </p:cNvPr>
          <p:cNvSpPr/>
          <p:nvPr/>
        </p:nvSpPr>
        <p:spPr>
          <a:xfrm>
            <a:off x="4685158" y="3223260"/>
            <a:ext cx="124586" cy="1188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31095A25-76FA-5941-9D2C-85BF5FEF4D9F}"/>
              </a:ext>
            </a:extLst>
          </p:cNvPr>
          <p:cNvSpPr/>
          <p:nvPr/>
        </p:nvSpPr>
        <p:spPr>
          <a:xfrm>
            <a:off x="4685158" y="3378709"/>
            <a:ext cx="124586" cy="118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35A9280F-CB64-4E46-B6A1-5B777DA912BD}"/>
              </a:ext>
            </a:extLst>
          </p:cNvPr>
          <p:cNvSpPr/>
          <p:nvPr/>
        </p:nvSpPr>
        <p:spPr>
          <a:xfrm>
            <a:off x="4685158" y="3534156"/>
            <a:ext cx="124586" cy="118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370E0CDE-2C9D-8147-B826-5474F26F96BB}"/>
              </a:ext>
            </a:extLst>
          </p:cNvPr>
          <p:cNvSpPr/>
          <p:nvPr/>
        </p:nvSpPr>
        <p:spPr>
          <a:xfrm>
            <a:off x="4685158" y="3689603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72F4257A-C785-B641-9B3E-B7F3625C1C1D}"/>
              </a:ext>
            </a:extLst>
          </p:cNvPr>
          <p:cNvSpPr/>
          <p:nvPr/>
        </p:nvSpPr>
        <p:spPr>
          <a:xfrm>
            <a:off x="4605719" y="3162110"/>
            <a:ext cx="274320" cy="718185"/>
          </a:xfrm>
          <a:custGeom>
            <a:avLst/>
            <a:gdLst/>
            <a:ahLst/>
            <a:cxnLst/>
            <a:rect l="l" t="t" r="r" b="b"/>
            <a:pathLst>
              <a:path w="365760" h="957579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59"/>
                </a:lnTo>
                <a:lnTo>
                  <a:pt x="365759" y="896111"/>
                </a:lnTo>
                <a:lnTo>
                  <a:pt x="360967" y="919835"/>
                </a:lnTo>
                <a:lnTo>
                  <a:pt x="347900" y="939212"/>
                </a:lnTo>
                <a:lnTo>
                  <a:pt x="328523" y="952279"/>
                </a:lnTo>
                <a:lnTo>
                  <a:pt x="304800" y="957071"/>
                </a:lnTo>
                <a:lnTo>
                  <a:pt x="60959" y="957071"/>
                </a:lnTo>
                <a:lnTo>
                  <a:pt x="37236" y="952279"/>
                </a:lnTo>
                <a:lnTo>
                  <a:pt x="17859" y="939212"/>
                </a:lnTo>
                <a:lnTo>
                  <a:pt x="4792" y="919835"/>
                </a:lnTo>
                <a:lnTo>
                  <a:pt x="0" y="896111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45C89E2F-C71C-694A-B7BC-CAE3F5CCE799}"/>
              </a:ext>
            </a:extLst>
          </p:cNvPr>
          <p:cNvSpPr/>
          <p:nvPr/>
        </p:nvSpPr>
        <p:spPr>
          <a:xfrm>
            <a:off x="4701063" y="3879913"/>
            <a:ext cx="83820" cy="328613"/>
          </a:xfrm>
          <a:custGeom>
            <a:avLst/>
            <a:gdLst/>
            <a:ahLst/>
            <a:cxnLst/>
            <a:rect l="l" t="t" r="r" b="b"/>
            <a:pathLst>
              <a:path w="111760" h="438150">
                <a:moveTo>
                  <a:pt x="55752" y="39224"/>
                </a:moveTo>
                <a:lnTo>
                  <a:pt x="45847" y="56206"/>
                </a:lnTo>
                <a:lnTo>
                  <a:pt x="45847" y="438061"/>
                </a:lnTo>
                <a:lnTo>
                  <a:pt x="65659" y="438061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60" h="438150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599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6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438150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6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599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438150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60" h="438150">
                <a:moveTo>
                  <a:pt x="65659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438150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FD15C446-092B-D347-8A85-E220C618F75C}"/>
              </a:ext>
            </a:extLst>
          </p:cNvPr>
          <p:cNvSpPr/>
          <p:nvPr/>
        </p:nvSpPr>
        <p:spPr>
          <a:xfrm>
            <a:off x="4772025" y="3987926"/>
            <a:ext cx="177165" cy="2080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A0DF0E05-3233-AD4D-8C89-54B78FEDAC25}"/>
              </a:ext>
            </a:extLst>
          </p:cNvPr>
          <p:cNvSpPr/>
          <p:nvPr/>
        </p:nvSpPr>
        <p:spPr>
          <a:xfrm>
            <a:off x="7086601" y="3247263"/>
            <a:ext cx="124586" cy="1177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44E6B13A-DB67-B547-BD43-FD27C5DCE25F}"/>
              </a:ext>
            </a:extLst>
          </p:cNvPr>
          <p:cNvSpPr/>
          <p:nvPr/>
        </p:nvSpPr>
        <p:spPr>
          <a:xfrm>
            <a:off x="7086601" y="3402711"/>
            <a:ext cx="124586" cy="1177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A100488D-885C-1A49-B446-F60208AD922B}"/>
              </a:ext>
            </a:extLst>
          </p:cNvPr>
          <p:cNvSpPr/>
          <p:nvPr/>
        </p:nvSpPr>
        <p:spPr>
          <a:xfrm>
            <a:off x="7086601" y="3558159"/>
            <a:ext cx="124586" cy="1177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D791137E-7596-044E-B8E4-D318AA80B766}"/>
              </a:ext>
            </a:extLst>
          </p:cNvPr>
          <p:cNvSpPr/>
          <p:nvPr/>
        </p:nvSpPr>
        <p:spPr>
          <a:xfrm>
            <a:off x="7086601" y="3713607"/>
            <a:ext cx="124586" cy="1177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14E24FE9-1816-EB46-B4DF-0F900F2D2D9D}"/>
              </a:ext>
            </a:extLst>
          </p:cNvPr>
          <p:cNvSpPr/>
          <p:nvPr/>
        </p:nvSpPr>
        <p:spPr>
          <a:xfrm>
            <a:off x="7007161" y="3184970"/>
            <a:ext cx="274320" cy="718185"/>
          </a:xfrm>
          <a:custGeom>
            <a:avLst/>
            <a:gdLst/>
            <a:ahLst/>
            <a:cxnLst/>
            <a:rect l="l" t="t" r="r" b="b"/>
            <a:pathLst>
              <a:path w="365759" h="957579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896112"/>
                </a:lnTo>
                <a:lnTo>
                  <a:pt x="360967" y="919835"/>
                </a:lnTo>
                <a:lnTo>
                  <a:pt x="347900" y="939212"/>
                </a:lnTo>
                <a:lnTo>
                  <a:pt x="328523" y="952279"/>
                </a:lnTo>
                <a:lnTo>
                  <a:pt x="304800" y="957072"/>
                </a:lnTo>
                <a:lnTo>
                  <a:pt x="60960" y="957072"/>
                </a:lnTo>
                <a:lnTo>
                  <a:pt x="37236" y="952279"/>
                </a:lnTo>
                <a:lnTo>
                  <a:pt x="17859" y="939212"/>
                </a:lnTo>
                <a:lnTo>
                  <a:pt x="4792" y="919835"/>
                </a:lnTo>
                <a:lnTo>
                  <a:pt x="0" y="896112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1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F1B92A9B-B610-9841-A80E-010571058DF0}"/>
              </a:ext>
            </a:extLst>
          </p:cNvPr>
          <p:cNvSpPr/>
          <p:nvPr/>
        </p:nvSpPr>
        <p:spPr>
          <a:xfrm>
            <a:off x="7102506" y="3902773"/>
            <a:ext cx="83820" cy="328613"/>
          </a:xfrm>
          <a:custGeom>
            <a:avLst/>
            <a:gdLst/>
            <a:ahLst/>
            <a:cxnLst/>
            <a:rect l="l" t="t" r="r" b="b"/>
            <a:pathLst>
              <a:path w="111759" h="438150">
                <a:moveTo>
                  <a:pt x="55752" y="39224"/>
                </a:moveTo>
                <a:lnTo>
                  <a:pt x="45847" y="56206"/>
                </a:lnTo>
                <a:lnTo>
                  <a:pt x="45847" y="438061"/>
                </a:lnTo>
                <a:lnTo>
                  <a:pt x="65659" y="438061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59" h="438150">
                <a:moveTo>
                  <a:pt x="55752" y="0"/>
                </a:moveTo>
                <a:lnTo>
                  <a:pt x="2794" y="90804"/>
                </a:lnTo>
                <a:lnTo>
                  <a:pt x="0" y="95503"/>
                </a:lnTo>
                <a:lnTo>
                  <a:pt x="1524" y="101599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6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59" h="438150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6"/>
                </a:lnTo>
                <a:lnTo>
                  <a:pt x="100457" y="107187"/>
                </a:lnTo>
                <a:lnTo>
                  <a:pt x="109855" y="101599"/>
                </a:lnTo>
                <a:lnTo>
                  <a:pt x="111506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59" h="438150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59" h="438150">
                <a:moveTo>
                  <a:pt x="65659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59" h="438150">
                <a:moveTo>
                  <a:pt x="64262" y="24637"/>
                </a:moveTo>
                <a:lnTo>
                  <a:pt x="47244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C5F0A35B-1006-1541-9649-98637DB2BF35}"/>
              </a:ext>
            </a:extLst>
          </p:cNvPr>
          <p:cNvSpPr/>
          <p:nvPr/>
        </p:nvSpPr>
        <p:spPr>
          <a:xfrm>
            <a:off x="7162037" y="3987926"/>
            <a:ext cx="177165" cy="2080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FB980138-A3EF-2344-9079-B6949F25A495}"/>
              </a:ext>
            </a:extLst>
          </p:cNvPr>
          <p:cNvSpPr/>
          <p:nvPr/>
        </p:nvSpPr>
        <p:spPr>
          <a:xfrm>
            <a:off x="6278499" y="3254121"/>
            <a:ext cx="124586" cy="1177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AF8C1D8B-F1BD-0B43-8FDB-F6F08BDDA1F1}"/>
              </a:ext>
            </a:extLst>
          </p:cNvPr>
          <p:cNvSpPr/>
          <p:nvPr/>
        </p:nvSpPr>
        <p:spPr>
          <a:xfrm>
            <a:off x="6278499" y="3409569"/>
            <a:ext cx="124586" cy="1177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A0EE6F9C-299F-3B4E-A2DB-969EB2D1BA5F}"/>
              </a:ext>
            </a:extLst>
          </p:cNvPr>
          <p:cNvSpPr/>
          <p:nvPr/>
        </p:nvSpPr>
        <p:spPr>
          <a:xfrm>
            <a:off x="6278499" y="3565016"/>
            <a:ext cx="124586" cy="1177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32988A58-FAB4-E946-B093-955673163766}"/>
              </a:ext>
            </a:extLst>
          </p:cNvPr>
          <p:cNvSpPr/>
          <p:nvPr/>
        </p:nvSpPr>
        <p:spPr>
          <a:xfrm>
            <a:off x="6278499" y="3720465"/>
            <a:ext cx="124586" cy="1177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DABF11FD-86F6-6B49-AA7B-FE104A38EA00}"/>
              </a:ext>
            </a:extLst>
          </p:cNvPr>
          <p:cNvSpPr/>
          <p:nvPr/>
        </p:nvSpPr>
        <p:spPr>
          <a:xfrm>
            <a:off x="6200204" y="3192971"/>
            <a:ext cx="274320" cy="716756"/>
          </a:xfrm>
          <a:custGeom>
            <a:avLst/>
            <a:gdLst/>
            <a:ahLst/>
            <a:cxnLst/>
            <a:rect l="l" t="t" r="r" b="b"/>
            <a:pathLst>
              <a:path w="365759" h="955675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59"/>
                </a:lnTo>
                <a:lnTo>
                  <a:pt x="365759" y="894587"/>
                </a:lnTo>
                <a:lnTo>
                  <a:pt x="360967" y="918311"/>
                </a:lnTo>
                <a:lnTo>
                  <a:pt x="347900" y="937688"/>
                </a:lnTo>
                <a:lnTo>
                  <a:pt x="328523" y="950755"/>
                </a:lnTo>
                <a:lnTo>
                  <a:pt x="304800" y="955547"/>
                </a:lnTo>
                <a:lnTo>
                  <a:pt x="60959" y="955547"/>
                </a:lnTo>
                <a:lnTo>
                  <a:pt x="37236" y="950755"/>
                </a:lnTo>
                <a:lnTo>
                  <a:pt x="17859" y="937688"/>
                </a:lnTo>
                <a:lnTo>
                  <a:pt x="4792" y="918311"/>
                </a:lnTo>
                <a:lnTo>
                  <a:pt x="0" y="894587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1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299C0A20-2BA0-2D44-B119-068CA67DD34F}"/>
              </a:ext>
            </a:extLst>
          </p:cNvPr>
          <p:cNvSpPr/>
          <p:nvPr/>
        </p:nvSpPr>
        <p:spPr>
          <a:xfrm>
            <a:off x="6295549" y="3909631"/>
            <a:ext cx="83820" cy="328613"/>
          </a:xfrm>
          <a:custGeom>
            <a:avLst/>
            <a:gdLst/>
            <a:ahLst/>
            <a:cxnLst/>
            <a:rect l="l" t="t" r="r" b="b"/>
            <a:pathLst>
              <a:path w="111759" h="438150">
                <a:moveTo>
                  <a:pt x="55752" y="39224"/>
                </a:moveTo>
                <a:lnTo>
                  <a:pt x="45846" y="56206"/>
                </a:lnTo>
                <a:lnTo>
                  <a:pt x="45846" y="438061"/>
                </a:lnTo>
                <a:lnTo>
                  <a:pt x="65658" y="438061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59" h="438150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599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6"/>
                </a:lnTo>
                <a:lnTo>
                  <a:pt x="19811" y="100837"/>
                </a:lnTo>
                <a:lnTo>
                  <a:pt x="45846" y="56206"/>
                </a:lnTo>
                <a:lnTo>
                  <a:pt x="45846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59" h="438150">
                <a:moveTo>
                  <a:pt x="67159" y="19557"/>
                </a:moveTo>
                <a:lnTo>
                  <a:pt x="65658" y="19557"/>
                </a:lnTo>
                <a:lnTo>
                  <a:pt x="65658" y="56206"/>
                </a:lnTo>
                <a:lnTo>
                  <a:pt x="91693" y="100837"/>
                </a:lnTo>
                <a:lnTo>
                  <a:pt x="94360" y="105536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599"/>
                </a:lnTo>
                <a:lnTo>
                  <a:pt x="111505" y="95503"/>
                </a:lnTo>
                <a:lnTo>
                  <a:pt x="108711" y="90804"/>
                </a:lnTo>
                <a:lnTo>
                  <a:pt x="67159" y="19557"/>
                </a:lnTo>
                <a:close/>
              </a:path>
              <a:path w="111759" h="438150">
                <a:moveTo>
                  <a:pt x="65658" y="19557"/>
                </a:moveTo>
                <a:lnTo>
                  <a:pt x="45846" y="19557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7"/>
                </a:lnTo>
                <a:close/>
              </a:path>
              <a:path w="111759" h="438150">
                <a:moveTo>
                  <a:pt x="65658" y="24637"/>
                </a:moveTo>
                <a:lnTo>
                  <a:pt x="64261" y="24637"/>
                </a:lnTo>
                <a:lnTo>
                  <a:pt x="55752" y="39224"/>
                </a:lnTo>
                <a:lnTo>
                  <a:pt x="65658" y="56206"/>
                </a:lnTo>
                <a:lnTo>
                  <a:pt x="65658" y="24637"/>
                </a:lnTo>
                <a:close/>
              </a:path>
              <a:path w="111759" h="438150">
                <a:moveTo>
                  <a:pt x="64261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1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22742FC1-AD15-9943-BA8E-E600FCAAE15D}"/>
              </a:ext>
            </a:extLst>
          </p:cNvPr>
          <p:cNvSpPr/>
          <p:nvPr/>
        </p:nvSpPr>
        <p:spPr>
          <a:xfrm>
            <a:off x="6355080" y="3987926"/>
            <a:ext cx="177165" cy="2080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3DE10018-E7F5-A746-9889-FBD792BC87DE}"/>
              </a:ext>
            </a:extLst>
          </p:cNvPr>
          <p:cNvSpPr/>
          <p:nvPr/>
        </p:nvSpPr>
        <p:spPr>
          <a:xfrm>
            <a:off x="5486401" y="3247263"/>
            <a:ext cx="124586" cy="1177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08129467-0F01-7F44-982A-0C0C3FC07176}"/>
              </a:ext>
            </a:extLst>
          </p:cNvPr>
          <p:cNvSpPr/>
          <p:nvPr/>
        </p:nvSpPr>
        <p:spPr>
          <a:xfrm>
            <a:off x="5486401" y="3402711"/>
            <a:ext cx="124586" cy="1177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65DEDC72-FD44-6A42-BABB-A6C1C62C1446}"/>
              </a:ext>
            </a:extLst>
          </p:cNvPr>
          <p:cNvSpPr/>
          <p:nvPr/>
        </p:nvSpPr>
        <p:spPr>
          <a:xfrm>
            <a:off x="5486401" y="3558159"/>
            <a:ext cx="124586" cy="1177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04F7AF10-3A96-2C43-B68A-3CAB024D2817}"/>
              </a:ext>
            </a:extLst>
          </p:cNvPr>
          <p:cNvSpPr/>
          <p:nvPr/>
        </p:nvSpPr>
        <p:spPr>
          <a:xfrm>
            <a:off x="5486401" y="3713607"/>
            <a:ext cx="124586" cy="1177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200E5D4A-7550-9245-B955-01FA08036745}"/>
              </a:ext>
            </a:extLst>
          </p:cNvPr>
          <p:cNvSpPr/>
          <p:nvPr/>
        </p:nvSpPr>
        <p:spPr>
          <a:xfrm>
            <a:off x="5406962" y="3184970"/>
            <a:ext cx="274320" cy="718185"/>
          </a:xfrm>
          <a:custGeom>
            <a:avLst/>
            <a:gdLst/>
            <a:ahLst/>
            <a:cxnLst/>
            <a:rect l="l" t="t" r="r" b="b"/>
            <a:pathLst>
              <a:path w="365760" h="957579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896112"/>
                </a:lnTo>
                <a:lnTo>
                  <a:pt x="360967" y="919835"/>
                </a:lnTo>
                <a:lnTo>
                  <a:pt x="347900" y="939212"/>
                </a:lnTo>
                <a:lnTo>
                  <a:pt x="328523" y="952279"/>
                </a:lnTo>
                <a:lnTo>
                  <a:pt x="304800" y="957072"/>
                </a:lnTo>
                <a:lnTo>
                  <a:pt x="60959" y="957072"/>
                </a:lnTo>
                <a:lnTo>
                  <a:pt x="37236" y="952279"/>
                </a:lnTo>
                <a:lnTo>
                  <a:pt x="17859" y="939212"/>
                </a:lnTo>
                <a:lnTo>
                  <a:pt x="4792" y="919835"/>
                </a:lnTo>
                <a:lnTo>
                  <a:pt x="0" y="896112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0D0D1602-5F31-9244-8EC2-6E75661F80A2}"/>
              </a:ext>
            </a:extLst>
          </p:cNvPr>
          <p:cNvSpPr/>
          <p:nvPr/>
        </p:nvSpPr>
        <p:spPr>
          <a:xfrm>
            <a:off x="5502307" y="3902773"/>
            <a:ext cx="83820" cy="328613"/>
          </a:xfrm>
          <a:custGeom>
            <a:avLst/>
            <a:gdLst/>
            <a:ahLst/>
            <a:cxnLst/>
            <a:rect l="l" t="t" r="r" b="b"/>
            <a:pathLst>
              <a:path w="111760" h="438150">
                <a:moveTo>
                  <a:pt x="55752" y="39224"/>
                </a:moveTo>
                <a:lnTo>
                  <a:pt x="45846" y="56206"/>
                </a:lnTo>
                <a:lnTo>
                  <a:pt x="45846" y="438061"/>
                </a:lnTo>
                <a:lnTo>
                  <a:pt x="65658" y="438061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438150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599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6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438150">
                <a:moveTo>
                  <a:pt x="67159" y="19557"/>
                </a:moveTo>
                <a:lnTo>
                  <a:pt x="65658" y="19557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6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599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438150">
                <a:moveTo>
                  <a:pt x="65658" y="19557"/>
                </a:moveTo>
                <a:lnTo>
                  <a:pt x="45846" y="19557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7"/>
                </a:lnTo>
                <a:close/>
              </a:path>
              <a:path w="111760" h="438150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438150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5440935E-E9B0-2A42-BC04-04DA844D7EF1}"/>
              </a:ext>
            </a:extLst>
          </p:cNvPr>
          <p:cNvSpPr/>
          <p:nvPr/>
        </p:nvSpPr>
        <p:spPr>
          <a:xfrm>
            <a:off x="5561838" y="3987926"/>
            <a:ext cx="177165" cy="2080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BC18860D-42D7-D34E-BF12-2C37FB34153D}"/>
              </a:ext>
            </a:extLst>
          </p:cNvPr>
          <p:cNvSpPr/>
          <p:nvPr/>
        </p:nvSpPr>
        <p:spPr>
          <a:xfrm>
            <a:off x="4478456" y="1897613"/>
            <a:ext cx="238704" cy="1394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D6AF81A1-B570-3346-BD30-A8372FB8053E}"/>
              </a:ext>
            </a:extLst>
          </p:cNvPr>
          <p:cNvSpPr/>
          <p:nvPr/>
        </p:nvSpPr>
        <p:spPr>
          <a:xfrm>
            <a:off x="3617802" y="1911225"/>
            <a:ext cx="231732" cy="13112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8B2A18F7-5DFC-BF41-B92F-BA26A646A1C2}"/>
              </a:ext>
            </a:extLst>
          </p:cNvPr>
          <p:cNvSpPr/>
          <p:nvPr/>
        </p:nvSpPr>
        <p:spPr>
          <a:xfrm>
            <a:off x="4685158" y="2107692"/>
            <a:ext cx="124586" cy="13030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207F0E18-335E-8A40-8231-99BCF7B4279E}"/>
              </a:ext>
            </a:extLst>
          </p:cNvPr>
          <p:cNvSpPr/>
          <p:nvPr/>
        </p:nvSpPr>
        <p:spPr>
          <a:xfrm>
            <a:off x="4685158" y="2281429"/>
            <a:ext cx="124586" cy="1314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7D8B8DC3-7324-6E4B-899D-207CB8D58C3D}"/>
              </a:ext>
            </a:extLst>
          </p:cNvPr>
          <p:cNvSpPr/>
          <p:nvPr/>
        </p:nvSpPr>
        <p:spPr>
          <a:xfrm>
            <a:off x="4685158" y="2456308"/>
            <a:ext cx="124586" cy="13030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7F1AE82C-7723-334A-8BC6-9191908D4198}"/>
              </a:ext>
            </a:extLst>
          </p:cNvPr>
          <p:cNvSpPr/>
          <p:nvPr/>
        </p:nvSpPr>
        <p:spPr>
          <a:xfrm>
            <a:off x="4685158" y="2630043"/>
            <a:ext cx="124586" cy="1314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B5E21537-3083-9740-B0C8-6C801C0EC7C0}"/>
              </a:ext>
            </a:extLst>
          </p:cNvPr>
          <p:cNvSpPr/>
          <p:nvPr/>
        </p:nvSpPr>
        <p:spPr>
          <a:xfrm>
            <a:off x="4605719" y="2037397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1B33BE28-B886-5C4B-B867-7E6D14E6D15B}"/>
              </a:ext>
            </a:extLst>
          </p:cNvPr>
          <p:cNvSpPr/>
          <p:nvPr/>
        </p:nvSpPr>
        <p:spPr>
          <a:xfrm>
            <a:off x="4781499" y="2974273"/>
            <a:ext cx="246392" cy="1517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4B067B60-158A-F14F-B022-B436772AF869}"/>
              </a:ext>
            </a:extLst>
          </p:cNvPr>
          <p:cNvSpPr/>
          <p:nvPr/>
        </p:nvSpPr>
        <p:spPr>
          <a:xfrm>
            <a:off x="4701063" y="2842070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5752" y="39224"/>
                </a:moveTo>
                <a:lnTo>
                  <a:pt x="45847" y="56206"/>
                </a:lnTo>
                <a:lnTo>
                  <a:pt x="45847" y="426974"/>
                </a:lnTo>
                <a:lnTo>
                  <a:pt x="65659" y="426974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60" h="427354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427354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7"/>
                </a:lnTo>
                <a:close/>
              </a:path>
              <a:path w="111760" h="427354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60" h="427354">
                <a:moveTo>
                  <a:pt x="65659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427354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26A3C806-0922-504B-AF18-6F574DCBEAFF}"/>
              </a:ext>
            </a:extLst>
          </p:cNvPr>
          <p:cNvSpPr/>
          <p:nvPr/>
        </p:nvSpPr>
        <p:spPr>
          <a:xfrm>
            <a:off x="4082224" y="2423064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2"/>
                </a:moveTo>
                <a:lnTo>
                  <a:pt x="598424" y="91694"/>
                </a:lnTo>
                <a:lnTo>
                  <a:pt x="593725" y="94361"/>
                </a:lnTo>
                <a:lnTo>
                  <a:pt x="592074" y="100457"/>
                </a:lnTo>
                <a:lnTo>
                  <a:pt x="594868" y="105156"/>
                </a:lnTo>
                <a:lnTo>
                  <a:pt x="597662" y="109982"/>
                </a:lnTo>
                <a:lnTo>
                  <a:pt x="603758" y="111506"/>
                </a:lnTo>
                <a:lnTo>
                  <a:pt x="608457" y="108712"/>
                </a:lnTo>
                <a:lnTo>
                  <a:pt x="682276" y="65659"/>
                </a:lnTo>
                <a:lnTo>
                  <a:pt x="679704" y="65659"/>
                </a:lnTo>
                <a:lnTo>
                  <a:pt x="679704" y="64262"/>
                </a:lnTo>
                <a:lnTo>
                  <a:pt x="674624" y="64262"/>
                </a:lnTo>
                <a:lnTo>
                  <a:pt x="660037" y="55752"/>
                </a:lnTo>
                <a:close/>
              </a:path>
              <a:path w="699770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2"/>
                </a:lnTo>
                <a:lnTo>
                  <a:pt x="643055" y="45847"/>
                </a:lnTo>
                <a:close/>
              </a:path>
              <a:path w="699770" h="111760">
                <a:moveTo>
                  <a:pt x="682276" y="45847"/>
                </a:moveTo>
                <a:lnTo>
                  <a:pt x="679704" y="45847"/>
                </a:lnTo>
                <a:lnTo>
                  <a:pt x="679704" y="65659"/>
                </a:lnTo>
                <a:lnTo>
                  <a:pt x="682276" y="65659"/>
                </a:lnTo>
                <a:lnTo>
                  <a:pt x="699262" y="55752"/>
                </a:lnTo>
                <a:lnTo>
                  <a:pt x="682276" y="45847"/>
                </a:lnTo>
                <a:close/>
              </a:path>
              <a:path w="699770" h="111760">
                <a:moveTo>
                  <a:pt x="674624" y="47244"/>
                </a:moveTo>
                <a:lnTo>
                  <a:pt x="660037" y="55752"/>
                </a:lnTo>
                <a:lnTo>
                  <a:pt x="674624" y="64262"/>
                </a:lnTo>
                <a:lnTo>
                  <a:pt x="674624" y="47244"/>
                </a:lnTo>
                <a:close/>
              </a:path>
              <a:path w="699770" h="111760">
                <a:moveTo>
                  <a:pt x="679704" y="47244"/>
                </a:moveTo>
                <a:lnTo>
                  <a:pt x="674624" y="47244"/>
                </a:lnTo>
                <a:lnTo>
                  <a:pt x="674624" y="64262"/>
                </a:lnTo>
                <a:lnTo>
                  <a:pt x="679704" y="64262"/>
                </a:lnTo>
                <a:lnTo>
                  <a:pt x="679704" y="47244"/>
                </a:lnTo>
                <a:close/>
              </a:path>
              <a:path w="699770" h="111760">
                <a:moveTo>
                  <a:pt x="603758" y="0"/>
                </a:moveTo>
                <a:lnTo>
                  <a:pt x="597662" y="1524"/>
                </a:lnTo>
                <a:lnTo>
                  <a:pt x="594868" y="6350"/>
                </a:lnTo>
                <a:lnTo>
                  <a:pt x="592074" y="11049"/>
                </a:lnTo>
                <a:lnTo>
                  <a:pt x="593725" y="17145"/>
                </a:lnTo>
                <a:lnTo>
                  <a:pt x="598424" y="19812"/>
                </a:lnTo>
                <a:lnTo>
                  <a:pt x="660037" y="55752"/>
                </a:lnTo>
                <a:lnTo>
                  <a:pt x="674624" y="47244"/>
                </a:lnTo>
                <a:lnTo>
                  <a:pt x="679704" y="47244"/>
                </a:lnTo>
                <a:lnTo>
                  <a:pt x="679704" y="45847"/>
                </a:lnTo>
                <a:lnTo>
                  <a:pt x="682276" y="45847"/>
                </a:lnTo>
                <a:lnTo>
                  <a:pt x="608457" y="2794"/>
                </a:lnTo>
                <a:lnTo>
                  <a:pt x="60375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A8A3E513-8F0D-1043-94DF-23CF187F16AE}"/>
              </a:ext>
            </a:extLst>
          </p:cNvPr>
          <p:cNvSpPr/>
          <p:nvPr/>
        </p:nvSpPr>
        <p:spPr>
          <a:xfrm>
            <a:off x="4167377" y="2219705"/>
            <a:ext cx="320040" cy="2194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42942702-B0FE-D04E-8787-5D95818CBBAD}"/>
              </a:ext>
            </a:extLst>
          </p:cNvPr>
          <p:cNvSpPr/>
          <p:nvPr/>
        </p:nvSpPr>
        <p:spPr>
          <a:xfrm>
            <a:off x="3880485" y="2109979"/>
            <a:ext cx="124586" cy="1314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4A890738-6CE0-C348-9D0D-FFD333A299B8}"/>
              </a:ext>
            </a:extLst>
          </p:cNvPr>
          <p:cNvSpPr/>
          <p:nvPr/>
        </p:nvSpPr>
        <p:spPr>
          <a:xfrm>
            <a:off x="3880485" y="2284858"/>
            <a:ext cx="124586" cy="13030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6541EB7A-0000-6848-BCBE-654EF72997DC}"/>
              </a:ext>
            </a:extLst>
          </p:cNvPr>
          <p:cNvSpPr/>
          <p:nvPr/>
        </p:nvSpPr>
        <p:spPr>
          <a:xfrm>
            <a:off x="3880485" y="2458593"/>
            <a:ext cx="124586" cy="1314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947413A8-230E-6B49-9F50-209743DD2E4E}"/>
              </a:ext>
            </a:extLst>
          </p:cNvPr>
          <p:cNvSpPr/>
          <p:nvPr/>
        </p:nvSpPr>
        <p:spPr>
          <a:xfrm>
            <a:off x="3880485" y="2633473"/>
            <a:ext cx="124586" cy="13030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E3EB6DDC-2DAD-EF4E-89CF-F0CF2A0FECE3}"/>
              </a:ext>
            </a:extLst>
          </p:cNvPr>
          <p:cNvSpPr/>
          <p:nvPr/>
        </p:nvSpPr>
        <p:spPr>
          <a:xfrm>
            <a:off x="3801046" y="2040826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60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D1279D3B-2EDD-7D47-8C4D-48760EE499EA}"/>
              </a:ext>
            </a:extLst>
          </p:cNvPr>
          <p:cNvSpPr/>
          <p:nvPr/>
        </p:nvSpPr>
        <p:spPr>
          <a:xfrm>
            <a:off x="5559567" y="148739"/>
            <a:ext cx="2377409" cy="1551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A6226D46-475C-8645-ADF4-6509A75BB00A}"/>
              </a:ext>
            </a:extLst>
          </p:cNvPr>
          <p:cNvSpPr/>
          <p:nvPr/>
        </p:nvSpPr>
        <p:spPr>
          <a:xfrm>
            <a:off x="7102506" y="1438465"/>
            <a:ext cx="83820" cy="621983"/>
          </a:xfrm>
          <a:custGeom>
            <a:avLst/>
            <a:gdLst/>
            <a:ahLst/>
            <a:cxnLst/>
            <a:rect l="l" t="t" r="r" b="b"/>
            <a:pathLst>
              <a:path w="111759" h="829310">
                <a:moveTo>
                  <a:pt x="55752" y="39224"/>
                </a:moveTo>
                <a:lnTo>
                  <a:pt x="45847" y="56206"/>
                </a:lnTo>
                <a:lnTo>
                  <a:pt x="45847" y="829310"/>
                </a:lnTo>
                <a:lnTo>
                  <a:pt x="65659" y="829310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59" h="829310">
                <a:moveTo>
                  <a:pt x="55752" y="0"/>
                </a:moveTo>
                <a:lnTo>
                  <a:pt x="2794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59" h="829310">
                <a:moveTo>
                  <a:pt x="67159" y="19558"/>
                </a:moveTo>
                <a:lnTo>
                  <a:pt x="65659" y="19558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9855" y="101600"/>
                </a:lnTo>
                <a:lnTo>
                  <a:pt x="111506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59" h="829310">
                <a:moveTo>
                  <a:pt x="65659" y="19558"/>
                </a:moveTo>
                <a:lnTo>
                  <a:pt x="45847" y="19558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8"/>
                </a:lnTo>
                <a:close/>
              </a:path>
              <a:path w="111759" h="829310">
                <a:moveTo>
                  <a:pt x="65659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59" h="829310">
                <a:moveTo>
                  <a:pt x="64262" y="24637"/>
                </a:moveTo>
                <a:lnTo>
                  <a:pt x="47244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A2194E0A-D254-6D41-8C19-157D32356190}"/>
              </a:ext>
            </a:extLst>
          </p:cNvPr>
          <p:cNvSpPr/>
          <p:nvPr/>
        </p:nvSpPr>
        <p:spPr>
          <a:xfrm>
            <a:off x="7219187" y="1664383"/>
            <a:ext cx="154305" cy="13458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64C540F3-A8CE-BD4B-80F5-5EE5B5E6A60C}"/>
              </a:ext>
            </a:extLst>
          </p:cNvPr>
          <p:cNvSpPr/>
          <p:nvPr/>
        </p:nvSpPr>
        <p:spPr>
          <a:xfrm>
            <a:off x="6145339" y="1286446"/>
            <a:ext cx="1574959" cy="0"/>
          </a:xfrm>
          <a:custGeom>
            <a:avLst/>
            <a:gdLst/>
            <a:ahLst/>
            <a:cxnLst/>
            <a:rect l="l" t="t" r="r" b="b"/>
            <a:pathLst>
              <a:path w="2099945">
                <a:moveTo>
                  <a:pt x="0" y="0"/>
                </a:moveTo>
                <a:lnTo>
                  <a:pt x="2099945" y="0"/>
                </a:lnTo>
              </a:path>
            </a:pathLst>
          </a:custGeom>
          <a:ln w="19812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8BC6D96E-D63F-2F46-91BE-10DD6EE80A8E}"/>
              </a:ext>
            </a:extLst>
          </p:cNvPr>
          <p:cNvSpPr/>
          <p:nvPr/>
        </p:nvSpPr>
        <p:spPr>
          <a:xfrm>
            <a:off x="6289928" y="1223010"/>
            <a:ext cx="107633" cy="65246"/>
          </a:xfrm>
          <a:custGeom>
            <a:avLst/>
            <a:gdLst/>
            <a:ahLst/>
            <a:cxnLst/>
            <a:rect l="l" t="t" r="r" b="b"/>
            <a:pathLst>
              <a:path w="143509" h="86994">
                <a:moveTo>
                  <a:pt x="0" y="86867"/>
                </a:moveTo>
                <a:lnTo>
                  <a:pt x="143255" y="86867"/>
                </a:lnTo>
                <a:lnTo>
                  <a:pt x="143255" y="0"/>
                </a:lnTo>
                <a:lnTo>
                  <a:pt x="0" y="0"/>
                </a:lnTo>
                <a:lnTo>
                  <a:pt x="0" y="86867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F3971FC0-DB38-804B-9E50-D39CD3765A44}"/>
              </a:ext>
            </a:extLst>
          </p:cNvPr>
          <p:cNvSpPr/>
          <p:nvPr/>
        </p:nvSpPr>
        <p:spPr>
          <a:xfrm>
            <a:off x="6289928" y="1223010"/>
            <a:ext cx="107633" cy="65246"/>
          </a:xfrm>
          <a:custGeom>
            <a:avLst/>
            <a:gdLst/>
            <a:ahLst/>
            <a:cxnLst/>
            <a:rect l="l" t="t" r="r" b="b"/>
            <a:pathLst>
              <a:path w="143509" h="86994">
                <a:moveTo>
                  <a:pt x="0" y="86867"/>
                </a:moveTo>
                <a:lnTo>
                  <a:pt x="143255" y="86867"/>
                </a:lnTo>
                <a:lnTo>
                  <a:pt x="143255" y="0"/>
                </a:lnTo>
                <a:lnTo>
                  <a:pt x="0" y="0"/>
                </a:lnTo>
                <a:lnTo>
                  <a:pt x="0" y="86867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4C7DA93F-833B-CD49-90C2-665DD945301C}"/>
              </a:ext>
            </a:extLst>
          </p:cNvPr>
          <p:cNvSpPr/>
          <p:nvPr/>
        </p:nvSpPr>
        <p:spPr>
          <a:xfrm>
            <a:off x="6397371" y="758952"/>
            <a:ext cx="107633" cy="529590"/>
          </a:xfrm>
          <a:custGeom>
            <a:avLst/>
            <a:gdLst/>
            <a:ahLst/>
            <a:cxnLst/>
            <a:rect l="l" t="t" r="r" b="b"/>
            <a:pathLst>
              <a:path w="143509" h="706119">
                <a:moveTo>
                  <a:pt x="0" y="705612"/>
                </a:moveTo>
                <a:lnTo>
                  <a:pt x="143255" y="705612"/>
                </a:lnTo>
                <a:lnTo>
                  <a:pt x="143255" y="0"/>
                </a:lnTo>
                <a:lnTo>
                  <a:pt x="0" y="0"/>
                </a:lnTo>
                <a:lnTo>
                  <a:pt x="0" y="705612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1577D398-9DEB-F542-914A-3A10F46F12E2}"/>
              </a:ext>
            </a:extLst>
          </p:cNvPr>
          <p:cNvSpPr/>
          <p:nvPr/>
        </p:nvSpPr>
        <p:spPr>
          <a:xfrm>
            <a:off x="6397371" y="758952"/>
            <a:ext cx="107633" cy="529590"/>
          </a:xfrm>
          <a:custGeom>
            <a:avLst/>
            <a:gdLst/>
            <a:ahLst/>
            <a:cxnLst/>
            <a:rect l="l" t="t" r="r" b="b"/>
            <a:pathLst>
              <a:path w="143509" h="706119">
                <a:moveTo>
                  <a:pt x="0" y="705612"/>
                </a:moveTo>
                <a:lnTo>
                  <a:pt x="143255" y="705612"/>
                </a:lnTo>
                <a:lnTo>
                  <a:pt x="143255" y="0"/>
                </a:lnTo>
                <a:lnTo>
                  <a:pt x="0" y="0"/>
                </a:lnTo>
                <a:lnTo>
                  <a:pt x="0" y="705612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204C01E7-8E30-0644-9FD2-228A0A0CDCB7}"/>
              </a:ext>
            </a:extLst>
          </p:cNvPr>
          <p:cNvSpPr/>
          <p:nvPr/>
        </p:nvSpPr>
        <p:spPr>
          <a:xfrm>
            <a:off x="6504812" y="1151000"/>
            <a:ext cx="106680" cy="137160"/>
          </a:xfrm>
          <a:custGeom>
            <a:avLst/>
            <a:gdLst/>
            <a:ahLst/>
            <a:cxnLst/>
            <a:rect l="l" t="t" r="r" b="b"/>
            <a:pathLst>
              <a:path w="142240" h="182880">
                <a:moveTo>
                  <a:pt x="0" y="182879"/>
                </a:moveTo>
                <a:lnTo>
                  <a:pt x="141731" y="182879"/>
                </a:lnTo>
                <a:lnTo>
                  <a:pt x="141731" y="0"/>
                </a:lnTo>
                <a:lnTo>
                  <a:pt x="0" y="0"/>
                </a:lnTo>
                <a:lnTo>
                  <a:pt x="0" y="18287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065ED9CD-9755-6446-8A89-EAD1AB0F8592}"/>
              </a:ext>
            </a:extLst>
          </p:cNvPr>
          <p:cNvSpPr/>
          <p:nvPr/>
        </p:nvSpPr>
        <p:spPr>
          <a:xfrm>
            <a:off x="6504812" y="1151000"/>
            <a:ext cx="106680" cy="137160"/>
          </a:xfrm>
          <a:custGeom>
            <a:avLst/>
            <a:gdLst/>
            <a:ahLst/>
            <a:cxnLst/>
            <a:rect l="l" t="t" r="r" b="b"/>
            <a:pathLst>
              <a:path w="142240" h="182880">
                <a:moveTo>
                  <a:pt x="0" y="182879"/>
                </a:moveTo>
                <a:lnTo>
                  <a:pt x="141731" y="182879"/>
                </a:lnTo>
                <a:lnTo>
                  <a:pt x="141731" y="0"/>
                </a:lnTo>
                <a:lnTo>
                  <a:pt x="0" y="0"/>
                </a:lnTo>
                <a:lnTo>
                  <a:pt x="0" y="182879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5F72AF1C-E682-0845-B1D9-08836C8826D8}"/>
              </a:ext>
            </a:extLst>
          </p:cNvPr>
          <p:cNvSpPr/>
          <p:nvPr/>
        </p:nvSpPr>
        <p:spPr>
          <a:xfrm>
            <a:off x="6611112" y="1069848"/>
            <a:ext cx="107633" cy="218599"/>
          </a:xfrm>
          <a:custGeom>
            <a:avLst/>
            <a:gdLst/>
            <a:ahLst/>
            <a:cxnLst/>
            <a:rect l="l" t="t" r="r" b="b"/>
            <a:pathLst>
              <a:path w="143509" h="291464">
                <a:moveTo>
                  <a:pt x="0" y="291084"/>
                </a:moveTo>
                <a:lnTo>
                  <a:pt x="143255" y="291084"/>
                </a:lnTo>
                <a:lnTo>
                  <a:pt x="143255" y="0"/>
                </a:lnTo>
                <a:lnTo>
                  <a:pt x="0" y="0"/>
                </a:lnTo>
                <a:lnTo>
                  <a:pt x="0" y="29108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006A820D-7B93-0841-AE34-099D93C0E1E2}"/>
              </a:ext>
            </a:extLst>
          </p:cNvPr>
          <p:cNvSpPr/>
          <p:nvPr/>
        </p:nvSpPr>
        <p:spPr>
          <a:xfrm>
            <a:off x="6611112" y="1069848"/>
            <a:ext cx="107633" cy="218599"/>
          </a:xfrm>
          <a:custGeom>
            <a:avLst/>
            <a:gdLst/>
            <a:ahLst/>
            <a:cxnLst/>
            <a:rect l="l" t="t" r="r" b="b"/>
            <a:pathLst>
              <a:path w="143509" h="291464">
                <a:moveTo>
                  <a:pt x="0" y="291084"/>
                </a:moveTo>
                <a:lnTo>
                  <a:pt x="143255" y="291084"/>
                </a:lnTo>
                <a:lnTo>
                  <a:pt x="143255" y="0"/>
                </a:lnTo>
                <a:lnTo>
                  <a:pt x="0" y="0"/>
                </a:lnTo>
                <a:lnTo>
                  <a:pt x="0" y="291084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DD63E8B6-7D38-4144-8563-200A2B01E05C}"/>
              </a:ext>
            </a:extLst>
          </p:cNvPr>
          <p:cNvSpPr/>
          <p:nvPr/>
        </p:nvSpPr>
        <p:spPr>
          <a:xfrm>
            <a:off x="6718553" y="1223010"/>
            <a:ext cx="106680" cy="65246"/>
          </a:xfrm>
          <a:custGeom>
            <a:avLst/>
            <a:gdLst/>
            <a:ahLst/>
            <a:cxnLst/>
            <a:rect l="l" t="t" r="r" b="b"/>
            <a:pathLst>
              <a:path w="142240" h="86994">
                <a:moveTo>
                  <a:pt x="0" y="86867"/>
                </a:moveTo>
                <a:lnTo>
                  <a:pt x="141731" y="86867"/>
                </a:lnTo>
                <a:lnTo>
                  <a:pt x="141731" y="0"/>
                </a:lnTo>
                <a:lnTo>
                  <a:pt x="0" y="0"/>
                </a:lnTo>
                <a:lnTo>
                  <a:pt x="0" y="86867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E68BD2DD-9A58-234C-8EEB-1B4107929B36}"/>
              </a:ext>
            </a:extLst>
          </p:cNvPr>
          <p:cNvSpPr/>
          <p:nvPr/>
        </p:nvSpPr>
        <p:spPr>
          <a:xfrm>
            <a:off x="6718553" y="1223010"/>
            <a:ext cx="107633" cy="65246"/>
          </a:xfrm>
          <a:custGeom>
            <a:avLst/>
            <a:gdLst/>
            <a:ahLst/>
            <a:cxnLst/>
            <a:rect l="l" t="t" r="r" b="b"/>
            <a:pathLst>
              <a:path w="143509" h="86994">
                <a:moveTo>
                  <a:pt x="0" y="86867"/>
                </a:moveTo>
                <a:lnTo>
                  <a:pt x="143255" y="86867"/>
                </a:lnTo>
                <a:lnTo>
                  <a:pt x="143255" y="0"/>
                </a:lnTo>
                <a:lnTo>
                  <a:pt x="0" y="0"/>
                </a:lnTo>
                <a:lnTo>
                  <a:pt x="0" y="86867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18AEB313-05D2-2345-B186-F5142A3B0EED}"/>
              </a:ext>
            </a:extLst>
          </p:cNvPr>
          <p:cNvSpPr/>
          <p:nvPr/>
        </p:nvSpPr>
        <p:spPr>
          <a:xfrm>
            <a:off x="6824853" y="1052703"/>
            <a:ext cx="107633" cy="235744"/>
          </a:xfrm>
          <a:custGeom>
            <a:avLst/>
            <a:gdLst/>
            <a:ahLst/>
            <a:cxnLst/>
            <a:rect l="l" t="t" r="r" b="b"/>
            <a:pathLst>
              <a:path w="143509" h="314325">
                <a:moveTo>
                  <a:pt x="0" y="313944"/>
                </a:moveTo>
                <a:lnTo>
                  <a:pt x="143255" y="313944"/>
                </a:lnTo>
                <a:lnTo>
                  <a:pt x="143255" y="0"/>
                </a:lnTo>
                <a:lnTo>
                  <a:pt x="0" y="0"/>
                </a:lnTo>
                <a:lnTo>
                  <a:pt x="0" y="31394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21EB7F49-C17B-0848-9810-C500A2EF2866}"/>
              </a:ext>
            </a:extLst>
          </p:cNvPr>
          <p:cNvSpPr/>
          <p:nvPr/>
        </p:nvSpPr>
        <p:spPr>
          <a:xfrm>
            <a:off x="6824853" y="1052703"/>
            <a:ext cx="107633" cy="235744"/>
          </a:xfrm>
          <a:custGeom>
            <a:avLst/>
            <a:gdLst/>
            <a:ahLst/>
            <a:cxnLst/>
            <a:rect l="l" t="t" r="r" b="b"/>
            <a:pathLst>
              <a:path w="143509" h="314325">
                <a:moveTo>
                  <a:pt x="0" y="313944"/>
                </a:moveTo>
                <a:lnTo>
                  <a:pt x="143255" y="313944"/>
                </a:lnTo>
                <a:lnTo>
                  <a:pt x="143255" y="0"/>
                </a:lnTo>
                <a:lnTo>
                  <a:pt x="0" y="0"/>
                </a:lnTo>
                <a:lnTo>
                  <a:pt x="0" y="313944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F18A971B-ED06-0B4E-A437-351250328C4A}"/>
              </a:ext>
            </a:extLst>
          </p:cNvPr>
          <p:cNvSpPr/>
          <p:nvPr/>
        </p:nvSpPr>
        <p:spPr>
          <a:xfrm>
            <a:off x="6932294" y="1069848"/>
            <a:ext cx="107633" cy="218599"/>
          </a:xfrm>
          <a:custGeom>
            <a:avLst/>
            <a:gdLst/>
            <a:ahLst/>
            <a:cxnLst/>
            <a:rect l="l" t="t" r="r" b="b"/>
            <a:pathLst>
              <a:path w="143509" h="291464">
                <a:moveTo>
                  <a:pt x="0" y="291084"/>
                </a:moveTo>
                <a:lnTo>
                  <a:pt x="143255" y="291084"/>
                </a:lnTo>
                <a:lnTo>
                  <a:pt x="143255" y="0"/>
                </a:lnTo>
                <a:lnTo>
                  <a:pt x="0" y="0"/>
                </a:lnTo>
                <a:lnTo>
                  <a:pt x="0" y="29108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5E147C27-FB93-CB46-8E9A-C2655F68DABF}"/>
              </a:ext>
            </a:extLst>
          </p:cNvPr>
          <p:cNvSpPr/>
          <p:nvPr/>
        </p:nvSpPr>
        <p:spPr>
          <a:xfrm>
            <a:off x="6932294" y="1069848"/>
            <a:ext cx="107633" cy="218599"/>
          </a:xfrm>
          <a:custGeom>
            <a:avLst/>
            <a:gdLst/>
            <a:ahLst/>
            <a:cxnLst/>
            <a:rect l="l" t="t" r="r" b="b"/>
            <a:pathLst>
              <a:path w="143509" h="291464">
                <a:moveTo>
                  <a:pt x="0" y="291084"/>
                </a:moveTo>
                <a:lnTo>
                  <a:pt x="143255" y="291084"/>
                </a:lnTo>
                <a:lnTo>
                  <a:pt x="143255" y="0"/>
                </a:lnTo>
                <a:lnTo>
                  <a:pt x="0" y="0"/>
                </a:lnTo>
                <a:lnTo>
                  <a:pt x="0" y="291084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AE22D99D-9E1E-1F42-96B9-710D2E2180D0}"/>
              </a:ext>
            </a:extLst>
          </p:cNvPr>
          <p:cNvSpPr/>
          <p:nvPr/>
        </p:nvSpPr>
        <p:spPr>
          <a:xfrm>
            <a:off x="7142608" y="1106424"/>
            <a:ext cx="221741" cy="18516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1855FF71-EEEE-4C46-9F32-F36100A4AD30}"/>
              </a:ext>
            </a:extLst>
          </p:cNvPr>
          <p:cNvSpPr/>
          <p:nvPr/>
        </p:nvSpPr>
        <p:spPr>
          <a:xfrm>
            <a:off x="7360919" y="1046988"/>
            <a:ext cx="107633" cy="241459"/>
          </a:xfrm>
          <a:custGeom>
            <a:avLst/>
            <a:gdLst/>
            <a:ahLst/>
            <a:cxnLst/>
            <a:rect l="l" t="t" r="r" b="b"/>
            <a:pathLst>
              <a:path w="143509" h="321944">
                <a:moveTo>
                  <a:pt x="0" y="321563"/>
                </a:moveTo>
                <a:lnTo>
                  <a:pt x="143255" y="321563"/>
                </a:lnTo>
                <a:lnTo>
                  <a:pt x="143255" y="0"/>
                </a:lnTo>
                <a:lnTo>
                  <a:pt x="0" y="0"/>
                </a:lnTo>
                <a:lnTo>
                  <a:pt x="0" y="32156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1CFB7810-21AC-9946-8F0E-D23583835FE3}"/>
              </a:ext>
            </a:extLst>
          </p:cNvPr>
          <p:cNvSpPr/>
          <p:nvPr/>
        </p:nvSpPr>
        <p:spPr>
          <a:xfrm>
            <a:off x="7360919" y="1046988"/>
            <a:ext cx="107633" cy="241459"/>
          </a:xfrm>
          <a:custGeom>
            <a:avLst/>
            <a:gdLst/>
            <a:ahLst/>
            <a:cxnLst/>
            <a:rect l="l" t="t" r="r" b="b"/>
            <a:pathLst>
              <a:path w="143509" h="321944">
                <a:moveTo>
                  <a:pt x="0" y="321563"/>
                </a:moveTo>
                <a:lnTo>
                  <a:pt x="143255" y="321563"/>
                </a:lnTo>
                <a:lnTo>
                  <a:pt x="143255" y="0"/>
                </a:lnTo>
                <a:lnTo>
                  <a:pt x="0" y="0"/>
                </a:lnTo>
                <a:lnTo>
                  <a:pt x="0" y="321563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D2AAFE7B-DB7B-1D46-99B3-325C725F7838}"/>
              </a:ext>
            </a:extLst>
          </p:cNvPr>
          <p:cNvSpPr/>
          <p:nvPr/>
        </p:nvSpPr>
        <p:spPr>
          <a:xfrm>
            <a:off x="7467219" y="1267016"/>
            <a:ext cx="107633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255" y="0"/>
                </a:lnTo>
              </a:path>
            </a:pathLst>
          </a:custGeom>
          <a:ln w="56387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D9A77D8C-E5B7-C848-85EA-23346A6BAF47}"/>
              </a:ext>
            </a:extLst>
          </p:cNvPr>
          <p:cNvSpPr/>
          <p:nvPr/>
        </p:nvSpPr>
        <p:spPr>
          <a:xfrm>
            <a:off x="7467219" y="1245871"/>
            <a:ext cx="107633" cy="42386"/>
          </a:xfrm>
          <a:custGeom>
            <a:avLst/>
            <a:gdLst/>
            <a:ahLst/>
            <a:cxnLst/>
            <a:rect l="l" t="t" r="r" b="b"/>
            <a:pathLst>
              <a:path w="143509" h="56514">
                <a:moveTo>
                  <a:pt x="0" y="56387"/>
                </a:moveTo>
                <a:lnTo>
                  <a:pt x="143255" y="56387"/>
                </a:lnTo>
                <a:lnTo>
                  <a:pt x="143255" y="0"/>
                </a:lnTo>
                <a:lnTo>
                  <a:pt x="0" y="0"/>
                </a:lnTo>
                <a:lnTo>
                  <a:pt x="0" y="56387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9618FC21-0C3C-DB49-9FEC-03410E8CE627}"/>
              </a:ext>
            </a:extLst>
          </p:cNvPr>
          <p:cNvSpPr/>
          <p:nvPr/>
        </p:nvSpPr>
        <p:spPr>
          <a:xfrm>
            <a:off x="6290500" y="1321879"/>
            <a:ext cx="1284923" cy="57150"/>
          </a:xfrm>
          <a:custGeom>
            <a:avLst/>
            <a:gdLst/>
            <a:ahLst/>
            <a:cxnLst/>
            <a:rect l="l" t="t" r="r" b="b"/>
            <a:pathLst>
              <a:path w="171322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8006"/>
                </a:lnTo>
                <a:lnTo>
                  <a:pt x="63500" y="48006"/>
                </a:lnTo>
                <a:lnTo>
                  <a:pt x="63500" y="28194"/>
                </a:lnTo>
                <a:lnTo>
                  <a:pt x="76200" y="28194"/>
                </a:lnTo>
                <a:lnTo>
                  <a:pt x="76200" y="0"/>
                </a:lnTo>
                <a:close/>
              </a:path>
              <a:path w="1713229" h="76200">
                <a:moveTo>
                  <a:pt x="1636649" y="0"/>
                </a:moveTo>
                <a:lnTo>
                  <a:pt x="1636649" y="76200"/>
                </a:lnTo>
                <a:lnTo>
                  <a:pt x="1693036" y="48006"/>
                </a:lnTo>
                <a:lnTo>
                  <a:pt x="1649349" y="48006"/>
                </a:lnTo>
                <a:lnTo>
                  <a:pt x="1649349" y="28194"/>
                </a:lnTo>
                <a:lnTo>
                  <a:pt x="1693037" y="28194"/>
                </a:lnTo>
                <a:lnTo>
                  <a:pt x="1636649" y="0"/>
                </a:lnTo>
                <a:close/>
              </a:path>
              <a:path w="1713229" h="76200">
                <a:moveTo>
                  <a:pt x="76200" y="28194"/>
                </a:moveTo>
                <a:lnTo>
                  <a:pt x="63500" y="28194"/>
                </a:lnTo>
                <a:lnTo>
                  <a:pt x="63500" y="48006"/>
                </a:lnTo>
                <a:lnTo>
                  <a:pt x="76200" y="48006"/>
                </a:lnTo>
                <a:lnTo>
                  <a:pt x="76200" y="28194"/>
                </a:lnTo>
                <a:close/>
              </a:path>
              <a:path w="1713229" h="76200">
                <a:moveTo>
                  <a:pt x="1636649" y="28194"/>
                </a:moveTo>
                <a:lnTo>
                  <a:pt x="76200" y="28194"/>
                </a:lnTo>
                <a:lnTo>
                  <a:pt x="76200" y="48006"/>
                </a:lnTo>
                <a:lnTo>
                  <a:pt x="1636649" y="48006"/>
                </a:lnTo>
                <a:lnTo>
                  <a:pt x="1636649" y="28194"/>
                </a:lnTo>
                <a:close/>
              </a:path>
              <a:path w="1713229" h="76200">
                <a:moveTo>
                  <a:pt x="1693037" y="28194"/>
                </a:moveTo>
                <a:lnTo>
                  <a:pt x="1649349" y="28194"/>
                </a:lnTo>
                <a:lnTo>
                  <a:pt x="1649349" y="48006"/>
                </a:lnTo>
                <a:lnTo>
                  <a:pt x="1693036" y="48006"/>
                </a:lnTo>
                <a:lnTo>
                  <a:pt x="1712849" y="38100"/>
                </a:lnTo>
                <a:lnTo>
                  <a:pt x="1693037" y="28194"/>
                </a:lnTo>
                <a:close/>
              </a:path>
            </a:pathLst>
          </a:custGeom>
          <a:solidFill>
            <a:srgbClr val="17714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8563B8E0-014A-454F-8FF9-963D61409273}"/>
              </a:ext>
            </a:extLst>
          </p:cNvPr>
          <p:cNvSpPr txBox="1"/>
          <p:nvPr/>
        </p:nvSpPr>
        <p:spPr>
          <a:xfrm>
            <a:off x="6296406" y="1338548"/>
            <a:ext cx="83344" cy="1716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050" dirty="0">
                <a:solidFill>
                  <a:srgbClr val="177145"/>
                </a:solidFill>
                <a:latin typeface="Calibri"/>
                <a:cs typeface="Calibri"/>
              </a:rPr>
              <a:t>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01794001-2608-4F48-A802-3EDB66B8C5AD}"/>
              </a:ext>
            </a:extLst>
          </p:cNvPr>
          <p:cNvSpPr txBox="1"/>
          <p:nvPr/>
        </p:nvSpPr>
        <p:spPr>
          <a:xfrm>
            <a:off x="7425500" y="1341310"/>
            <a:ext cx="209550" cy="1716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050" spc="-30" dirty="0">
                <a:solidFill>
                  <a:srgbClr val="177145"/>
                </a:solidFill>
                <a:latin typeface="Calibri"/>
                <a:cs typeface="Calibri"/>
              </a:rPr>
              <a:t>z</a:t>
            </a:r>
            <a:r>
              <a:rPr sz="1050" spc="-4" dirty="0">
                <a:solidFill>
                  <a:srgbClr val="177145"/>
                </a:solidFill>
                <a:latin typeface="Calibri"/>
                <a:cs typeface="Calibri"/>
              </a:rPr>
              <a:t>oo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79464366-3C97-164F-8D19-2D899D25128C}"/>
              </a:ext>
            </a:extLst>
          </p:cNvPr>
          <p:cNvSpPr/>
          <p:nvPr/>
        </p:nvSpPr>
        <p:spPr>
          <a:xfrm>
            <a:off x="7039737" y="891540"/>
            <a:ext cx="107633" cy="396716"/>
          </a:xfrm>
          <a:custGeom>
            <a:avLst/>
            <a:gdLst/>
            <a:ahLst/>
            <a:cxnLst/>
            <a:rect l="l" t="t" r="r" b="b"/>
            <a:pathLst>
              <a:path w="143509" h="528955">
                <a:moveTo>
                  <a:pt x="0" y="528827"/>
                </a:moveTo>
                <a:lnTo>
                  <a:pt x="143255" y="528827"/>
                </a:lnTo>
                <a:lnTo>
                  <a:pt x="143255" y="0"/>
                </a:lnTo>
                <a:lnTo>
                  <a:pt x="0" y="0"/>
                </a:lnTo>
                <a:lnTo>
                  <a:pt x="0" y="528827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42AC4E39-A51E-CC40-B841-D69485F7AD8C}"/>
              </a:ext>
            </a:extLst>
          </p:cNvPr>
          <p:cNvSpPr/>
          <p:nvPr/>
        </p:nvSpPr>
        <p:spPr>
          <a:xfrm>
            <a:off x="7039737" y="891540"/>
            <a:ext cx="107633" cy="396716"/>
          </a:xfrm>
          <a:custGeom>
            <a:avLst/>
            <a:gdLst/>
            <a:ahLst/>
            <a:cxnLst/>
            <a:rect l="l" t="t" r="r" b="b"/>
            <a:pathLst>
              <a:path w="143509" h="528955">
                <a:moveTo>
                  <a:pt x="0" y="528827"/>
                </a:moveTo>
                <a:lnTo>
                  <a:pt x="143255" y="528827"/>
                </a:lnTo>
                <a:lnTo>
                  <a:pt x="143255" y="0"/>
                </a:lnTo>
                <a:lnTo>
                  <a:pt x="0" y="0"/>
                </a:lnTo>
                <a:lnTo>
                  <a:pt x="0" y="528827"/>
                </a:lnTo>
                <a:close/>
              </a:path>
            </a:pathLst>
          </a:custGeom>
          <a:ln w="9144">
            <a:solidFill>
              <a:srgbClr val="17714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2" name="object 91">
            <a:extLst>
              <a:ext uri="{FF2B5EF4-FFF2-40B4-BE49-F238E27FC236}">
                <a16:creationId xmlns:a16="http://schemas.microsoft.com/office/drawing/2014/main" id="{08FC278A-85B9-1A47-A055-B5111D974068}"/>
              </a:ext>
            </a:extLst>
          </p:cNvPr>
          <p:cNvSpPr/>
          <p:nvPr/>
        </p:nvSpPr>
        <p:spPr>
          <a:xfrm>
            <a:off x="5486401" y="2130552"/>
            <a:ext cx="124586" cy="1314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3" name="object 92">
            <a:extLst>
              <a:ext uri="{FF2B5EF4-FFF2-40B4-BE49-F238E27FC236}">
                <a16:creationId xmlns:a16="http://schemas.microsoft.com/office/drawing/2014/main" id="{FC9CBAD9-1DC0-DA45-8A22-8AAC2F13AAA3}"/>
              </a:ext>
            </a:extLst>
          </p:cNvPr>
          <p:cNvSpPr/>
          <p:nvPr/>
        </p:nvSpPr>
        <p:spPr>
          <a:xfrm>
            <a:off x="5486401" y="2304288"/>
            <a:ext cx="124586" cy="1314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4" name="object 93">
            <a:extLst>
              <a:ext uri="{FF2B5EF4-FFF2-40B4-BE49-F238E27FC236}">
                <a16:creationId xmlns:a16="http://schemas.microsoft.com/office/drawing/2014/main" id="{E15D46BE-6BD4-DD48-9850-D17767E853E6}"/>
              </a:ext>
            </a:extLst>
          </p:cNvPr>
          <p:cNvSpPr/>
          <p:nvPr/>
        </p:nvSpPr>
        <p:spPr>
          <a:xfrm>
            <a:off x="5486401" y="2479167"/>
            <a:ext cx="124586" cy="1314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5" name="object 94">
            <a:extLst>
              <a:ext uri="{FF2B5EF4-FFF2-40B4-BE49-F238E27FC236}">
                <a16:creationId xmlns:a16="http://schemas.microsoft.com/office/drawing/2014/main" id="{FD52CB2A-D720-2946-8FC7-09A4D5E616C5}"/>
              </a:ext>
            </a:extLst>
          </p:cNvPr>
          <p:cNvSpPr/>
          <p:nvPr/>
        </p:nvSpPr>
        <p:spPr>
          <a:xfrm>
            <a:off x="5486401" y="2652903"/>
            <a:ext cx="124586" cy="1314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6" name="object 95">
            <a:extLst>
              <a:ext uri="{FF2B5EF4-FFF2-40B4-BE49-F238E27FC236}">
                <a16:creationId xmlns:a16="http://schemas.microsoft.com/office/drawing/2014/main" id="{A8E7F8FF-4E4D-A54F-99B1-A49B72DFE296}"/>
              </a:ext>
            </a:extLst>
          </p:cNvPr>
          <p:cNvSpPr/>
          <p:nvPr/>
        </p:nvSpPr>
        <p:spPr>
          <a:xfrm>
            <a:off x="5582632" y="2974273"/>
            <a:ext cx="245414" cy="1517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7" name="object 96">
            <a:extLst>
              <a:ext uri="{FF2B5EF4-FFF2-40B4-BE49-F238E27FC236}">
                <a16:creationId xmlns:a16="http://schemas.microsoft.com/office/drawing/2014/main" id="{4CA57CFC-1FD9-B340-A927-C60C98E7F615}"/>
              </a:ext>
            </a:extLst>
          </p:cNvPr>
          <p:cNvSpPr/>
          <p:nvPr/>
        </p:nvSpPr>
        <p:spPr>
          <a:xfrm>
            <a:off x="5502307" y="2864929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5752" y="39224"/>
                </a:moveTo>
                <a:lnTo>
                  <a:pt x="45846" y="56206"/>
                </a:lnTo>
                <a:lnTo>
                  <a:pt x="45846" y="426974"/>
                </a:lnTo>
                <a:lnTo>
                  <a:pt x="65658" y="426974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427354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8"/>
                </a:lnTo>
                <a:lnTo>
                  <a:pt x="17144" y="105537"/>
                </a:lnTo>
                <a:lnTo>
                  <a:pt x="19812" y="100838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427354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8"/>
                </a:lnTo>
                <a:lnTo>
                  <a:pt x="94361" y="105537"/>
                </a:lnTo>
                <a:lnTo>
                  <a:pt x="100456" y="107188"/>
                </a:lnTo>
                <a:lnTo>
                  <a:pt x="105155" y="104394"/>
                </a:lnTo>
                <a:lnTo>
                  <a:pt x="109981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427354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8"/>
                </a:lnTo>
                <a:lnTo>
                  <a:pt x="65658" y="24638"/>
                </a:lnTo>
                <a:lnTo>
                  <a:pt x="65658" y="19558"/>
                </a:lnTo>
                <a:close/>
              </a:path>
              <a:path w="111760" h="427354">
                <a:moveTo>
                  <a:pt x="65658" y="24638"/>
                </a:moveTo>
                <a:lnTo>
                  <a:pt x="64262" y="24638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8"/>
                </a:lnTo>
                <a:close/>
              </a:path>
              <a:path w="111760" h="427354">
                <a:moveTo>
                  <a:pt x="64262" y="24638"/>
                </a:moveTo>
                <a:lnTo>
                  <a:pt x="47243" y="24638"/>
                </a:lnTo>
                <a:lnTo>
                  <a:pt x="55752" y="39224"/>
                </a:lnTo>
                <a:lnTo>
                  <a:pt x="64262" y="246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8" name="object 97">
            <a:extLst>
              <a:ext uri="{FF2B5EF4-FFF2-40B4-BE49-F238E27FC236}">
                <a16:creationId xmlns:a16="http://schemas.microsoft.com/office/drawing/2014/main" id="{C00F7476-C92D-1B4E-B036-D7E261CE991B}"/>
              </a:ext>
            </a:extLst>
          </p:cNvPr>
          <p:cNvSpPr/>
          <p:nvPr/>
        </p:nvSpPr>
        <p:spPr>
          <a:xfrm>
            <a:off x="4882324" y="2420778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3"/>
                </a:moveTo>
                <a:lnTo>
                  <a:pt x="598424" y="91694"/>
                </a:lnTo>
                <a:lnTo>
                  <a:pt x="593725" y="94361"/>
                </a:lnTo>
                <a:lnTo>
                  <a:pt x="592074" y="100457"/>
                </a:lnTo>
                <a:lnTo>
                  <a:pt x="594868" y="105156"/>
                </a:lnTo>
                <a:lnTo>
                  <a:pt x="597662" y="109982"/>
                </a:lnTo>
                <a:lnTo>
                  <a:pt x="603758" y="111506"/>
                </a:lnTo>
                <a:lnTo>
                  <a:pt x="608457" y="108712"/>
                </a:lnTo>
                <a:lnTo>
                  <a:pt x="682276" y="65659"/>
                </a:lnTo>
                <a:lnTo>
                  <a:pt x="679704" y="65659"/>
                </a:lnTo>
                <a:lnTo>
                  <a:pt x="679704" y="64262"/>
                </a:lnTo>
                <a:lnTo>
                  <a:pt x="674624" y="64262"/>
                </a:lnTo>
                <a:lnTo>
                  <a:pt x="660037" y="55753"/>
                </a:lnTo>
                <a:close/>
              </a:path>
              <a:path w="699770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70" h="111760">
                <a:moveTo>
                  <a:pt x="682276" y="45847"/>
                </a:moveTo>
                <a:lnTo>
                  <a:pt x="679704" y="45847"/>
                </a:lnTo>
                <a:lnTo>
                  <a:pt x="679704" y="65659"/>
                </a:lnTo>
                <a:lnTo>
                  <a:pt x="682276" y="65659"/>
                </a:lnTo>
                <a:lnTo>
                  <a:pt x="699262" y="55753"/>
                </a:lnTo>
                <a:lnTo>
                  <a:pt x="682276" y="45847"/>
                </a:lnTo>
                <a:close/>
              </a:path>
              <a:path w="699770" h="111760">
                <a:moveTo>
                  <a:pt x="674624" y="47244"/>
                </a:moveTo>
                <a:lnTo>
                  <a:pt x="660037" y="55753"/>
                </a:lnTo>
                <a:lnTo>
                  <a:pt x="674624" y="64262"/>
                </a:lnTo>
                <a:lnTo>
                  <a:pt x="674624" y="47244"/>
                </a:lnTo>
                <a:close/>
              </a:path>
              <a:path w="699770" h="111760">
                <a:moveTo>
                  <a:pt x="679704" y="47244"/>
                </a:moveTo>
                <a:lnTo>
                  <a:pt x="674624" y="47244"/>
                </a:lnTo>
                <a:lnTo>
                  <a:pt x="674624" y="64262"/>
                </a:lnTo>
                <a:lnTo>
                  <a:pt x="679704" y="64262"/>
                </a:lnTo>
                <a:lnTo>
                  <a:pt x="679704" y="47244"/>
                </a:lnTo>
                <a:close/>
              </a:path>
              <a:path w="699770" h="111760">
                <a:moveTo>
                  <a:pt x="603758" y="0"/>
                </a:moveTo>
                <a:lnTo>
                  <a:pt x="597662" y="1524"/>
                </a:lnTo>
                <a:lnTo>
                  <a:pt x="594868" y="6350"/>
                </a:lnTo>
                <a:lnTo>
                  <a:pt x="592074" y="11049"/>
                </a:lnTo>
                <a:lnTo>
                  <a:pt x="593725" y="17145"/>
                </a:lnTo>
                <a:lnTo>
                  <a:pt x="598424" y="19812"/>
                </a:lnTo>
                <a:lnTo>
                  <a:pt x="660037" y="55753"/>
                </a:lnTo>
                <a:lnTo>
                  <a:pt x="674624" y="47244"/>
                </a:lnTo>
                <a:lnTo>
                  <a:pt x="679704" y="47244"/>
                </a:lnTo>
                <a:lnTo>
                  <a:pt x="679704" y="45847"/>
                </a:lnTo>
                <a:lnTo>
                  <a:pt x="682276" y="45847"/>
                </a:lnTo>
                <a:lnTo>
                  <a:pt x="608457" y="2794"/>
                </a:lnTo>
                <a:lnTo>
                  <a:pt x="60375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9" name="object 98">
            <a:extLst>
              <a:ext uri="{FF2B5EF4-FFF2-40B4-BE49-F238E27FC236}">
                <a16:creationId xmlns:a16="http://schemas.microsoft.com/office/drawing/2014/main" id="{1EE28C01-403B-5F44-A3C0-B66A7B7D0BC8}"/>
              </a:ext>
            </a:extLst>
          </p:cNvPr>
          <p:cNvSpPr/>
          <p:nvPr/>
        </p:nvSpPr>
        <p:spPr>
          <a:xfrm>
            <a:off x="4967477" y="2219705"/>
            <a:ext cx="320040" cy="2194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0" name="object 99">
            <a:extLst>
              <a:ext uri="{FF2B5EF4-FFF2-40B4-BE49-F238E27FC236}">
                <a16:creationId xmlns:a16="http://schemas.microsoft.com/office/drawing/2014/main" id="{60A87E24-0EF9-AD41-8CEB-4E77EEB13B5E}"/>
              </a:ext>
            </a:extLst>
          </p:cNvPr>
          <p:cNvSpPr/>
          <p:nvPr/>
        </p:nvSpPr>
        <p:spPr>
          <a:xfrm>
            <a:off x="5241912" y="1883663"/>
            <a:ext cx="245488" cy="16040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1" name="object 100">
            <a:extLst>
              <a:ext uri="{FF2B5EF4-FFF2-40B4-BE49-F238E27FC236}">
                <a16:creationId xmlns:a16="http://schemas.microsoft.com/office/drawing/2014/main" id="{AD276B95-67B6-8548-AA1D-B9E1039B7CEE}"/>
              </a:ext>
            </a:extLst>
          </p:cNvPr>
          <p:cNvSpPr/>
          <p:nvPr/>
        </p:nvSpPr>
        <p:spPr>
          <a:xfrm>
            <a:off x="5406962" y="2060257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5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5"/>
                </a:lnTo>
                <a:lnTo>
                  <a:pt x="60959" y="1072895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5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2" name="object 101">
            <a:extLst>
              <a:ext uri="{FF2B5EF4-FFF2-40B4-BE49-F238E27FC236}">
                <a16:creationId xmlns:a16="http://schemas.microsoft.com/office/drawing/2014/main" id="{73482E66-B2A5-2D46-AFC8-B90C64135CCE}"/>
              </a:ext>
            </a:extLst>
          </p:cNvPr>
          <p:cNvSpPr/>
          <p:nvPr/>
        </p:nvSpPr>
        <p:spPr>
          <a:xfrm>
            <a:off x="6375874" y="2974273"/>
            <a:ext cx="245414" cy="1517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3" name="object 102">
            <a:extLst>
              <a:ext uri="{FF2B5EF4-FFF2-40B4-BE49-F238E27FC236}">
                <a16:creationId xmlns:a16="http://schemas.microsoft.com/office/drawing/2014/main" id="{8220460E-7162-C14E-866D-654827767C9F}"/>
              </a:ext>
            </a:extLst>
          </p:cNvPr>
          <p:cNvSpPr/>
          <p:nvPr/>
        </p:nvSpPr>
        <p:spPr>
          <a:xfrm>
            <a:off x="6032821" y="1883663"/>
            <a:ext cx="247868" cy="16040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4" name="object 103">
            <a:extLst>
              <a:ext uri="{FF2B5EF4-FFF2-40B4-BE49-F238E27FC236}">
                <a16:creationId xmlns:a16="http://schemas.microsoft.com/office/drawing/2014/main" id="{9B097660-3259-5F40-A40A-6956FB1F354A}"/>
              </a:ext>
            </a:extLst>
          </p:cNvPr>
          <p:cNvSpPr/>
          <p:nvPr/>
        </p:nvSpPr>
        <p:spPr>
          <a:xfrm>
            <a:off x="6200204" y="2067115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5" name="object 104">
            <a:extLst>
              <a:ext uri="{FF2B5EF4-FFF2-40B4-BE49-F238E27FC236}">
                <a16:creationId xmlns:a16="http://schemas.microsoft.com/office/drawing/2014/main" id="{CCD7AF00-D119-914F-AB5D-15D39086665D}"/>
              </a:ext>
            </a:extLst>
          </p:cNvPr>
          <p:cNvSpPr/>
          <p:nvPr/>
        </p:nvSpPr>
        <p:spPr>
          <a:xfrm>
            <a:off x="5675566" y="2427636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2"/>
                </a:moveTo>
                <a:lnTo>
                  <a:pt x="598424" y="91693"/>
                </a:lnTo>
                <a:lnTo>
                  <a:pt x="593725" y="94361"/>
                </a:lnTo>
                <a:lnTo>
                  <a:pt x="592074" y="100456"/>
                </a:lnTo>
                <a:lnTo>
                  <a:pt x="594868" y="105155"/>
                </a:lnTo>
                <a:lnTo>
                  <a:pt x="597661" y="109981"/>
                </a:lnTo>
                <a:lnTo>
                  <a:pt x="603757" y="111505"/>
                </a:lnTo>
                <a:lnTo>
                  <a:pt x="608456" y="108712"/>
                </a:lnTo>
                <a:lnTo>
                  <a:pt x="682276" y="65659"/>
                </a:lnTo>
                <a:lnTo>
                  <a:pt x="679703" y="65659"/>
                </a:lnTo>
                <a:lnTo>
                  <a:pt x="679703" y="64262"/>
                </a:lnTo>
                <a:lnTo>
                  <a:pt x="674624" y="64262"/>
                </a:lnTo>
                <a:lnTo>
                  <a:pt x="660037" y="55752"/>
                </a:lnTo>
                <a:close/>
              </a:path>
              <a:path w="699770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2"/>
                </a:lnTo>
                <a:lnTo>
                  <a:pt x="643055" y="45847"/>
                </a:lnTo>
                <a:close/>
              </a:path>
              <a:path w="699770" h="111760">
                <a:moveTo>
                  <a:pt x="682276" y="45847"/>
                </a:moveTo>
                <a:lnTo>
                  <a:pt x="679703" y="45847"/>
                </a:lnTo>
                <a:lnTo>
                  <a:pt x="679703" y="65659"/>
                </a:lnTo>
                <a:lnTo>
                  <a:pt x="682276" y="65659"/>
                </a:lnTo>
                <a:lnTo>
                  <a:pt x="699261" y="55752"/>
                </a:lnTo>
                <a:lnTo>
                  <a:pt x="682276" y="45847"/>
                </a:lnTo>
                <a:close/>
              </a:path>
              <a:path w="699770" h="111760">
                <a:moveTo>
                  <a:pt x="674624" y="47243"/>
                </a:moveTo>
                <a:lnTo>
                  <a:pt x="660037" y="55752"/>
                </a:lnTo>
                <a:lnTo>
                  <a:pt x="674624" y="64262"/>
                </a:lnTo>
                <a:lnTo>
                  <a:pt x="674624" y="47243"/>
                </a:lnTo>
                <a:close/>
              </a:path>
              <a:path w="699770" h="111760">
                <a:moveTo>
                  <a:pt x="679703" y="47243"/>
                </a:moveTo>
                <a:lnTo>
                  <a:pt x="674624" y="47243"/>
                </a:lnTo>
                <a:lnTo>
                  <a:pt x="674624" y="64262"/>
                </a:lnTo>
                <a:lnTo>
                  <a:pt x="679703" y="64262"/>
                </a:lnTo>
                <a:lnTo>
                  <a:pt x="679703" y="47243"/>
                </a:lnTo>
                <a:close/>
              </a:path>
              <a:path w="699770" h="111760">
                <a:moveTo>
                  <a:pt x="603757" y="0"/>
                </a:moveTo>
                <a:lnTo>
                  <a:pt x="597661" y="1524"/>
                </a:lnTo>
                <a:lnTo>
                  <a:pt x="594868" y="6350"/>
                </a:lnTo>
                <a:lnTo>
                  <a:pt x="592074" y="11049"/>
                </a:lnTo>
                <a:lnTo>
                  <a:pt x="593725" y="17145"/>
                </a:lnTo>
                <a:lnTo>
                  <a:pt x="598424" y="19812"/>
                </a:lnTo>
                <a:lnTo>
                  <a:pt x="660037" y="55752"/>
                </a:lnTo>
                <a:lnTo>
                  <a:pt x="674624" y="47243"/>
                </a:lnTo>
                <a:lnTo>
                  <a:pt x="679703" y="47243"/>
                </a:lnTo>
                <a:lnTo>
                  <a:pt x="679703" y="45847"/>
                </a:lnTo>
                <a:lnTo>
                  <a:pt x="682276" y="45847"/>
                </a:lnTo>
                <a:lnTo>
                  <a:pt x="608456" y="2793"/>
                </a:lnTo>
                <a:lnTo>
                  <a:pt x="60375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6" name="object 105">
            <a:extLst>
              <a:ext uri="{FF2B5EF4-FFF2-40B4-BE49-F238E27FC236}">
                <a16:creationId xmlns:a16="http://schemas.microsoft.com/office/drawing/2014/main" id="{A0D49430-5DEB-9A46-AD79-C79C2980E3B1}"/>
              </a:ext>
            </a:extLst>
          </p:cNvPr>
          <p:cNvSpPr/>
          <p:nvPr/>
        </p:nvSpPr>
        <p:spPr>
          <a:xfrm>
            <a:off x="5759577" y="2219705"/>
            <a:ext cx="321182" cy="2194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7" name="object 106">
            <a:extLst>
              <a:ext uri="{FF2B5EF4-FFF2-40B4-BE49-F238E27FC236}">
                <a16:creationId xmlns:a16="http://schemas.microsoft.com/office/drawing/2014/main" id="{76CE4DAE-3477-6945-9F63-FCD9A460FDEF}"/>
              </a:ext>
            </a:extLst>
          </p:cNvPr>
          <p:cNvSpPr/>
          <p:nvPr/>
        </p:nvSpPr>
        <p:spPr>
          <a:xfrm>
            <a:off x="6295549" y="2871788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59" h="427354">
                <a:moveTo>
                  <a:pt x="55752" y="39224"/>
                </a:moveTo>
                <a:lnTo>
                  <a:pt x="45846" y="56206"/>
                </a:lnTo>
                <a:lnTo>
                  <a:pt x="45846" y="426974"/>
                </a:lnTo>
                <a:lnTo>
                  <a:pt x="65658" y="426974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59" h="427354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1" y="100837"/>
                </a:lnTo>
                <a:lnTo>
                  <a:pt x="45846" y="56206"/>
                </a:lnTo>
                <a:lnTo>
                  <a:pt x="45846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59" h="427354">
                <a:moveTo>
                  <a:pt x="67159" y="19557"/>
                </a:moveTo>
                <a:lnTo>
                  <a:pt x="65658" y="19557"/>
                </a:lnTo>
                <a:lnTo>
                  <a:pt x="65658" y="56206"/>
                </a:lnTo>
                <a:lnTo>
                  <a:pt x="91693" y="100837"/>
                </a:lnTo>
                <a:lnTo>
                  <a:pt x="94360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4"/>
                </a:lnTo>
                <a:lnTo>
                  <a:pt x="108711" y="90805"/>
                </a:lnTo>
                <a:lnTo>
                  <a:pt x="67159" y="19557"/>
                </a:lnTo>
                <a:close/>
              </a:path>
              <a:path w="111759" h="427354">
                <a:moveTo>
                  <a:pt x="65658" y="19557"/>
                </a:moveTo>
                <a:lnTo>
                  <a:pt x="45846" y="19557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7"/>
                </a:lnTo>
                <a:close/>
              </a:path>
              <a:path w="111759" h="427354">
                <a:moveTo>
                  <a:pt x="65658" y="24637"/>
                </a:moveTo>
                <a:lnTo>
                  <a:pt x="64261" y="24637"/>
                </a:lnTo>
                <a:lnTo>
                  <a:pt x="55752" y="39224"/>
                </a:lnTo>
                <a:lnTo>
                  <a:pt x="65658" y="56206"/>
                </a:lnTo>
                <a:lnTo>
                  <a:pt x="65658" y="24637"/>
                </a:lnTo>
                <a:close/>
              </a:path>
              <a:path w="111759" h="427354">
                <a:moveTo>
                  <a:pt x="64261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1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8" name="object 107">
            <a:extLst>
              <a:ext uri="{FF2B5EF4-FFF2-40B4-BE49-F238E27FC236}">
                <a16:creationId xmlns:a16="http://schemas.microsoft.com/office/drawing/2014/main" id="{48CB53F2-6085-7C41-BB7F-3E4564D46167}"/>
              </a:ext>
            </a:extLst>
          </p:cNvPr>
          <p:cNvSpPr/>
          <p:nvPr/>
        </p:nvSpPr>
        <p:spPr>
          <a:xfrm>
            <a:off x="6278499" y="2137410"/>
            <a:ext cx="124586" cy="1314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9" name="object 108">
            <a:extLst>
              <a:ext uri="{FF2B5EF4-FFF2-40B4-BE49-F238E27FC236}">
                <a16:creationId xmlns:a16="http://schemas.microsoft.com/office/drawing/2014/main" id="{C2E9C90F-FBF8-9740-A4CE-3D3B23F0222B}"/>
              </a:ext>
            </a:extLst>
          </p:cNvPr>
          <p:cNvSpPr/>
          <p:nvPr/>
        </p:nvSpPr>
        <p:spPr>
          <a:xfrm>
            <a:off x="6278499" y="2311146"/>
            <a:ext cx="124586" cy="1314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0" name="object 109">
            <a:extLst>
              <a:ext uri="{FF2B5EF4-FFF2-40B4-BE49-F238E27FC236}">
                <a16:creationId xmlns:a16="http://schemas.microsoft.com/office/drawing/2014/main" id="{9EF979DC-23AE-8E43-8320-1472F5C9253A}"/>
              </a:ext>
            </a:extLst>
          </p:cNvPr>
          <p:cNvSpPr/>
          <p:nvPr/>
        </p:nvSpPr>
        <p:spPr>
          <a:xfrm>
            <a:off x="6278499" y="2486026"/>
            <a:ext cx="124586" cy="1314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1" name="object 110">
            <a:extLst>
              <a:ext uri="{FF2B5EF4-FFF2-40B4-BE49-F238E27FC236}">
                <a16:creationId xmlns:a16="http://schemas.microsoft.com/office/drawing/2014/main" id="{05A5FA7E-AC45-7944-B29A-97D9BF69C103}"/>
              </a:ext>
            </a:extLst>
          </p:cNvPr>
          <p:cNvSpPr/>
          <p:nvPr/>
        </p:nvSpPr>
        <p:spPr>
          <a:xfrm>
            <a:off x="6278499" y="2659761"/>
            <a:ext cx="124586" cy="13144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2" name="object 111">
            <a:extLst>
              <a:ext uri="{FF2B5EF4-FFF2-40B4-BE49-F238E27FC236}">
                <a16:creationId xmlns:a16="http://schemas.microsoft.com/office/drawing/2014/main" id="{CCD65B31-E582-8A45-AE0B-E59F3E85D42A}"/>
              </a:ext>
            </a:extLst>
          </p:cNvPr>
          <p:cNvSpPr/>
          <p:nvPr/>
        </p:nvSpPr>
        <p:spPr>
          <a:xfrm>
            <a:off x="7182942" y="2974273"/>
            <a:ext cx="246392" cy="1517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3" name="object 112">
            <a:extLst>
              <a:ext uri="{FF2B5EF4-FFF2-40B4-BE49-F238E27FC236}">
                <a16:creationId xmlns:a16="http://schemas.microsoft.com/office/drawing/2014/main" id="{D99E60F4-B98B-6649-AE3B-7E48EE4F43E5}"/>
              </a:ext>
            </a:extLst>
          </p:cNvPr>
          <p:cNvSpPr/>
          <p:nvPr/>
        </p:nvSpPr>
        <p:spPr>
          <a:xfrm>
            <a:off x="7102506" y="2864929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59" h="427354">
                <a:moveTo>
                  <a:pt x="55752" y="39224"/>
                </a:moveTo>
                <a:lnTo>
                  <a:pt x="45847" y="56206"/>
                </a:lnTo>
                <a:lnTo>
                  <a:pt x="45847" y="426974"/>
                </a:lnTo>
                <a:lnTo>
                  <a:pt x="65659" y="426974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59" h="427354">
                <a:moveTo>
                  <a:pt x="55752" y="0"/>
                </a:moveTo>
                <a:lnTo>
                  <a:pt x="2794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8"/>
                </a:lnTo>
                <a:lnTo>
                  <a:pt x="17145" y="105537"/>
                </a:lnTo>
                <a:lnTo>
                  <a:pt x="19812" y="100838"/>
                </a:lnTo>
                <a:lnTo>
                  <a:pt x="45847" y="56206"/>
                </a:lnTo>
                <a:lnTo>
                  <a:pt x="45847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59" h="427354">
                <a:moveTo>
                  <a:pt x="67159" y="19558"/>
                </a:moveTo>
                <a:lnTo>
                  <a:pt x="65659" y="19558"/>
                </a:lnTo>
                <a:lnTo>
                  <a:pt x="65659" y="56206"/>
                </a:lnTo>
                <a:lnTo>
                  <a:pt x="91694" y="100838"/>
                </a:lnTo>
                <a:lnTo>
                  <a:pt x="94361" y="105537"/>
                </a:lnTo>
                <a:lnTo>
                  <a:pt x="100457" y="107188"/>
                </a:lnTo>
                <a:lnTo>
                  <a:pt x="109855" y="101600"/>
                </a:lnTo>
                <a:lnTo>
                  <a:pt x="111506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59" h="427354">
                <a:moveTo>
                  <a:pt x="65659" y="19558"/>
                </a:moveTo>
                <a:lnTo>
                  <a:pt x="45847" y="19558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4" y="24638"/>
                </a:lnTo>
                <a:lnTo>
                  <a:pt x="65659" y="24638"/>
                </a:lnTo>
                <a:lnTo>
                  <a:pt x="65659" y="19558"/>
                </a:lnTo>
                <a:close/>
              </a:path>
              <a:path w="111759" h="427354">
                <a:moveTo>
                  <a:pt x="65659" y="24638"/>
                </a:moveTo>
                <a:lnTo>
                  <a:pt x="64262" y="24638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8"/>
                </a:lnTo>
                <a:close/>
              </a:path>
              <a:path w="111759" h="427354">
                <a:moveTo>
                  <a:pt x="64262" y="24638"/>
                </a:moveTo>
                <a:lnTo>
                  <a:pt x="47244" y="24638"/>
                </a:lnTo>
                <a:lnTo>
                  <a:pt x="55752" y="39224"/>
                </a:lnTo>
                <a:lnTo>
                  <a:pt x="64262" y="246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4" name="object 113">
            <a:extLst>
              <a:ext uri="{FF2B5EF4-FFF2-40B4-BE49-F238E27FC236}">
                <a16:creationId xmlns:a16="http://schemas.microsoft.com/office/drawing/2014/main" id="{8949F7C5-6595-7544-B723-5C682B7F8D1C}"/>
              </a:ext>
            </a:extLst>
          </p:cNvPr>
          <p:cNvSpPr/>
          <p:nvPr/>
        </p:nvSpPr>
        <p:spPr>
          <a:xfrm>
            <a:off x="6482524" y="2420778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3"/>
                </a:moveTo>
                <a:lnTo>
                  <a:pt x="598424" y="91694"/>
                </a:lnTo>
                <a:lnTo>
                  <a:pt x="593725" y="94361"/>
                </a:lnTo>
                <a:lnTo>
                  <a:pt x="592074" y="100457"/>
                </a:lnTo>
                <a:lnTo>
                  <a:pt x="594867" y="105156"/>
                </a:lnTo>
                <a:lnTo>
                  <a:pt x="597661" y="109982"/>
                </a:lnTo>
                <a:lnTo>
                  <a:pt x="603757" y="111506"/>
                </a:lnTo>
                <a:lnTo>
                  <a:pt x="608456" y="108712"/>
                </a:lnTo>
                <a:lnTo>
                  <a:pt x="682276" y="65659"/>
                </a:lnTo>
                <a:lnTo>
                  <a:pt x="679703" y="65659"/>
                </a:lnTo>
                <a:lnTo>
                  <a:pt x="679703" y="64262"/>
                </a:lnTo>
                <a:lnTo>
                  <a:pt x="674624" y="64262"/>
                </a:lnTo>
                <a:lnTo>
                  <a:pt x="660037" y="55753"/>
                </a:lnTo>
                <a:close/>
              </a:path>
              <a:path w="699770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70" h="111760">
                <a:moveTo>
                  <a:pt x="682276" y="45847"/>
                </a:moveTo>
                <a:lnTo>
                  <a:pt x="679703" y="45847"/>
                </a:lnTo>
                <a:lnTo>
                  <a:pt x="679703" y="65659"/>
                </a:lnTo>
                <a:lnTo>
                  <a:pt x="682276" y="65659"/>
                </a:lnTo>
                <a:lnTo>
                  <a:pt x="699261" y="55753"/>
                </a:lnTo>
                <a:lnTo>
                  <a:pt x="682276" y="45847"/>
                </a:lnTo>
                <a:close/>
              </a:path>
              <a:path w="699770" h="111760">
                <a:moveTo>
                  <a:pt x="674624" y="47244"/>
                </a:moveTo>
                <a:lnTo>
                  <a:pt x="660037" y="55753"/>
                </a:lnTo>
                <a:lnTo>
                  <a:pt x="674624" y="64262"/>
                </a:lnTo>
                <a:lnTo>
                  <a:pt x="674624" y="47244"/>
                </a:lnTo>
                <a:close/>
              </a:path>
              <a:path w="699770" h="111760">
                <a:moveTo>
                  <a:pt x="679703" y="47244"/>
                </a:moveTo>
                <a:lnTo>
                  <a:pt x="674624" y="47244"/>
                </a:lnTo>
                <a:lnTo>
                  <a:pt x="674624" y="64262"/>
                </a:lnTo>
                <a:lnTo>
                  <a:pt x="679703" y="64262"/>
                </a:lnTo>
                <a:lnTo>
                  <a:pt x="679703" y="47244"/>
                </a:lnTo>
                <a:close/>
              </a:path>
              <a:path w="699770" h="111760">
                <a:moveTo>
                  <a:pt x="603757" y="0"/>
                </a:moveTo>
                <a:lnTo>
                  <a:pt x="597661" y="1524"/>
                </a:lnTo>
                <a:lnTo>
                  <a:pt x="594867" y="6350"/>
                </a:lnTo>
                <a:lnTo>
                  <a:pt x="592074" y="11049"/>
                </a:lnTo>
                <a:lnTo>
                  <a:pt x="593725" y="17145"/>
                </a:lnTo>
                <a:lnTo>
                  <a:pt x="598424" y="19812"/>
                </a:lnTo>
                <a:lnTo>
                  <a:pt x="660037" y="55753"/>
                </a:lnTo>
                <a:lnTo>
                  <a:pt x="674624" y="47244"/>
                </a:lnTo>
                <a:lnTo>
                  <a:pt x="679703" y="47244"/>
                </a:lnTo>
                <a:lnTo>
                  <a:pt x="679703" y="45847"/>
                </a:lnTo>
                <a:lnTo>
                  <a:pt x="682276" y="45847"/>
                </a:lnTo>
                <a:lnTo>
                  <a:pt x="608456" y="2794"/>
                </a:lnTo>
                <a:lnTo>
                  <a:pt x="60375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5" name="object 114">
            <a:extLst>
              <a:ext uri="{FF2B5EF4-FFF2-40B4-BE49-F238E27FC236}">
                <a16:creationId xmlns:a16="http://schemas.microsoft.com/office/drawing/2014/main" id="{1358D52B-5DE6-5D44-BA19-30C5365B3BA1}"/>
              </a:ext>
            </a:extLst>
          </p:cNvPr>
          <p:cNvSpPr/>
          <p:nvPr/>
        </p:nvSpPr>
        <p:spPr>
          <a:xfrm>
            <a:off x="6567678" y="2219705"/>
            <a:ext cx="320040" cy="2194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6" name="object 115">
            <a:extLst>
              <a:ext uri="{FF2B5EF4-FFF2-40B4-BE49-F238E27FC236}">
                <a16:creationId xmlns:a16="http://schemas.microsoft.com/office/drawing/2014/main" id="{0A97A5BC-58B0-B74D-A036-E4536AEFE1B6}"/>
              </a:ext>
            </a:extLst>
          </p:cNvPr>
          <p:cNvSpPr/>
          <p:nvPr/>
        </p:nvSpPr>
        <p:spPr>
          <a:xfrm>
            <a:off x="6843252" y="1901100"/>
            <a:ext cx="241005" cy="14297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7" name="object 116">
            <a:extLst>
              <a:ext uri="{FF2B5EF4-FFF2-40B4-BE49-F238E27FC236}">
                <a16:creationId xmlns:a16="http://schemas.microsoft.com/office/drawing/2014/main" id="{E5C2C277-0EC8-0447-BE2D-401CB63AF318}"/>
              </a:ext>
            </a:extLst>
          </p:cNvPr>
          <p:cNvSpPr/>
          <p:nvPr/>
        </p:nvSpPr>
        <p:spPr>
          <a:xfrm>
            <a:off x="7086601" y="2130552"/>
            <a:ext cx="124586" cy="1314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8" name="object 117">
            <a:extLst>
              <a:ext uri="{FF2B5EF4-FFF2-40B4-BE49-F238E27FC236}">
                <a16:creationId xmlns:a16="http://schemas.microsoft.com/office/drawing/2014/main" id="{BC1372C5-22D4-CB4B-A2D7-E689D3D04C24}"/>
              </a:ext>
            </a:extLst>
          </p:cNvPr>
          <p:cNvSpPr/>
          <p:nvPr/>
        </p:nvSpPr>
        <p:spPr>
          <a:xfrm>
            <a:off x="7086601" y="2304288"/>
            <a:ext cx="124586" cy="1314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9" name="object 118">
            <a:extLst>
              <a:ext uri="{FF2B5EF4-FFF2-40B4-BE49-F238E27FC236}">
                <a16:creationId xmlns:a16="http://schemas.microsoft.com/office/drawing/2014/main" id="{3FB70CB7-EC4D-5A44-B181-3CCB90A99744}"/>
              </a:ext>
            </a:extLst>
          </p:cNvPr>
          <p:cNvSpPr/>
          <p:nvPr/>
        </p:nvSpPr>
        <p:spPr>
          <a:xfrm>
            <a:off x="7086601" y="2479167"/>
            <a:ext cx="124586" cy="1314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0" name="object 119">
            <a:extLst>
              <a:ext uri="{FF2B5EF4-FFF2-40B4-BE49-F238E27FC236}">
                <a16:creationId xmlns:a16="http://schemas.microsoft.com/office/drawing/2014/main" id="{DFF7C1BF-D27D-7E47-A4A5-AF1346721A12}"/>
              </a:ext>
            </a:extLst>
          </p:cNvPr>
          <p:cNvSpPr/>
          <p:nvPr/>
        </p:nvSpPr>
        <p:spPr>
          <a:xfrm>
            <a:off x="7086601" y="2652903"/>
            <a:ext cx="124586" cy="1314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1" name="object 120">
            <a:extLst>
              <a:ext uri="{FF2B5EF4-FFF2-40B4-BE49-F238E27FC236}">
                <a16:creationId xmlns:a16="http://schemas.microsoft.com/office/drawing/2014/main" id="{238A7398-BFE9-7D42-A02B-D47C96BCBC35}"/>
              </a:ext>
            </a:extLst>
          </p:cNvPr>
          <p:cNvSpPr/>
          <p:nvPr/>
        </p:nvSpPr>
        <p:spPr>
          <a:xfrm>
            <a:off x="7007161" y="2060257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1011935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5"/>
                </a:lnTo>
                <a:lnTo>
                  <a:pt x="60960" y="1072895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5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2" name="object 121">
            <a:extLst>
              <a:ext uri="{FF2B5EF4-FFF2-40B4-BE49-F238E27FC236}">
                <a16:creationId xmlns:a16="http://schemas.microsoft.com/office/drawing/2014/main" id="{8B3FD522-B435-BB46-B4B1-18D30BEE3915}"/>
              </a:ext>
            </a:extLst>
          </p:cNvPr>
          <p:cNvSpPr txBox="1"/>
          <p:nvPr/>
        </p:nvSpPr>
        <p:spPr>
          <a:xfrm>
            <a:off x="1359560" y="769334"/>
            <a:ext cx="124587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RNN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b="1" spc="-8" dirty="0">
                <a:solidFill>
                  <a:srgbClr val="00AF50"/>
                </a:solidFill>
                <a:latin typeface="Calibri"/>
                <a:cs typeface="Calibri"/>
              </a:rPr>
              <a:t>Advantages</a:t>
            </a:r>
            <a:r>
              <a:rPr sz="1350" spc="-8" dirty="0">
                <a:latin typeface="Calibri"/>
                <a:cs typeface="Calibri"/>
              </a:rPr>
              <a:t>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3" name="object 122">
            <a:extLst>
              <a:ext uri="{FF2B5EF4-FFF2-40B4-BE49-F238E27FC236}">
                <a16:creationId xmlns:a16="http://schemas.microsoft.com/office/drawing/2014/main" id="{8A465AAB-C9A0-1241-BDE8-F4512A492A70}"/>
              </a:ext>
            </a:extLst>
          </p:cNvPr>
          <p:cNvSpPr txBox="1"/>
          <p:nvPr/>
        </p:nvSpPr>
        <p:spPr>
          <a:xfrm>
            <a:off x="1359561" y="974846"/>
            <a:ext cx="2073116" cy="250260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24314" indent="-214789">
              <a:spcBef>
                <a:spcPts val="75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Calibri"/>
                <a:cs typeface="Calibri"/>
              </a:rPr>
              <a:t>Can </a:t>
            </a:r>
            <a:r>
              <a:rPr sz="1350" spc="-8" dirty="0">
                <a:latin typeface="Calibri"/>
                <a:cs typeface="Calibri"/>
              </a:rPr>
              <a:t>process </a:t>
            </a:r>
            <a:r>
              <a:rPr sz="1350" spc="-11" dirty="0">
                <a:solidFill>
                  <a:srgbClr val="00AF50"/>
                </a:solidFill>
                <a:latin typeface="Calibri"/>
                <a:cs typeface="Calibri"/>
              </a:rPr>
              <a:t>any</a:t>
            </a:r>
            <a:r>
              <a:rPr sz="1350" spc="11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00AF50"/>
                </a:solidFill>
                <a:latin typeface="Calibri"/>
                <a:cs typeface="Calibri"/>
              </a:rPr>
              <a:t>length</a:t>
            </a:r>
            <a:endParaRPr sz="1350">
              <a:latin typeface="Calibri"/>
              <a:cs typeface="Calibri"/>
            </a:endParaRPr>
          </a:p>
          <a:p>
            <a:pPr marL="224314">
              <a:spcBef>
                <a:spcPts val="4"/>
              </a:spcBef>
            </a:pPr>
            <a:r>
              <a:rPr sz="1350" spc="-4" dirty="0">
                <a:latin typeface="Calibri"/>
                <a:cs typeface="Calibri"/>
              </a:rPr>
              <a:t>input</a:t>
            </a:r>
            <a:endParaRPr sz="1350">
              <a:latin typeface="Calibri"/>
              <a:cs typeface="Calibri"/>
            </a:endParaRPr>
          </a:p>
          <a:p>
            <a:pPr marL="224314" marR="220028" indent="-214789"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350" spc="-8" dirty="0">
                <a:latin typeface="Calibri"/>
                <a:cs typeface="Calibri"/>
              </a:rPr>
              <a:t>Computation </a:t>
            </a:r>
            <a:r>
              <a:rPr sz="1350" spc="-11" dirty="0">
                <a:latin typeface="Calibri"/>
                <a:cs typeface="Calibri"/>
              </a:rPr>
              <a:t>for step </a:t>
            </a:r>
            <a:r>
              <a:rPr sz="1350" i="1" dirty="0">
                <a:latin typeface="Calibri"/>
                <a:cs typeface="Calibri"/>
              </a:rPr>
              <a:t>t  </a:t>
            </a:r>
            <a:r>
              <a:rPr sz="1350" spc="-8" dirty="0">
                <a:latin typeface="Calibri"/>
                <a:cs typeface="Calibri"/>
              </a:rPr>
              <a:t>can (in </a:t>
            </a:r>
            <a:r>
              <a:rPr sz="1350" dirty="0">
                <a:latin typeface="Calibri"/>
                <a:cs typeface="Calibri"/>
              </a:rPr>
              <a:t>theory) </a:t>
            </a:r>
            <a:r>
              <a:rPr sz="1350" spc="-4" dirty="0">
                <a:latin typeface="Calibri"/>
                <a:cs typeface="Calibri"/>
              </a:rPr>
              <a:t>use  </a:t>
            </a:r>
            <a:r>
              <a:rPr sz="1350" spc="-8" dirty="0">
                <a:latin typeface="Calibri"/>
                <a:cs typeface="Calibri"/>
              </a:rPr>
              <a:t>information from </a:t>
            </a:r>
            <a:r>
              <a:rPr sz="1350" spc="-8" dirty="0">
                <a:solidFill>
                  <a:srgbClr val="00AF50"/>
                </a:solidFill>
                <a:latin typeface="Calibri"/>
                <a:cs typeface="Calibri"/>
              </a:rPr>
              <a:t>many  </a:t>
            </a:r>
            <a:r>
              <a:rPr sz="1350" spc="-11" dirty="0">
                <a:solidFill>
                  <a:srgbClr val="00AF50"/>
                </a:solidFill>
                <a:latin typeface="Calibri"/>
                <a:cs typeface="Calibri"/>
              </a:rPr>
              <a:t>steps</a:t>
            </a:r>
            <a:r>
              <a:rPr sz="1350" spc="-4" dirty="0">
                <a:solidFill>
                  <a:srgbClr val="00AF50"/>
                </a:solidFill>
                <a:latin typeface="Calibri"/>
                <a:cs typeface="Calibri"/>
              </a:rPr>
              <a:t> back</a:t>
            </a:r>
            <a:endParaRPr sz="1350">
              <a:latin typeface="Calibri"/>
              <a:cs typeface="Calibri"/>
            </a:endParaRPr>
          </a:p>
          <a:p>
            <a:pPr marL="224314" indent="-214789"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350" dirty="0">
                <a:solidFill>
                  <a:srgbClr val="00AF50"/>
                </a:solidFill>
                <a:latin typeface="Calibri"/>
                <a:cs typeface="Calibri"/>
              </a:rPr>
              <a:t>Model </a:t>
            </a:r>
            <a:r>
              <a:rPr sz="1350" spc="-11" dirty="0">
                <a:solidFill>
                  <a:srgbClr val="00AF50"/>
                </a:solidFill>
                <a:latin typeface="Calibri"/>
                <a:cs typeface="Calibri"/>
              </a:rPr>
              <a:t>size</a:t>
            </a:r>
            <a:r>
              <a:rPr sz="1350" spc="-8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00AF50"/>
                </a:solidFill>
                <a:latin typeface="Calibri"/>
                <a:cs typeface="Calibri"/>
              </a:rPr>
              <a:t>doesn’t</a:t>
            </a:r>
            <a:endParaRPr sz="1350">
              <a:latin typeface="Calibri"/>
              <a:cs typeface="Calibri"/>
            </a:endParaRPr>
          </a:p>
          <a:p>
            <a:pPr marL="224314"/>
            <a:r>
              <a:rPr sz="1350" spc="-8" dirty="0">
                <a:solidFill>
                  <a:srgbClr val="00AF50"/>
                </a:solidFill>
                <a:latin typeface="Calibri"/>
                <a:cs typeface="Calibri"/>
              </a:rPr>
              <a:t>increase </a:t>
            </a:r>
            <a:r>
              <a:rPr sz="1350" spc="-11" dirty="0">
                <a:latin typeface="Calibri"/>
                <a:cs typeface="Calibri"/>
              </a:rPr>
              <a:t>for </a:t>
            </a:r>
            <a:r>
              <a:rPr sz="1350" spc="-4" dirty="0">
                <a:latin typeface="Calibri"/>
                <a:cs typeface="Calibri"/>
              </a:rPr>
              <a:t>longer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input</a:t>
            </a:r>
            <a:endParaRPr sz="1350">
              <a:latin typeface="Calibri"/>
              <a:cs typeface="Calibri"/>
            </a:endParaRPr>
          </a:p>
          <a:p>
            <a:pPr marL="224314" marR="3810" indent="-214789"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Calibri"/>
                <a:cs typeface="Calibri"/>
              </a:rPr>
              <a:t>Same weights applied on  every </a:t>
            </a:r>
            <a:r>
              <a:rPr sz="1350" spc="-8" dirty="0">
                <a:latin typeface="Calibri"/>
                <a:cs typeface="Calibri"/>
              </a:rPr>
              <a:t>timestep, </a:t>
            </a:r>
            <a:r>
              <a:rPr sz="1350" spc="-4" dirty="0">
                <a:latin typeface="Calibri"/>
                <a:cs typeface="Calibri"/>
              </a:rPr>
              <a:t>so there </a:t>
            </a:r>
            <a:r>
              <a:rPr sz="1350" dirty="0">
                <a:latin typeface="Calibri"/>
                <a:cs typeface="Calibri"/>
              </a:rPr>
              <a:t>is </a:t>
            </a:r>
            <a:r>
              <a:rPr sz="13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00AF50"/>
                </a:solidFill>
                <a:latin typeface="Calibri"/>
                <a:cs typeface="Calibri"/>
              </a:rPr>
              <a:t>symmetry </a:t>
            </a:r>
            <a:r>
              <a:rPr sz="1350" spc="-4" dirty="0">
                <a:latin typeface="Calibri"/>
                <a:cs typeface="Calibri"/>
              </a:rPr>
              <a:t>in how inputs  </a:t>
            </a:r>
            <a:r>
              <a:rPr sz="1350" spc="-8" dirty="0">
                <a:latin typeface="Calibri"/>
                <a:cs typeface="Calibri"/>
              </a:rPr>
              <a:t>are</a:t>
            </a:r>
            <a:r>
              <a:rPr sz="1350" spc="-4" dirty="0">
                <a:latin typeface="Calibri"/>
                <a:cs typeface="Calibri"/>
              </a:rPr>
              <a:t> processed.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4" name="object 123">
            <a:extLst>
              <a:ext uri="{FF2B5EF4-FFF2-40B4-BE49-F238E27FC236}">
                <a16:creationId xmlns:a16="http://schemas.microsoft.com/office/drawing/2014/main" id="{BC520175-26AA-5D4A-A7B5-BB82A1BC50C4}"/>
              </a:ext>
            </a:extLst>
          </p:cNvPr>
          <p:cNvSpPr txBox="1"/>
          <p:nvPr/>
        </p:nvSpPr>
        <p:spPr>
          <a:xfrm>
            <a:off x="1359561" y="3650361"/>
            <a:ext cx="1444942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RNN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b="1" spc="-8" dirty="0">
                <a:solidFill>
                  <a:srgbClr val="C00000"/>
                </a:solidFill>
                <a:latin typeface="Calibri"/>
                <a:cs typeface="Calibri"/>
              </a:rPr>
              <a:t>Disadvantages</a:t>
            </a:r>
            <a:r>
              <a:rPr sz="1350" spc="-8" dirty="0">
                <a:latin typeface="Calibri"/>
                <a:cs typeface="Calibri"/>
              </a:rPr>
              <a:t>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5" name="object 124">
            <a:extLst>
              <a:ext uri="{FF2B5EF4-FFF2-40B4-BE49-F238E27FC236}">
                <a16:creationId xmlns:a16="http://schemas.microsoft.com/office/drawing/2014/main" id="{67824EF5-9B38-874F-B864-70BA19731633}"/>
              </a:ext>
            </a:extLst>
          </p:cNvPr>
          <p:cNvSpPr/>
          <p:nvPr/>
        </p:nvSpPr>
        <p:spPr>
          <a:xfrm>
            <a:off x="3365563" y="3724465"/>
            <a:ext cx="138589" cy="1191101"/>
          </a:xfrm>
          <a:custGeom>
            <a:avLst/>
            <a:gdLst/>
            <a:ahLst/>
            <a:cxnLst/>
            <a:rect l="l" t="t" r="r" b="b"/>
            <a:pathLst>
              <a:path w="184785" h="1588134">
                <a:moveTo>
                  <a:pt x="0" y="0"/>
                </a:moveTo>
                <a:lnTo>
                  <a:pt x="35891" y="5191"/>
                </a:lnTo>
                <a:lnTo>
                  <a:pt x="65198" y="19335"/>
                </a:lnTo>
                <a:lnTo>
                  <a:pt x="84957" y="40290"/>
                </a:lnTo>
                <a:lnTo>
                  <a:pt x="92201" y="65913"/>
                </a:lnTo>
                <a:lnTo>
                  <a:pt x="92201" y="728027"/>
                </a:lnTo>
                <a:lnTo>
                  <a:pt x="99446" y="753707"/>
                </a:lnTo>
                <a:lnTo>
                  <a:pt x="119205" y="774679"/>
                </a:lnTo>
                <a:lnTo>
                  <a:pt x="148512" y="788819"/>
                </a:lnTo>
                <a:lnTo>
                  <a:pt x="184404" y="794004"/>
                </a:lnTo>
                <a:lnTo>
                  <a:pt x="148512" y="799188"/>
                </a:lnTo>
                <a:lnTo>
                  <a:pt x="119205" y="813328"/>
                </a:lnTo>
                <a:lnTo>
                  <a:pt x="99446" y="834300"/>
                </a:lnTo>
                <a:lnTo>
                  <a:pt x="92201" y="859980"/>
                </a:lnTo>
                <a:lnTo>
                  <a:pt x="92201" y="1522031"/>
                </a:lnTo>
                <a:lnTo>
                  <a:pt x="84957" y="1547711"/>
                </a:lnTo>
                <a:lnTo>
                  <a:pt x="65198" y="1568683"/>
                </a:lnTo>
                <a:lnTo>
                  <a:pt x="35891" y="1582823"/>
                </a:lnTo>
                <a:lnTo>
                  <a:pt x="0" y="1588008"/>
                </a:lnTo>
              </a:path>
            </a:pathLst>
          </a:custGeom>
          <a:ln w="1981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6" name="object 125">
            <a:extLst>
              <a:ext uri="{FF2B5EF4-FFF2-40B4-BE49-F238E27FC236}">
                <a16:creationId xmlns:a16="http://schemas.microsoft.com/office/drawing/2014/main" id="{DA32A097-029D-C743-B25C-99DF86A0174B}"/>
              </a:ext>
            </a:extLst>
          </p:cNvPr>
          <p:cNvSpPr txBox="1"/>
          <p:nvPr/>
        </p:nvSpPr>
        <p:spPr>
          <a:xfrm>
            <a:off x="3529869" y="3883533"/>
            <a:ext cx="764858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350" spc="-8" dirty="0">
                <a:solidFill>
                  <a:srgbClr val="C00000"/>
                </a:solidFill>
                <a:latin typeface="Calibri"/>
                <a:cs typeface="Calibri"/>
              </a:rPr>
              <a:t>More </a:t>
            </a:r>
            <a:r>
              <a:rPr sz="1350" spc="-4" dirty="0">
                <a:solidFill>
                  <a:srgbClr val="C00000"/>
                </a:solidFill>
                <a:latin typeface="Calibri"/>
                <a:cs typeface="Calibri"/>
              </a:rPr>
              <a:t>on  </a:t>
            </a:r>
            <a:r>
              <a:rPr sz="1350" dirty="0">
                <a:solidFill>
                  <a:srgbClr val="C00000"/>
                </a:solidFill>
                <a:latin typeface="Calibri"/>
                <a:cs typeface="Calibri"/>
              </a:rPr>
              <a:t>these</a:t>
            </a:r>
            <a:r>
              <a:rPr sz="1350" spc="-6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C00000"/>
                </a:solidFill>
                <a:latin typeface="Calibri"/>
                <a:cs typeface="Calibri"/>
              </a:rPr>
              <a:t>later  </a:t>
            </a:r>
            <a:r>
              <a:rPr sz="1350" spc="-4" dirty="0">
                <a:solidFill>
                  <a:srgbClr val="C00000"/>
                </a:solidFill>
                <a:latin typeface="Calibri"/>
                <a:cs typeface="Calibri"/>
              </a:rPr>
              <a:t>in </a:t>
            </a:r>
            <a:r>
              <a:rPr sz="1350" dirty="0">
                <a:solidFill>
                  <a:srgbClr val="C00000"/>
                </a:solidFill>
                <a:latin typeface="Calibri"/>
                <a:cs typeface="Calibri"/>
              </a:rPr>
              <a:t>the  </a:t>
            </a:r>
            <a:r>
              <a:rPr sz="1350" spc="-11" dirty="0">
                <a:solidFill>
                  <a:srgbClr val="C00000"/>
                </a:solidFill>
                <a:latin typeface="Calibri"/>
                <a:cs typeface="Calibri"/>
              </a:rPr>
              <a:t>course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7" name="object 126">
            <a:extLst>
              <a:ext uri="{FF2B5EF4-FFF2-40B4-BE49-F238E27FC236}">
                <a16:creationId xmlns:a16="http://schemas.microsoft.com/office/drawing/2014/main" id="{92BEDC28-33FF-3A4B-A6E9-8D7C26D7FDB0}"/>
              </a:ext>
            </a:extLst>
          </p:cNvPr>
          <p:cNvSpPr txBox="1"/>
          <p:nvPr/>
        </p:nvSpPr>
        <p:spPr>
          <a:xfrm>
            <a:off x="1359560" y="3856101"/>
            <a:ext cx="1998345" cy="115121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24314" marR="3810" indent="-214789">
              <a:spcBef>
                <a:spcPts val="75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350" spc="-8" dirty="0">
                <a:latin typeface="Calibri"/>
                <a:cs typeface="Calibri"/>
              </a:rPr>
              <a:t>Recurrent computation </a:t>
            </a:r>
            <a:r>
              <a:rPr sz="1350" spc="-4" dirty="0">
                <a:latin typeface="Calibri"/>
                <a:cs typeface="Calibri"/>
              </a:rPr>
              <a:t>is </a:t>
            </a:r>
            <a:r>
              <a:rPr sz="1350" spc="-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C00000"/>
                </a:solidFill>
                <a:latin typeface="Calibri"/>
                <a:cs typeface="Calibri"/>
              </a:rPr>
              <a:t>slow</a:t>
            </a:r>
            <a:endParaRPr sz="1350" dirty="0">
              <a:latin typeface="Calibri"/>
              <a:cs typeface="Calibri"/>
            </a:endParaRPr>
          </a:p>
          <a:p>
            <a:pPr marL="224314" marR="83344" indent="-214789"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350" dirty="0">
                <a:latin typeface="Calibri"/>
                <a:cs typeface="Calibri"/>
              </a:rPr>
              <a:t>In </a:t>
            </a:r>
            <a:r>
              <a:rPr sz="1350" spc="-8" dirty="0">
                <a:latin typeface="Calibri"/>
                <a:cs typeface="Calibri"/>
              </a:rPr>
              <a:t>practice, difficult to  </a:t>
            </a:r>
            <a:r>
              <a:rPr sz="1350" spc="-4" dirty="0">
                <a:latin typeface="Calibri"/>
                <a:cs typeface="Calibri"/>
              </a:rPr>
              <a:t>access </a:t>
            </a:r>
            <a:r>
              <a:rPr sz="1350" spc="-8" dirty="0">
                <a:latin typeface="Calibri"/>
                <a:cs typeface="Calibri"/>
              </a:rPr>
              <a:t>information </a:t>
            </a:r>
            <a:r>
              <a:rPr sz="1350" spc="-11" dirty="0">
                <a:latin typeface="Calibri"/>
                <a:cs typeface="Calibri"/>
              </a:rPr>
              <a:t>from </a:t>
            </a:r>
            <a:r>
              <a:rPr sz="1350" spc="-1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C00000"/>
                </a:solidFill>
                <a:latin typeface="Calibri"/>
                <a:cs typeface="Calibri"/>
              </a:rPr>
              <a:t>many </a:t>
            </a:r>
            <a:r>
              <a:rPr sz="1350" spc="-11" dirty="0">
                <a:solidFill>
                  <a:srgbClr val="C00000"/>
                </a:solidFill>
                <a:latin typeface="Calibri"/>
                <a:cs typeface="Calibri"/>
              </a:rPr>
              <a:t>steps</a:t>
            </a:r>
            <a:r>
              <a:rPr sz="13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C00000"/>
                </a:solidFill>
                <a:latin typeface="Calibri"/>
                <a:cs typeface="Calibri"/>
              </a:rPr>
              <a:t>back</a:t>
            </a:r>
            <a:endParaRPr sz="1350" dirty="0">
              <a:latin typeface="Calibri"/>
              <a:cs typeface="Calibri"/>
            </a:endParaRPr>
          </a:p>
          <a:p>
            <a:pPr marL="80486">
              <a:lnSpc>
                <a:spcPts val="720"/>
              </a:lnSpc>
            </a:pPr>
            <a:endParaRPr sz="105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5600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33350"/>
            <a:ext cx="8902599" cy="492443"/>
          </a:xfrm>
        </p:spPr>
        <p:txBody>
          <a:bodyPr/>
          <a:lstStyle/>
          <a:p>
            <a:r>
              <a:rPr lang="en-US" spc="-4" dirty="0">
                <a:latin typeface="Calibri"/>
                <a:cs typeface="Calibri"/>
              </a:rPr>
              <a:t>RNN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D1CD6CE-68AD-9F4A-9067-5B6008AB0302}"/>
              </a:ext>
            </a:extLst>
          </p:cNvPr>
          <p:cNvSpPr txBox="1"/>
          <p:nvPr/>
        </p:nvSpPr>
        <p:spPr>
          <a:xfrm>
            <a:off x="1430656" y="1162117"/>
            <a:ext cx="6227921" cy="1750224"/>
          </a:xfrm>
          <a:prstGeom prst="rect">
            <a:avLst/>
          </a:prstGeom>
        </p:spPr>
        <p:txBody>
          <a:bodyPr vert="horz" wrap="square" lIns="0" tIns="60008" rIns="0" bIns="0" rtlCol="0">
            <a:spAutoFit/>
          </a:bodyPr>
          <a:lstStyle/>
          <a:p>
            <a:pPr marL="266700" indent="-257175">
              <a:spcBef>
                <a:spcPts val="472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650" spc="-8" dirty="0">
                <a:latin typeface="Calibri"/>
                <a:cs typeface="Calibri"/>
              </a:rPr>
              <a:t>Get </a:t>
            </a:r>
            <a:r>
              <a:rPr sz="1650" spc="-4" dirty="0">
                <a:latin typeface="Calibri"/>
                <a:cs typeface="Calibri"/>
              </a:rPr>
              <a:t>a </a:t>
            </a:r>
            <a:r>
              <a:rPr sz="1650" spc="-4" dirty="0">
                <a:solidFill>
                  <a:srgbClr val="BA56BD"/>
                </a:solidFill>
                <a:latin typeface="Calibri"/>
                <a:cs typeface="Calibri"/>
              </a:rPr>
              <a:t>big corpus of text </a:t>
            </a:r>
            <a:r>
              <a:rPr sz="1650" spc="-4" dirty="0">
                <a:latin typeface="Calibri"/>
                <a:cs typeface="Calibri"/>
              </a:rPr>
              <a:t>which is a </a:t>
            </a:r>
            <a:r>
              <a:rPr sz="1650" spc="-8" dirty="0">
                <a:latin typeface="Calibri"/>
                <a:cs typeface="Calibri"/>
              </a:rPr>
              <a:t>sequence </a:t>
            </a:r>
            <a:r>
              <a:rPr sz="1650" spc="-4" dirty="0">
                <a:latin typeface="Calibri"/>
                <a:cs typeface="Calibri"/>
              </a:rPr>
              <a:t>of</a:t>
            </a:r>
            <a:r>
              <a:rPr sz="1650" spc="75" dirty="0">
                <a:latin typeface="Calibri"/>
                <a:cs typeface="Calibri"/>
              </a:rPr>
              <a:t> </a:t>
            </a:r>
            <a:r>
              <a:rPr sz="1650" spc="-4" dirty="0">
                <a:latin typeface="Calibri"/>
                <a:cs typeface="Calibri"/>
              </a:rPr>
              <a:t>words</a:t>
            </a:r>
            <a:endParaRPr sz="1650" dirty="0">
              <a:latin typeface="Calibri"/>
              <a:cs typeface="Calibri"/>
            </a:endParaRPr>
          </a:p>
          <a:p>
            <a:pPr marL="266700" indent="-257175">
              <a:spcBef>
                <a:spcPts val="398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  <a:tab pos="4787741" algn="l"/>
              </a:tabLst>
            </a:pPr>
            <a:r>
              <a:rPr sz="1650" spc="-8" dirty="0">
                <a:latin typeface="Calibri"/>
                <a:cs typeface="Calibri"/>
              </a:rPr>
              <a:t>Feed </a:t>
            </a:r>
            <a:r>
              <a:rPr sz="1650" spc="-4" dirty="0">
                <a:latin typeface="Calibri"/>
                <a:cs typeface="Calibri"/>
              </a:rPr>
              <a:t>into </a:t>
            </a:r>
            <a:r>
              <a:rPr sz="1650" spc="-8" dirty="0">
                <a:latin typeface="Calibri"/>
                <a:cs typeface="Calibri"/>
              </a:rPr>
              <a:t>RNN-LM; </a:t>
            </a:r>
            <a:r>
              <a:rPr sz="1650" spc="-4" dirty="0">
                <a:latin typeface="Calibri"/>
                <a:cs typeface="Calibri"/>
              </a:rPr>
              <a:t>compute</a:t>
            </a:r>
            <a:r>
              <a:rPr sz="1650" spc="116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output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distribution	</a:t>
            </a:r>
            <a:r>
              <a:rPr sz="1650" spc="-4" dirty="0">
                <a:solidFill>
                  <a:srgbClr val="BA56BD"/>
                </a:solidFill>
                <a:latin typeface="Calibri"/>
                <a:cs typeface="Calibri"/>
              </a:rPr>
              <a:t>for </a:t>
            </a:r>
            <a:r>
              <a:rPr sz="1650" i="1" spc="-4" dirty="0">
                <a:solidFill>
                  <a:srgbClr val="BA56BD"/>
                </a:solidFill>
                <a:latin typeface="Calibri"/>
                <a:cs typeface="Calibri"/>
              </a:rPr>
              <a:t>every </a:t>
            </a:r>
            <a:r>
              <a:rPr sz="1650" i="1" spc="-8" dirty="0">
                <a:solidFill>
                  <a:srgbClr val="BA56BD"/>
                </a:solidFill>
                <a:latin typeface="Calibri"/>
                <a:cs typeface="Calibri"/>
              </a:rPr>
              <a:t>step</a:t>
            </a:r>
            <a:r>
              <a:rPr sz="1650" i="1" spc="-45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650" i="1" spc="-4" dirty="0">
                <a:solidFill>
                  <a:srgbClr val="BA56BD"/>
                </a:solidFill>
                <a:latin typeface="Calibri"/>
                <a:cs typeface="Calibri"/>
              </a:rPr>
              <a:t>t</a:t>
            </a:r>
            <a:r>
              <a:rPr sz="1650" i="1" spc="-4" dirty="0">
                <a:latin typeface="Calibri"/>
                <a:cs typeface="Calibri"/>
              </a:rPr>
              <a:t>.</a:t>
            </a:r>
            <a:endParaRPr sz="1650" dirty="0">
              <a:latin typeface="Calibri"/>
              <a:cs typeface="Calibri"/>
            </a:endParaRPr>
          </a:p>
          <a:p>
            <a:pPr marL="523875" lvl="1" indent="-171450">
              <a:spcBef>
                <a:spcPts val="394"/>
              </a:spcBef>
              <a:buClr>
                <a:srgbClr val="3986FF"/>
              </a:buClr>
              <a:buFont typeface="Times New Roman"/>
              <a:buChar char="•"/>
              <a:tabLst>
                <a:tab pos="523875" algn="l"/>
                <a:tab pos="524351" algn="l"/>
              </a:tabLst>
            </a:pPr>
            <a:r>
              <a:rPr sz="1650" spc="-4" dirty="0">
                <a:latin typeface="Calibri"/>
                <a:cs typeface="Calibri"/>
              </a:rPr>
              <a:t>i.e. </a:t>
            </a:r>
            <a:r>
              <a:rPr sz="1650" spc="-8" dirty="0">
                <a:latin typeface="Calibri"/>
                <a:cs typeface="Calibri"/>
              </a:rPr>
              <a:t>predict probability dist </a:t>
            </a:r>
            <a:r>
              <a:rPr sz="1650" spc="-4" dirty="0">
                <a:latin typeface="Calibri"/>
                <a:cs typeface="Calibri"/>
              </a:rPr>
              <a:t>of </a:t>
            </a:r>
            <a:r>
              <a:rPr sz="1650" i="1" spc="-4" dirty="0">
                <a:latin typeface="Calibri"/>
                <a:cs typeface="Calibri"/>
              </a:rPr>
              <a:t>every word</a:t>
            </a:r>
            <a:r>
              <a:rPr sz="1650" spc="-4" dirty="0">
                <a:latin typeface="Calibri"/>
                <a:cs typeface="Calibri"/>
              </a:rPr>
              <a:t>, given </a:t>
            </a:r>
            <a:r>
              <a:rPr sz="1650" dirty="0">
                <a:latin typeface="Calibri"/>
                <a:cs typeface="Calibri"/>
              </a:rPr>
              <a:t>words </a:t>
            </a:r>
            <a:r>
              <a:rPr sz="1650" spc="-4" dirty="0">
                <a:latin typeface="Calibri"/>
                <a:cs typeface="Calibri"/>
              </a:rPr>
              <a:t>so</a:t>
            </a:r>
            <a:r>
              <a:rPr sz="1650" spc="86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far</a:t>
            </a:r>
            <a:endParaRPr sz="1650" dirty="0">
              <a:latin typeface="Calibri"/>
              <a:cs typeface="Calibri"/>
            </a:endParaRPr>
          </a:p>
          <a:p>
            <a:pPr lvl="1">
              <a:spcBef>
                <a:spcPts val="4"/>
              </a:spcBef>
              <a:buClr>
                <a:srgbClr val="3986FF"/>
              </a:buClr>
              <a:buFont typeface="Times New Roman"/>
              <a:buChar char="•"/>
            </a:pPr>
            <a:endParaRPr sz="2063" dirty="0">
              <a:latin typeface="Times New Roman"/>
              <a:cs typeface="Times New Roman"/>
            </a:endParaRPr>
          </a:p>
          <a:p>
            <a:pPr marL="266700" indent="-257175">
              <a:spcBef>
                <a:spcPts val="4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650" spc="-4" dirty="0">
                <a:solidFill>
                  <a:srgbClr val="BA56BD"/>
                </a:solidFill>
                <a:latin typeface="Calibri"/>
                <a:cs typeface="Calibri"/>
              </a:rPr>
              <a:t>Loss function </a:t>
            </a:r>
            <a:r>
              <a:rPr sz="1650" spc="-4" dirty="0">
                <a:latin typeface="Calibri"/>
                <a:cs typeface="Calibri"/>
              </a:rPr>
              <a:t>on </a:t>
            </a:r>
            <a:r>
              <a:rPr sz="1650" spc="-8" dirty="0">
                <a:latin typeface="Calibri"/>
                <a:cs typeface="Calibri"/>
              </a:rPr>
              <a:t>step </a:t>
            </a:r>
            <a:r>
              <a:rPr sz="1650" i="1" spc="-4" dirty="0">
                <a:latin typeface="Calibri"/>
                <a:cs typeface="Calibri"/>
              </a:rPr>
              <a:t>t </a:t>
            </a:r>
            <a:r>
              <a:rPr sz="1650" spc="-4" dirty="0">
                <a:latin typeface="Calibri"/>
                <a:cs typeface="Calibri"/>
              </a:rPr>
              <a:t>is </a:t>
            </a:r>
            <a:r>
              <a:rPr sz="1650" spc="-4" dirty="0">
                <a:solidFill>
                  <a:srgbClr val="BA56BD"/>
                </a:solidFill>
                <a:latin typeface="Calibri"/>
                <a:cs typeface="Calibri"/>
              </a:rPr>
              <a:t>cross-entropy </a:t>
            </a:r>
            <a:r>
              <a:rPr sz="1650" spc="-8" dirty="0">
                <a:latin typeface="Calibri"/>
                <a:cs typeface="Calibri"/>
              </a:rPr>
              <a:t>between predicted</a:t>
            </a:r>
            <a:r>
              <a:rPr sz="1650" spc="143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probability</a:t>
            </a:r>
            <a:endParaRPr sz="1650" dirty="0">
              <a:latin typeface="Calibri"/>
              <a:cs typeface="Calibri"/>
            </a:endParaRPr>
          </a:p>
          <a:p>
            <a:pPr marL="266700">
              <a:tabLst>
                <a:tab pos="1633538" algn="l"/>
                <a:tab pos="4083368" algn="l"/>
                <a:tab pos="5645468" algn="l"/>
              </a:tabLst>
            </a:pPr>
            <a:r>
              <a:rPr sz="1650" spc="-8" dirty="0">
                <a:latin typeface="Calibri"/>
                <a:cs typeface="Calibri"/>
              </a:rPr>
              <a:t>distribution	</a:t>
            </a:r>
            <a:r>
              <a:rPr sz="1650" spc="-4" dirty="0">
                <a:latin typeface="Calibri"/>
                <a:cs typeface="Calibri"/>
              </a:rPr>
              <a:t>, and </a:t>
            </a:r>
            <a:r>
              <a:rPr sz="1650" spc="-8" dirty="0">
                <a:latin typeface="Calibri"/>
                <a:cs typeface="Calibri"/>
              </a:rPr>
              <a:t>the </a:t>
            </a:r>
            <a:r>
              <a:rPr sz="1650" spc="-4" dirty="0">
                <a:latin typeface="Calibri"/>
                <a:cs typeface="Calibri"/>
              </a:rPr>
              <a:t>true</a:t>
            </a:r>
            <a:r>
              <a:rPr sz="1650" spc="3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next</a:t>
            </a:r>
            <a:r>
              <a:rPr sz="1650" spc="11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word	</a:t>
            </a:r>
            <a:r>
              <a:rPr sz="1650" spc="-4" dirty="0">
                <a:latin typeface="Calibri"/>
                <a:cs typeface="Calibri"/>
              </a:rPr>
              <a:t>(one-hot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4" dirty="0">
                <a:latin typeface="Calibri"/>
                <a:cs typeface="Calibri"/>
              </a:rPr>
              <a:t>for	</a:t>
            </a:r>
            <a:r>
              <a:rPr sz="1650" spc="-8" dirty="0">
                <a:latin typeface="Calibri"/>
                <a:cs typeface="Calibri"/>
              </a:rPr>
              <a:t>):</a:t>
            </a:r>
            <a:endParaRPr sz="1650" dirty="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9556181-608F-3144-8F68-E904E939CCDE}"/>
              </a:ext>
            </a:extLst>
          </p:cNvPr>
          <p:cNvSpPr txBox="1"/>
          <p:nvPr/>
        </p:nvSpPr>
        <p:spPr>
          <a:xfrm>
            <a:off x="1430656" y="3727809"/>
            <a:ext cx="4791551" cy="26305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266700" indent="-257175">
              <a:spcBef>
                <a:spcPts val="71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650" spc="-4" dirty="0">
                <a:latin typeface="Calibri"/>
                <a:cs typeface="Calibri"/>
              </a:rPr>
              <a:t>Average this to get </a:t>
            </a:r>
            <a:r>
              <a:rPr sz="1650" dirty="0">
                <a:solidFill>
                  <a:srgbClr val="BA56BD"/>
                </a:solidFill>
                <a:latin typeface="Calibri"/>
                <a:cs typeface="Calibri"/>
              </a:rPr>
              <a:t>overall loss </a:t>
            </a:r>
            <a:r>
              <a:rPr sz="1650" spc="-4" dirty="0">
                <a:latin typeface="Calibri"/>
                <a:cs typeface="Calibri"/>
              </a:rPr>
              <a:t>for entire training</a:t>
            </a:r>
            <a:r>
              <a:rPr sz="1650" spc="30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set:</a:t>
            </a:r>
            <a:endParaRPr sz="1650" dirty="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192C9BD-554C-E344-B0B6-74141D147EE8}"/>
              </a:ext>
            </a:extLst>
          </p:cNvPr>
          <p:cNvSpPr/>
          <p:nvPr/>
        </p:nvSpPr>
        <p:spPr>
          <a:xfrm>
            <a:off x="2963814" y="4170691"/>
            <a:ext cx="3209507" cy="53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36C139A-0DDC-A442-8F98-4AC1F42073F5}"/>
              </a:ext>
            </a:extLst>
          </p:cNvPr>
          <p:cNvSpPr/>
          <p:nvPr/>
        </p:nvSpPr>
        <p:spPr>
          <a:xfrm>
            <a:off x="5867154" y="1536171"/>
            <a:ext cx="295867" cy="232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527F67D-C0BD-0B44-8798-5E0461DB456F}"/>
              </a:ext>
            </a:extLst>
          </p:cNvPr>
          <p:cNvSpPr/>
          <p:nvPr/>
        </p:nvSpPr>
        <p:spPr>
          <a:xfrm>
            <a:off x="6317575" y="1261546"/>
            <a:ext cx="1021281" cy="1989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808E783C-DF53-7442-8FC4-7CCC4BDB255B}"/>
              </a:ext>
            </a:extLst>
          </p:cNvPr>
          <p:cNvSpPr/>
          <p:nvPr/>
        </p:nvSpPr>
        <p:spPr>
          <a:xfrm>
            <a:off x="2206000" y="3121356"/>
            <a:ext cx="4725137" cy="419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D2C3D23-A59A-9543-8F47-68E55EC039E3}"/>
              </a:ext>
            </a:extLst>
          </p:cNvPr>
          <p:cNvSpPr/>
          <p:nvPr/>
        </p:nvSpPr>
        <p:spPr>
          <a:xfrm>
            <a:off x="2700909" y="2636662"/>
            <a:ext cx="347471" cy="274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9C08C48-0993-8A44-BF2D-A97C6574E631}"/>
              </a:ext>
            </a:extLst>
          </p:cNvPr>
          <p:cNvSpPr/>
          <p:nvPr/>
        </p:nvSpPr>
        <p:spPr>
          <a:xfrm>
            <a:off x="5154930" y="2636662"/>
            <a:ext cx="347472" cy="274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FC58AF7-3B91-6A4B-BD10-7FB16D4A2C72}"/>
              </a:ext>
            </a:extLst>
          </p:cNvPr>
          <p:cNvSpPr/>
          <p:nvPr/>
        </p:nvSpPr>
        <p:spPr>
          <a:xfrm>
            <a:off x="6573393" y="2636662"/>
            <a:ext cx="501776" cy="274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281042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A531-10F4-D44F-9ED9-0AE519F4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478DA-CC90-5240-897E-297DACAB1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926" y="779898"/>
            <a:ext cx="8158147" cy="2865528"/>
          </a:xfrm>
        </p:spPr>
        <p:txBody>
          <a:bodyPr/>
          <a:lstStyle/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b="1" dirty="0"/>
              <a:t>Basics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Advanced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Current trend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 example – BERT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Demo – Topic Modeling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Demo –</a:t>
            </a:r>
            <a:r>
              <a:rPr lang="zh-Hans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bg1">
                    <a:lumMod val="50000"/>
                  </a:schemeClr>
                </a:solidFill>
              </a:rPr>
              <a:t>LSTMs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869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dirty="0"/>
              <a:t>Training an RNN Language Model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9B3D33D-F28C-4048-BA85-8EC27DE4956B}"/>
              </a:ext>
            </a:extLst>
          </p:cNvPr>
          <p:cNvSpPr/>
          <p:nvPr/>
        </p:nvSpPr>
        <p:spPr>
          <a:xfrm>
            <a:off x="2894183" y="4768894"/>
            <a:ext cx="278713" cy="16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308BCBF-3B4A-064A-B945-F8AE5525CABF}"/>
              </a:ext>
            </a:extLst>
          </p:cNvPr>
          <p:cNvSpPr/>
          <p:nvPr/>
        </p:nvSpPr>
        <p:spPr>
          <a:xfrm>
            <a:off x="5295518" y="4779330"/>
            <a:ext cx="288036" cy="1669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C6E1726-2063-FE47-B0A5-E375807FE07F}"/>
              </a:ext>
            </a:extLst>
          </p:cNvPr>
          <p:cNvSpPr/>
          <p:nvPr/>
        </p:nvSpPr>
        <p:spPr>
          <a:xfrm>
            <a:off x="4488657" y="4779330"/>
            <a:ext cx="289036" cy="1669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7C209A3-C9BE-D141-824C-69C05A3CCB35}"/>
              </a:ext>
            </a:extLst>
          </p:cNvPr>
          <p:cNvSpPr/>
          <p:nvPr/>
        </p:nvSpPr>
        <p:spPr>
          <a:xfrm>
            <a:off x="3672583" y="4775851"/>
            <a:ext cx="288977" cy="170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25EE061-054F-2043-9584-27D5BA30C76E}"/>
              </a:ext>
            </a:extLst>
          </p:cNvPr>
          <p:cNvSpPr/>
          <p:nvPr/>
        </p:nvSpPr>
        <p:spPr>
          <a:xfrm>
            <a:off x="3412109" y="3729725"/>
            <a:ext cx="246464" cy="153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2DBF836F-D39D-5B43-B912-1D7FD677ED1B}"/>
              </a:ext>
            </a:extLst>
          </p:cNvPr>
          <p:cNvSpPr/>
          <p:nvPr/>
        </p:nvSpPr>
        <p:spPr>
          <a:xfrm>
            <a:off x="4214241" y="3729725"/>
            <a:ext cx="246888" cy="1534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DE074E2-8B2C-3842-8E31-4DBCFB020630}"/>
              </a:ext>
            </a:extLst>
          </p:cNvPr>
          <p:cNvSpPr/>
          <p:nvPr/>
        </p:nvSpPr>
        <p:spPr>
          <a:xfrm>
            <a:off x="5022547" y="3729725"/>
            <a:ext cx="248737" cy="1534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3728EDE-1307-7B44-B7C3-A61F07ABEEF3}"/>
              </a:ext>
            </a:extLst>
          </p:cNvPr>
          <p:cNvSpPr/>
          <p:nvPr/>
        </p:nvSpPr>
        <p:spPr>
          <a:xfrm>
            <a:off x="2598281" y="3747161"/>
            <a:ext cx="245368" cy="1534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E9A4127-16BD-0841-A70E-1DA4C2E55BAE}"/>
              </a:ext>
            </a:extLst>
          </p:cNvPr>
          <p:cNvSpPr/>
          <p:nvPr/>
        </p:nvSpPr>
        <p:spPr>
          <a:xfrm>
            <a:off x="2964941" y="3535299"/>
            <a:ext cx="124587" cy="117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210AF5A-FD15-674A-A76C-31EFAFC0EF43}"/>
              </a:ext>
            </a:extLst>
          </p:cNvPr>
          <p:cNvSpPr/>
          <p:nvPr/>
        </p:nvSpPr>
        <p:spPr>
          <a:xfrm>
            <a:off x="2964941" y="3690747"/>
            <a:ext cx="124587" cy="117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EBFE7A64-84E2-FB4D-8FAD-9CDB53A8396B}"/>
              </a:ext>
            </a:extLst>
          </p:cNvPr>
          <p:cNvSpPr/>
          <p:nvPr/>
        </p:nvSpPr>
        <p:spPr>
          <a:xfrm>
            <a:off x="2964941" y="3846195"/>
            <a:ext cx="124587" cy="117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273EC3B1-A5F1-424E-A55A-47133360C817}"/>
              </a:ext>
            </a:extLst>
          </p:cNvPr>
          <p:cNvSpPr/>
          <p:nvPr/>
        </p:nvSpPr>
        <p:spPr>
          <a:xfrm>
            <a:off x="2964941" y="4001642"/>
            <a:ext cx="124587" cy="117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EB06B580-9269-2743-AD66-4323FF9445E2}"/>
              </a:ext>
            </a:extLst>
          </p:cNvPr>
          <p:cNvSpPr/>
          <p:nvPr/>
        </p:nvSpPr>
        <p:spPr>
          <a:xfrm>
            <a:off x="2885504" y="3473005"/>
            <a:ext cx="274320" cy="718185"/>
          </a:xfrm>
          <a:custGeom>
            <a:avLst/>
            <a:gdLst/>
            <a:ahLst/>
            <a:cxnLst/>
            <a:rect l="l" t="t" r="r" b="b"/>
            <a:pathLst>
              <a:path w="365760" h="957579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59"/>
                </a:lnTo>
                <a:lnTo>
                  <a:pt x="365760" y="896112"/>
                </a:lnTo>
                <a:lnTo>
                  <a:pt x="360967" y="919835"/>
                </a:lnTo>
                <a:lnTo>
                  <a:pt x="347900" y="939212"/>
                </a:lnTo>
                <a:lnTo>
                  <a:pt x="328523" y="952279"/>
                </a:lnTo>
                <a:lnTo>
                  <a:pt x="304800" y="957072"/>
                </a:lnTo>
                <a:lnTo>
                  <a:pt x="60960" y="957072"/>
                </a:lnTo>
                <a:lnTo>
                  <a:pt x="37236" y="952279"/>
                </a:lnTo>
                <a:lnTo>
                  <a:pt x="17859" y="939212"/>
                </a:lnTo>
                <a:lnTo>
                  <a:pt x="4792" y="919835"/>
                </a:lnTo>
                <a:lnTo>
                  <a:pt x="0" y="896112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C72F8DF6-16CD-9243-8916-71501FDE1A9B}"/>
              </a:ext>
            </a:extLst>
          </p:cNvPr>
          <p:cNvSpPr/>
          <p:nvPr/>
        </p:nvSpPr>
        <p:spPr>
          <a:xfrm>
            <a:off x="2982087" y="4190810"/>
            <a:ext cx="83820" cy="329088"/>
          </a:xfrm>
          <a:custGeom>
            <a:avLst/>
            <a:gdLst/>
            <a:ahLst/>
            <a:cxnLst/>
            <a:rect l="l" t="t" r="r" b="b"/>
            <a:pathLst>
              <a:path w="111760" h="438785">
                <a:moveTo>
                  <a:pt x="54792" y="39300"/>
                </a:moveTo>
                <a:lnTo>
                  <a:pt x="45199" y="56397"/>
                </a:lnTo>
                <a:lnTo>
                  <a:pt x="51688" y="438226"/>
                </a:lnTo>
                <a:lnTo>
                  <a:pt x="71500" y="437895"/>
                </a:lnTo>
                <a:lnTo>
                  <a:pt x="65013" y="56161"/>
                </a:lnTo>
                <a:lnTo>
                  <a:pt x="54792" y="39300"/>
                </a:lnTo>
                <a:close/>
              </a:path>
              <a:path w="111760" h="438785">
                <a:moveTo>
                  <a:pt x="54101" y="0"/>
                </a:moveTo>
                <a:lnTo>
                  <a:pt x="0" y="96481"/>
                </a:lnTo>
                <a:lnTo>
                  <a:pt x="1650" y="102527"/>
                </a:lnTo>
                <a:lnTo>
                  <a:pt x="6476" y="105194"/>
                </a:lnTo>
                <a:lnTo>
                  <a:pt x="11175" y="107873"/>
                </a:lnTo>
                <a:lnTo>
                  <a:pt x="17271" y="106171"/>
                </a:lnTo>
                <a:lnTo>
                  <a:pt x="45199" y="56397"/>
                </a:lnTo>
                <a:lnTo>
                  <a:pt x="44576" y="19773"/>
                </a:lnTo>
                <a:lnTo>
                  <a:pt x="64388" y="19443"/>
                </a:lnTo>
                <a:lnTo>
                  <a:pt x="65885" y="19443"/>
                </a:lnTo>
                <a:lnTo>
                  <a:pt x="54101" y="0"/>
                </a:lnTo>
                <a:close/>
              </a:path>
              <a:path w="111760" h="438785">
                <a:moveTo>
                  <a:pt x="65885" y="19443"/>
                </a:moveTo>
                <a:lnTo>
                  <a:pt x="64388" y="19443"/>
                </a:lnTo>
                <a:lnTo>
                  <a:pt x="65013" y="56161"/>
                </a:lnTo>
                <a:lnTo>
                  <a:pt x="91693" y="100177"/>
                </a:lnTo>
                <a:lnTo>
                  <a:pt x="94487" y="104851"/>
                </a:lnTo>
                <a:lnTo>
                  <a:pt x="100583" y="106349"/>
                </a:lnTo>
                <a:lnTo>
                  <a:pt x="109981" y="100672"/>
                </a:lnTo>
                <a:lnTo>
                  <a:pt x="111506" y="94589"/>
                </a:lnTo>
                <a:lnTo>
                  <a:pt x="108584" y="89903"/>
                </a:lnTo>
                <a:lnTo>
                  <a:pt x="65885" y="19443"/>
                </a:lnTo>
                <a:close/>
              </a:path>
              <a:path w="111760" h="438785">
                <a:moveTo>
                  <a:pt x="64388" y="19443"/>
                </a:moveTo>
                <a:lnTo>
                  <a:pt x="44576" y="19773"/>
                </a:lnTo>
                <a:lnTo>
                  <a:pt x="45199" y="56397"/>
                </a:lnTo>
                <a:lnTo>
                  <a:pt x="54792" y="39300"/>
                </a:lnTo>
                <a:lnTo>
                  <a:pt x="45973" y="24752"/>
                </a:lnTo>
                <a:lnTo>
                  <a:pt x="63118" y="24460"/>
                </a:lnTo>
                <a:lnTo>
                  <a:pt x="64474" y="24460"/>
                </a:lnTo>
                <a:lnTo>
                  <a:pt x="64388" y="19443"/>
                </a:lnTo>
                <a:close/>
              </a:path>
              <a:path w="111760" h="438785">
                <a:moveTo>
                  <a:pt x="64474" y="24460"/>
                </a:moveTo>
                <a:lnTo>
                  <a:pt x="63118" y="24460"/>
                </a:lnTo>
                <a:lnTo>
                  <a:pt x="54792" y="39300"/>
                </a:lnTo>
                <a:lnTo>
                  <a:pt x="65013" y="56161"/>
                </a:lnTo>
                <a:lnTo>
                  <a:pt x="64474" y="24460"/>
                </a:lnTo>
                <a:close/>
              </a:path>
              <a:path w="111760" h="438785">
                <a:moveTo>
                  <a:pt x="63118" y="24460"/>
                </a:moveTo>
                <a:lnTo>
                  <a:pt x="45973" y="24752"/>
                </a:lnTo>
                <a:lnTo>
                  <a:pt x="54792" y="39300"/>
                </a:lnTo>
                <a:lnTo>
                  <a:pt x="63118" y="2446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95A33B9C-78A9-AD48-8217-23FCEAFD4B3F}"/>
              </a:ext>
            </a:extLst>
          </p:cNvPr>
          <p:cNvSpPr/>
          <p:nvPr/>
        </p:nvSpPr>
        <p:spPr>
          <a:xfrm>
            <a:off x="3052954" y="4298823"/>
            <a:ext cx="176021" cy="2091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7A1D524-DC91-1843-A629-8C321FC6F351}"/>
              </a:ext>
            </a:extLst>
          </p:cNvPr>
          <p:cNvSpPr/>
          <p:nvPr/>
        </p:nvSpPr>
        <p:spPr>
          <a:xfrm>
            <a:off x="5366385" y="3558159"/>
            <a:ext cx="124586" cy="118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3E18BD4B-2CBE-0F44-A551-C9A4092D3EF0}"/>
              </a:ext>
            </a:extLst>
          </p:cNvPr>
          <p:cNvSpPr/>
          <p:nvPr/>
        </p:nvSpPr>
        <p:spPr>
          <a:xfrm>
            <a:off x="5366385" y="3713607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C68937D0-8B89-464B-93EA-395CC7383CE4}"/>
              </a:ext>
            </a:extLst>
          </p:cNvPr>
          <p:cNvSpPr/>
          <p:nvPr/>
        </p:nvSpPr>
        <p:spPr>
          <a:xfrm>
            <a:off x="5366385" y="3869055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A0FA3C08-B009-A240-9D11-F2D605355FCB}"/>
              </a:ext>
            </a:extLst>
          </p:cNvPr>
          <p:cNvSpPr/>
          <p:nvPr/>
        </p:nvSpPr>
        <p:spPr>
          <a:xfrm>
            <a:off x="5366385" y="4024502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15CA1645-A836-504D-AFDF-37B5321109FE}"/>
              </a:ext>
            </a:extLst>
          </p:cNvPr>
          <p:cNvSpPr/>
          <p:nvPr/>
        </p:nvSpPr>
        <p:spPr>
          <a:xfrm>
            <a:off x="5286946" y="3497009"/>
            <a:ext cx="274320" cy="716756"/>
          </a:xfrm>
          <a:custGeom>
            <a:avLst/>
            <a:gdLst/>
            <a:ahLst/>
            <a:cxnLst/>
            <a:rect l="l" t="t" r="r" b="b"/>
            <a:pathLst>
              <a:path w="365760" h="955675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894588"/>
                </a:lnTo>
                <a:lnTo>
                  <a:pt x="360967" y="918316"/>
                </a:lnTo>
                <a:lnTo>
                  <a:pt x="347900" y="937693"/>
                </a:lnTo>
                <a:lnTo>
                  <a:pt x="328523" y="950757"/>
                </a:lnTo>
                <a:lnTo>
                  <a:pt x="304800" y="955548"/>
                </a:lnTo>
                <a:lnTo>
                  <a:pt x="60960" y="955548"/>
                </a:lnTo>
                <a:lnTo>
                  <a:pt x="37236" y="950757"/>
                </a:lnTo>
                <a:lnTo>
                  <a:pt x="17859" y="937693"/>
                </a:lnTo>
                <a:lnTo>
                  <a:pt x="4792" y="918316"/>
                </a:lnTo>
                <a:lnTo>
                  <a:pt x="0" y="894588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9CE2D052-5689-4944-AAF7-6CC3746228B0}"/>
              </a:ext>
            </a:extLst>
          </p:cNvPr>
          <p:cNvSpPr/>
          <p:nvPr/>
        </p:nvSpPr>
        <p:spPr>
          <a:xfrm>
            <a:off x="5382292" y="4213631"/>
            <a:ext cx="83820" cy="328613"/>
          </a:xfrm>
          <a:custGeom>
            <a:avLst/>
            <a:gdLst/>
            <a:ahLst/>
            <a:cxnLst/>
            <a:rect l="l" t="t" r="r" b="b"/>
            <a:pathLst>
              <a:path w="111760" h="438150">
                <a:moveTo>
                  <a:pt x="55753" y="39237"/>
                </a:moveTo>
                <a:lnTo>
                  <a:pt x="45847" y="56219"/>
                </a:lnTo>
                <a:lnTo>
                  <a:pt x="45847" y="438111"/>
                </a:lnTo>
                <a:lnTo>
                  <a:pt x="65659" y="438111"/>
                </a:lnTo>
                <a:lnTo>
                  <a:pt x="65659" y="56219"/>
                </a:lnTo>
                <a:lnTo>
                  <a:pt x="55753" y="39237"/>
                </a:lnTo>
                <a:close/>
              </a:path>
              <a:path w="111760" h="438150">
                <a:moveTo>
                  <a:pt x="55752" y="0"/>
                </a:moveTo>
                <a:lnTo>
                  <a:pt x="2794" y="90868"/>
                </a:lnTo>
                <a:lnTo>
                  <a:pt x="0" y="95592"/>
                </a:lnTo>
                <a:lnTo>
                  <a:pt x="1524" y="101663"/>
                </a:lnTo>
                <a:lnTo>
                  <a:pt x="6350" y="104419"/>
                </a:lnTo>
                <a:lnTo>
                  <a:pt x="11049" y="107175"/>
                </a:lnTo>
                <a:lnTo>
                  <a:pt x="17145" y="105587"/>
                </a:lnTo>
                <a:lnTo>
                  <a:pt x="19812" y="100850"/>
                </a:lnTo>
                <a:lnTo>
                  <a:pt x="45847" y="56219"/>
                </a:lnTo>
                <a:lnTo>
                  <a:pt x="45847" y="19659"/>
                </a:lnTo>
                <a:lnTo>
                  <a:pt x="67210" y="19659"/>
                </a:lnTo>
                <a:lnTo>
                  <a:pt x="55752" y="0"/>
                </a:lnTo>
                <a:close/>
              </a:path>
              <a:path w="111760" h="438150">
                <a:moveTo>
                  <a:pt x="67210" y="19659"/>
                </a:moveTo>
                <a:lnTo>
                  <a:pt x="65659" y="19659"/>
                </a:lnTo>
                <a:lnTo>
                  <a:pt x="65659" y="56219"/>
                </a:lnTo>
                <a:lnTo>
                  <a:pt x="91694" y="100850"/>
                </a:lnTo>
                <a:lnTo>
                  <a:pt x="94361" y="105587"/>
                </a:lnTo>
                <a:lnTo>
                  <a:pt x="100457" y="107175"/>
                </a:lnTo>
                <a:lnTo>
                  <a:pt x="105156" y="104419"/>
                </a:lnTo>
                <a:lnTo>
                  <a:pt x="109982" y="101663"/>
                </a:lnTo>
                <a:lnTo>
                  <a:pt x="111506" y="95592"/>
                </a:lnTo>
                <a:lnTo>
                  <a:pt x="108712" y="90868"/>
                </a:lnTo>
                <a:lnTo>
                  <a:pt x="67210" y="19659"/>
                </a:lnTo>
                <a:close/>
              </a:path>
              <a:path w="111760" h="438150">
                <a:moveTo>
                  <a:pt x="65659" y="19659"/>
                </a:moveTo>
                <a:lnTo>
                  <a:pt x="45847" y="19659"/>
                </a:lnTo>
                <a:lnTo>
                  <a:pt x="45847" y="56219"/>
                </a:lnTo>
                <a:lnTo>
                  <a:pt x="55753" y="39237"/>
                </a:lnTo>
                <a:lnTo>
                  <a:pt x="47244" y="24650"/>
                </a:lnTo>
                <a:lnTo>
                  <a:pt x="65659" y="24650"/>
                </a:lnTo>
                <a:lnTo>
                  <a:pt x="65659" y="19659"/>
                </a:lnTo>
                <a:close/>
              </a:path>
              <a:path w="111760" h="438150">
                <a:moveTo>
                  <a:pt x="65659" y="24650"/>
                </a:moveTo>
                <a:lnTo>
                  <a:pt x="64262" y="24650"/>
                </a:lnTo>
                <a:lnTo>
                  <a:pt x="55753" y="39237"/>
                </a:lnTo>
                <a:lnTo>
                  <a:pt x="65659" y="56219"/>
                </a:lnTo>
                <a:lnTo>
                  <a:pt x="65659" y="24650"/>
                </a:lnTo>
                <a:close/>
              </a:path>
              <a:path w="111760" h="438150">
                <a:moveTo>
                  <a:pt x="64262" y="24650"/>
                </a:moveTo>
                <a:lnTo>
                  <a:pt x="47244" y="24650"/>
                </a:lnTo>
                <a:lnTo>
                  <a:pt x="55753" y="39237"/>
                </a:lnTo>
                <a:lnTo>
                  <a:pt x="64262" y="246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D313C985-B059-504C-A209-7DD88F7E28E1}"/>
              </a:ext>
            </a:extLst>
          </p:cNvPr>
          <p:cNvSpPr/>
          <p:nvPr/>
        </p:nvSpPr>
        <p:spPr>
          <a:xfrm>
            <a:off x="5441823" y="4298823"/>
            <a:ext cx="177165" cy="2091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51091964-C7A5-8E43-ADC6-E74F29C30D20}"/>
              </a:ext>
            </a:extLst>
          </p:cNvPr>
          <p:cNvSpPr/>
          <p:nvPr/>
        </p:nvSpPr>
        <p:spPr>
          <a:xfrm>
            <a:off x="4558284" y="3565017"/>
            <a:ext cx="124586" cy="118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B8C6032D-A3DA-F241-A409-0DF93EDAB507}"/>
              </a:ext>
            </a:extLst>
          </p:cNvPr>
          <p:cNvSpPr/>
          <p:nvPr/>
        </p:nvSpPr>
        <p:spPr>
          <a:xfrm>
            <a:off x="4558284" y="3720465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002E5D27-80CE-C741-9532-79B76D865E06}"/>
              </a:ext>
            </a:extLst>
          </p:cNvPr>
          <p:cNvSpPr/>
          <p:nvPr/>
        </p:nvSpPr>
        <p:spPr>
          <a:xfrm>
            <a:off x="4558284" y="3875913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65E1E11D-35DA-AF4A-8BA7-D9B892FF4A1A}"/>
              </a:ext>
            </a:extLst>
          </p:cNvPr>
          <p:cNvSpPr/>
          <p:nvPr/>
        </p:nvSpPr>
        <p:spPr>
          <a:xfrm>
            <a:off x="4558284" y="4031360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87BE37FB-D4F2-8D42-B391-625BCC78E8B7}"/>
              </a:ext>
            </a:extLst>
          </p:cNvPr>
          <p:cNvSpPr/>
          <p:nvPr/>
        </p:nvSpPr>
        <p:spPr>
          <a:xfrm>
            <a:off x="4479988" y="3503866"/>
            <a:ext cx="274320" cy="716756"/>
          </a:xfrm>
          <a:custGeom>
            <a:avLst/>
            <a:gdLst/>
            <a:ahLst/>
            <a:cxnLst/>
            <a:rect l="l" t="t" r="r" b="b"/>
            <a:pathLst>
              <a:path w="365760" h="955675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59"/>
                </a:lnTo>
                <a:lnTo>
                  <a:pt x="365760" y="894587"/>
                </a:lnTo>
                <a:lnTo>
                  <a:pt x="360967" y="918316"/>
                </a:lnTo>
                <a:lnTo>
                  <a:pt x="347900" y="937693"/>
                </a:lnTo>
                <a:lnTo>
                  <a:pt x="328523" y="950757"/>
                </a:lnTo>
                <a:lnTo>
                  <a:pt x="304800" y="955547"/>
                </a:lnTo>
                <a:lnTo>
                  <a:pt x="60960" y="955547"/>
                </a:lnTo>
                <a:lnTo>
                  <a:pt x="37236" y="950757"/>
                </a:lnTo>
                <a:lnTo>
                  <a:pt x="17859" y="937693"/>
                </a:lnTo>
                <a:lnTo>
                  <a:pt x="4792" y="918316"/>
                </a:lnTo>
                <a:lnTo>
                  <a:pt x="0" y="894587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F466E23C-3D33-6448-932C-91B14B38C5E3}"/>
              </a:ext>
            </a:extLst>
          </p:cNvPr>
          <p:cNvSpPr/>
          <p:nvPr/>
        </p:nvSpPr>
        <p:spPr>
          <a:xfrm>
            <a:off x="4575334" y="4220489"/>
            <a:ext cx="83820" cy="328613"/>
          </a:xfrm>
          <a:custGeom>
            <a:avLst/>
            <a:gdLst/>
            <a:ahLst/>
            <a:cxnLst/>
            <a:rect l="l" t="t" r="r" b="b"/>
            <a:pathLst>
              <a:path w="111760" h="438150">
                <a:moveTo>
                  <a:pt x="55752" y="39237"/>
                </a:moveTo>
                <a:lnTo>
                  <a:pt x="45846" y="56219"/>
                </a:lnTo>
                <a:lnTo>
                  <a:pt x="45846" y="438111"/>
                </a:lnTo>
                <a:lnTo>
                  <a:pt x="65658" y="438111"/>
                </a:lnTo>
                <a:lnTo>
                  <a:pt x="65658" y="56219"/>
                </a:lnTo>
                <a:lnTo>
                  <a:pt x="55752" y="39237"/>
                </a:lnTo>
                <a:close/>
              </a:path>
              <a:path w="111760" h="438150">
                <a:moveTo>
                  <a:pt x="55752" y="0"/>
                </a:moveTo>
                <a:lnTo>
                  <a:pt x="2793" y="90868"/>
                </a:lnTo>
                <a:lnTo>
                  <a:pt x="0" y="95592"/>
                </a:lnTo>
                <a:lnTo>
                  <a:pt x="1524" y="101663"/>
                </a:lnTo>
                <a:lnTo>
                  <a:pt x="6350" y="104419"/>
                </a:lnTo>
                <a:lnTo>
                  <a:pt x="11049" y="107175"/>
                </a:lnTo>
                <a:lnTo>
                  <a:pt x="17144" y="105575"/>
                </a:lnTo>
                <a:lnTo>
                  <a:pt x="19812" y="100850"/>
                </a:lnTo>
                <a:lnTo>
                  <a:pt x="45846" y="56219"/>
                </a:lnTo>
                <a:lnTo>
                  <a:pt x="45846" y="19659"/>
                </a:lnTo>
                <a:lnTo>
                  <a:pt x="67210" y="19659"/>
                </a:lnTo>
                <a:lnTo>
                  <a:pt x="55752" y="0"/>
                </a:lnTo>
                <a:close/>
              </a:path>
              <a:path w="111760" h="438150">
                <a:moveTo>
                  <a:pt x="67210" y="19659"/>
                </a:moveTo>
                <a:lnTo>
                  <a:pt x="65658" y="19659"/>
                </a:lnTo>
                <a:lnTo>
                  <a:pt x="65659" y="56219"/>
                </a:lnTo>
                <a:lnTo>
                  <a:pt x="91693" y="100850"/>
                </a:lnTo>
                <a:lnTo>
                  <a:pt x="94360" y="105587"/>
                </a:lnTo>
                <a:lnTo>
                  <a:pt x="100456" y="107175"/>
                </a:lnTo>
                <a:lnTo>
                  <a:pt x="105155" y="104419"/>
                </a:lnTo>
                <a:lnTo>
                  <a:pt x="109981" y="101663"/>
                </a:lnTo>
                <a:lnTo>
                  <a:pt x="111505" y="95592"/>
                </a:lnTo>
                <a:lnTo>
                  <a:pt x="108712" y="90868"/>
                </a:lnTo>
                <a:lnTo>
                  <a:pt x="67210" y="19659"/>
                </a:lnTo>
                <a:close/>
              </a:path>
              <a:path w="111760" h="438150">
                <a:moveTo>
                  <a:pt x="65658" y="19659"/>
                </a:moveTo>
                <a:lnTo>
                  <a:pt x="45846" y="19659"/>
                </a:lnTo>
                <a:lnTo>
                  <a:pt x="45846" y="56219"/>
                </a:lnTo>
                <a:lnTo>
                  <a:pt x="55752" y="39237"/>
                </a:lnTo>
                <a:lnTo>
                  <a:pt x="47243" y="24650"/>
                </a:lnTo>
                <a:lnTo>
                  <a:pt x="65658" y="24650"/>
                </a:lnTo>
                <a:lnTo>
                  <a:pt x="65658" y="19659"/>
                </a:lnTo>
                <a:close/>
              </a:path>
              <a:path w="111760" h="438150">
                <a:moveTo>
                  <a:pt x="65658" y="24650"/>
                </a:moveTo>
                <a:lnTo>
                  <a:pt x="64262" y="24650"/>
                </a:lnTo>
                <a:lnTo>
                  <a:pt x="55752" y="39237"/>
                </a:lnTo>
                <a:lnTo>
                  <a:pt x="65659" y="56219"/>
                </a:lnTo>
                <a:lnTo>
                  <a:pt x="65658" y="24650"/>
                </a:lnTo>
                <a:close/>
              </a:path>
              <a:path w="111760" h="438150">
                <a:moveTo>
                  <a:pt x="64262" y="24650"/>
                </a:moveTo>
                <a:lnTo>
                  <a:pt x="47243" y="24650"/>
                </a:lnTo>
                <a:lnTo>
                  <a:pt x="55752" y="39237"/>
                </a:lnTo>
                <a:lnTo>
                  <a:pt x="64262" y="246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B5CA8167-4ED7-FC43-9A5E-C31EA439F8D8}"/>
              </a:ext>
            </a:extLst>
          </p:cNvPr>
          <p:cNvSpPr/>
          <p:nvPr/>
        </p:nvSpPr>
        <p:spPr>
          <a:xfrm>
            <a:off x="4634865" y="4298823"/>
            <a:ext cx="177165" cy="2091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CB9AD5B1-A550-6947-8A1D-680591FE1157}"/>
              </a:ext>
            </a:extLst>
          </p:cNvPr>
          <p:cNvSpPr/>
          <p:nvPr/>
        </p:nvSpPr>
        <p:spPr>
          <a:xfrm>
            <a:off x="3766185" y="3558159"/>
            <a:ext cx="124586" cy="118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E0EA2826-E9A9-FF44-A840-80F8324A75FC}"/>
              </a:ext>
            </a:extLst>
          </p:cNvPr>
          <p:cNvSpPr/>
          <p:nvPr/>
        </p:nvSpPr>
        <p:spPr>
          <a:xfrm>
            <a:off x="3766185" y="3713607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1475049C-49A3-BC47-9A77-5B795F9B5792}"/>
              </a:ext>
            </a:extLst>
          </p:cNvPr>
          <p:cNvSpPr/>
          <p:nvPr/>
        </p:nvSpPr>
        <p:spPr>
          <a:xfrm>
            <a:off x="3766185" y="3869055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F1D08E6D-66AF-E949-9756-2D7ADA4C4758}"/>
              </a:ext>
            </a:extLst>
          </p:cNvPr>
          <p:cNvSpPr/>
          <p:nvPr/>
        </p:nvSpPr>
        <p:spPr>
          <a:xfrm>
            <a:off x="3766185" y="4024502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EB74741D-0746-6E47-BAA5-F47012D559D7}"/>
              </a:ext>
            </a:extLst>
          </p:cNvPr>
          <p:cNvSpPr/>
          <p:nvPr/>
        </p:nvSpPr>
        <p:spPr>
          <a:xfrm>
            <a:off x="3686746" y="3497009"/>
            <a:ext cx="274320" cy="716756"/>
          </a:xfrm>
          <a:custGeom>
            <a:avLst/>
            <a:gdLst/>
            <a:ahLst/>
            <a:cxnLst/>
            <a:rect l="l" t="t" r="r" b="b"/>
            <a:pathLst>
              <a:path w="365760" h="955675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894588"/>
                </a:lnTo>
                <a:lnTo>
                  <a:pt x="360967" y="918316"/>
                </a:lnTo>
                <a:lnTo>
                  <a:pt x="347900" y="937693"/>
                </a:lnTo>
                <a:lnTo>
                  <a:pt x="328523" y="950757"/>
                </a:lnTo>
                <a:lnTo>
                  <a:pt x="304800" y="955548"/>
                </a:lnTo>
                <a:lnTo>
                  <a:pt x="60960" y="955548"/>
                </a:lnTo>
                <a:lnTo>
                  <a:pt x="37236" y="950757"/>
                </a:lnTo>
                <a:lnTo>
                  <a:pt x="17859" y="937693"/>
                </a:lnTo>
                <a:lnTo>
                  <a:pt x="4792" y="918316"/>
                </a:lnTo>
                <a:lnTo>
                  <a:pt x="0" y="894588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0E85983A-A35C-2E44-B852-7D55CE0FDB64}"/>
              </a:ext>
            </a:extLst>
          </p:cNvPr>
          <p:cNvSpPr/>
          <p:nvPr/>
        </p:nvSpPr>
        <p:spPr>
          <a:xfrm>
            <a:off x="3782092" y="4213631"/>
            <a:ext cx="83820" cy="328613"/>
          </a:xfrm>
          <a:custGeom>
            <a:avLst/>
            <a:gdLst/>
            <a:ahLst/>
            <a:cxnLst/>
            <a:rect l="l" t="t" r="r" b="b"/>
            <a:pathLst>
              <a:path w="111760" h="438150">
                <a:moveTo>
                  <a:pt x="55753" y="39237"/>
                </a:moveTo>
                <a:lnTo>
                  <a:pt x="45847" y="56219"/>
                </a:lnTo>
                <a:lnTo>
                  <a:pt x="45847" y="438111"/>
                </a:lnTo>
                <a:lnTo>
                  <a:pt x="65659" y="438111"/>
                </a:lnTo>
                <a:lnTo>
                  <a:pt x="65659" y="56219"/>
                </a:lnTo>
                <a:lnTo>
                  <a:pt x="55753" y="39237"/>
                </a:lnTo>
                <a:close/>
              </a:path>
              <a:path w="111760" h="438150">
                <a:moveTo>
                  <a:pt x="55752" y="0"/>
                </a:moveTo>
                <a:lnTo>
                  <a:pt x="2794" y="90868"/>
                </a:lnTo>
                <a:lnTo>
                  <a:pt x="0" y="95592"/>
                </a:lnTo>
                <a:lnTo>
                  <a:pt x="1524" y="101663"/>
                </a:lnTo>
                <a:lnTo>
                  <a:pt x="6350" y="104419"/>
                </a:lnTo>
                <a:lnTo>
                  <a:pt x="11049" y="107175"/>
                </a:lnTo>
                <a:lnTo>
                  <a:pt x="17145" y="105587"/>
                </a:lnTo>
                <a:lnTo>
                  <a:pt x="19812" y="100850"/>
                </a:lnTo>
                <a:lnTo>
                  <a:pt x="45847" y="56219"/>
                </a:lnTo>
                <a:lnTo>
                  <a:pt x="45847" y="19659"/>
                </a:lnTo>
                <a:lnTo>
                  <a:pt x="67210" y="19659"/>
                </a:lnTo>
                <a:lnTo>
                  <a:pt x="55752" y="0"/>
                </a:lnTo>
                <a:close/>
              </a:path>
              <a:path w="111760" h="438150">
                <a:moveTo>
                  <a:pt x="67210" y="19659"/>
                </a:moveTo>
                <a:lnTo>
                  <a:pt x="65659" y="19659"/>
                </a:lnTo>
                <a:lnTo>
                  <a:pt x="65659" y="56219"/>
                </a:lnTo>
                <a:lnTo>
                  <a:pt x="91694" y="100850"/>
                </a:lnTo>
                <a:lnTo>
                  <a:pt x="94361" y="105587"/>
                </a:lnTo>
                <a:lnTo>
                  <a:pt x="100457" y="107175"/>
                </a:lnTo>
                <a:lnTo>
                  <a:pt x="105156" y="104419"/>
                </a:lnTo>
                <a:lnTo>
                  <a:pt x="109982" y="101663"/>
                </a:lnTo>
                <a:lnTo>
                  <a:pt x="111506" y="95592"/>
                </a:lnTo>
                <a:lnTo>
                  <a:pt x="108712" y="90868"/>
                </a:lnTo>
                <a:lnTo>
                  <a:pt x="67210" y="19659"/>
                </a:lnTo>
                <a:close/>
              </a:path>
              <a:path w="111760" h="438150">
                <a:moveTo>
                  <a:pt x="65659" y="19659"/>
                </a:moveTo>
                <a:lnTo>
                  <a:pt x="45847" y="19659"/>
                </a:lnTo>
                <a:lnTo>
                  <a:pt x="45847" y="56219"/>
                </a:lnTo>
                <a:lnTo>
                  <a:pt x="55753" y="39237"/>
                </a:lnTo>
                <a:lnTo>
                  <a:pt x="47244" y="24650"/>
                </a:lnTo>
                <a:lnTo>
                  <a:pt x="65659" y="24650"/>
                </a:lnTo>
                <a:lnTo>
                  <a:pt x="65659" y="19659"/>
                </a:lnTo>
                <a:close/>
              </a:path>
              <a:path w="111760" h="438150">
                <a:moveTo>
                  <a:pt x="65659" y="24650"/>
                </a:moveTo>
                <a:lnTo>
                  <a:pt x="64262" y="24650"/>
                </a:lnTo>
                <a:lnTo>
                  <a:pt x="55753" y="39237"/>
                </a:lnTo>
                <a:lnTo>
                  <a:pt x="65659" y="56219"/>
                </a:lnTo>
                <a:lnTo>
                  <a:pt x="65659" y="24650"/>
                </a:lnTo>
                <a:close/>
              </a:path>
              <a:path w="111760" h="438150">
                <a:moveTo>
                  <a:pt x="64262" y="24650"/>
                </a:moveTo>
                <a:lnTo>
                  <a:pt x="47244" y="24650"/>
                </a:lnTo>
                <a:lnTo>
                  <a:pt x="55753" y="39237"/>
                </a:lnTo>
                <a:lnTo>
                  <a:pt x="64262" y="246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B696FADE-EB0F-D248-A85B-0610FD4DF00D}"/>
              </a:ext>
            </a:extLst>
          </p:cNvPr>
          <p:cNvSpPr/>
          <p:nvPr/>
        </p:nvSpPr>
        <p:spPr>
          <a:xfrm>
            <a:off x="3841623" y="4298823"/>
            <a:ext cx="177165" cy="2091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F848C143-CE6B-E143-B4F0-D7651C9989C9}"/>
              </a:ext>
            </a:extLst>
          </p:cNvPr>
          <p:cNvSpPr/>
          <p:nvPr/>
        </p:nvSpPr>
        <p:spPr>
          <a:xfrm>
            <a:off x="2763956" y="2208509"/>
            <a:ext cx="238704" cy="1394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9E299159-F31B-B14B-A8E6-C20DC3514D12}"/>
              </a:ext>
            </a:extLst>
          </p:cNvPr>
          <p:cNvSpPr/>
          <p:nvPr/>
        </p:nvSpPr>
        <p:spPr>
          <a:xfrm>
            <a:off x="1903303" y="2222251"/>
            <a:ext cx="231732" cy="13194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6076AE17-514F-0C45-B317-C8EC3E291974}"/>
              </a:ext>
            </a:extLst>
          </p:cNvPr>
          <p:cNvSpPr/>
          <p:nvPr/>
        </p:nvSpPr>
        <p:spPr>
          <a:xfrm>
            <a:off x="2970657" y="2418588"/>
            <a:ext cx="124587" cy="1303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60DE157E-DA15-B342-BFE3-1E2208A9B279}"/>
              </a:ext>
            </a:extLst>
          </p:cNvPr>
          <p:cNvSpPr/>
          <p:nvPr/>
        </p:nvSpPr>
        <p:spPr>
          <a:xfrm>
            <a:off x="2970657" y="2592325"/>
            <a:ext cx="124587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81F25E73-EEB8-C24B-A21F-0BE4DCE2EC06}"/>
              </a:ext>
            </a:extLst>
          </p:cNvPr>
          <p:cNvSpPr/>
          <p:nvPr/>
        </p:nvSpPr>
        <p:spPr>
          <a:xfrm>
            <a:off x="2970657" y="2767203"/>
            <a:ext cx="124587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1D1BEC99-26C3-364A-9833-04FC9DD7B8ED}"/>
              </a:ext>
            </a:extLst>
          </p:cNvPr>
          <p:cNvSpPr/>
          <p:nvPr/>
        </p:nvSpPr>
        <p:spPr>
          <a:xfrm>
            <a:off x="2970657" y="2940939"/>
            <a:ext cx="124587" cy="1314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18E9D433-9195-DE4F-BC58-E5CB00BFC1A0}"/>
              </a:ext>
            </a:extLst>
          </p:cNvPr>
          <p:cNvSpPr/>
          <p:nvPr/>
        </p:nvSpPr>
        <p:spPr>
          <a:xfrm>
            <a:off x="2891218" y="2348293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59"/>
                </a:lnTo>
                <a:lnTo>
                  <a:pt x="365760" y="1011935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5"/>
                </a:lnTo>
                <a:lnTo>
                  <a:pt x="60960" y="1072895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5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2C573F1D-0C74-8E42-806F-6F0A58FC3D32}"/>
              </a:ext>
            </a:extLst>
          </p:cNvPr>
          <p:cNvSpPr/>
          <p:nvPr/>
        </p:nvSpPr>
        <p:spPr>
          <a:xfrm>
            <a:off x="3066999" y="3285169"/>
            <a:ext cx="246392" cy="1517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7A2A15BF-9DBA-A24C-9D64-E28655CF37B1}"/>
              </a:ext>
            </a:extLst>
          </p:cNvPr>
          <p:cNvSpPr/>
          <p:nvPr/>
        </p:nvSpPr>
        <p:spPr>
          <a:xfrm>
            <a:off x="2985230" y="3152965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6678" y="39332"/>
                </a:moveTo>
                <a:lnTo>
                  <a:pt x="46476" y="56119"/>
                </a:lnTo>
                <a:lnTo>
                  <a:pt x="40005" y="426720"/>
                </a:lnTo>
                <a:lnTo>
                  <a:pt x="59817" y="427101"/>
                </a:lnTo>
                <a:lnTo>
                  <a:pt x="66288" y="56511"/>
                </a:lnTo>
                <a:lnTo>
                  <a:pt x="56678" y="39332"/>
                </a:lnTo>
                <a:close/>
              </a:path>
              <a:path w="111760" h="427354">
                <a:moveTo>
                  <a:pt x="68303" y="19431"/>
                </a:moveTo>
                <a:lnTo>
                  <a:pt x="47117" y="19431"/>
                </a:lnTo>
                <a:lnTo>
                  <a:pt x="66929" y="19812"/>
                </a:lnTo>
                <a:lnTo>
                  <a:pt x="66288" y="56511"/>
                </a:lnTo>
                <a:lnTo>
                  <a:pt x="91440" y="101473"/>
                </a:lnTo>
                <a:lnTo>
                  <a:pt x="94234" y="106172"/>
                </a:lnTo>
                <a:lnTo>
                  <a:pt x="100203" y="107950"/>
                </a:lnTo>
                <a:lnTo>
                  <a:pt x="105029" y="105156"/>
                </a:lnTo>
                <a:lnTo>
                  <a:pt x="109728" y="102489"/>
                </a:lnTo>
                <a:lnTo>
                  <a:pt x="111506" y="96520"/>
                </a:lnTo>
                <a:lnTo>
                  <a:pt x="108838" y="91694"/>
                </a:lnTo>
                <a:lnTo>
                  <a:pt x="68303" y="19431"/>
                </a:lnTo>
                <a:close/>
              </a:path>
              <a:path w="111760" h="427354">
                <a:moveTo>
                  <a:pt x="57404" y="0"/>
                </a:moveTo>
                <a:lnTo>
                  <a:pt x="2793" y="89916"/>
                </a:lnTo>
                <a:lnTo>
                  <a:pt x="0" y="94615"/>
                </a:lnTo>
                <a:lnTo>
                  <a:pt x="1397" y="100711"/>
                </a:lnTo>
                <a:lnTo>
                  <a:pt x="10794" y="106299"/>
                </a:lnTo>
                <a:lnTo>
                  <a:pt x="16891" y="104902"/>
                </a:lnTo>
                <a:lnTo>
                  <a:pt x="19685" y="100203"/>
                </a:lnTo>
                <a:lnTo>
                  <a:pt x="46476" y="56119"/>
                </a:lnTo>
                <a:lnTo>
                  <a:pt x="47117" y="19431"/>
                </a:lnTo>
                <a:lnTo>
                  <a:pt x="68303" y="19431"/>
                </a:lnTo>
                <a:lnTo>
                  <a:pt x="57404" y="0"/>
                </a:lnTo>
                <a:close/>
              </a:path>
              <a:path w="111760" h="427354">
                <a:moveTo>
                  <a:pt x="66846" y="24511"/>
                </a:moveTo>
                <a:lnTo>
                  <a:pt x="48387" y="24511"/>
                </a:lnTo>
                <a:lnTo>
                  <a:pt x="65531" y="24765"/>
                </a:lnTo>
                <a:lnTo>
                  <a:pt x="56678" y="39332"/>
                </a:lnTo>
                <a:lnTo>
                  <a:pt x="66288" y="56511"/>
                </a:lnTo>
                <a:lnTo>
                  <a:pt x="66846" y="24511"/>
                </a:lnTo>
                <a:close/>
              </a:path>
              <a:path w="111760" h="427354">
                <a:moveTo>
                  <a:pt x="47117" y="19431"/>
                </a:moveTo>
                <a:lnTo>
                  <a:pt x="46476" y="56119"/>
                </a:lnTo>
                <a:lnTo>
                  <a:pt x="56678" y="39332"/>
                </a:lnTo>
                <a:lnTo>
                  <a:pt x="48387" y="24511"/>
                </a:lnTo>
                <a:lnTo>
                  <a:pt x="66846" y="24511"/>
                </a:lnTo>
                <a:lnTo>
                  <a:pt x="66929" y="19812"/>
                </a:lnTo>
                <a:lnTo>
                  <a:pt x="47117" y="19431"/>
                </a:lnTo>
                <a:close/>
              </a:path>
              <a:path w="111760" h="427354">
                <a:moveTo>
                  <a:pt x="48387" y="24511"/>
                </a:moveTo>
                <a:lnTo>
                  <a:pt x="56678" y="39332"/>
                </a:lnTo>
                <a:lnTo>
                  <a:pt x="65531" y="24765"/>
                </a:lnTo>
                <a:lnTo>
                  <a:pt x="48387" y="2451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518630BF-67AD-1641-BECA-ADA6E8B648C7}"/>
              </a:ext>
            </a:extLst>
          </p:cNvPr>
          <p:cNvSpPr/>
          <p:nvPr/>
        </p:nvSpPr>
        <p:spPr>
          <a:xfrm>
            <a:off x="2367724" y="2733960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69" h="111760">
                <a:moveTo>
                  <a:pt x="660037" y="55753"/>
                </a:moveTo>
                <a:lnTo>
                  <a:pt x="598423" y="91694"/>
                </a:lnTo>
                <a:lnTo>
                  <a:pt x="593725" y="94361"/>
                </a:lnTo>
                <a:lnTo>
                  <a:pt x="592073" y="100457"/>
                </a:lnTo>
                <a:lnTo>
                  <a:pt x="594867" y="105156"/>
                </a:lnTo>
                <a:lnTo>
                  <a:pt x="597661" y="109982"/>
                </a:lnTo>
                <a:lnTo>
                  <a:pt x="603757" y="111506"/>
                </a:lnTo>
                <a:lnTo>
                  <a:pt x="608457" y="108712"/>
                </a:lnTo>
                <a:lnTo>
                  <a:pt x="682276" y="65659"/>
                </a:lnTo>
                <a:lnTo>
                  <a:pt x="679703" y="65659"/>
                </a:lnTo>
                <a:lnTo>
                  <a:pt x="679703" y="64262"/>
                </a:lnTo>
                <a:lnTo>
                  <a:pt x="674623" y="64262"/>
                </a:lnTo>
                <a:lnTo>
                  <a:pt x="660037" y="55753"/>
                </a:lnTo>
                <a:close/>
              </a:path>
              <a:path w="699769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69" h="111760">
                <a:moveTo>
                  <a:pt x="682276" y="45847"/>
                </a:moveTo>
                <a:lnTo>
                  <a:pt x="679703" y="45847"/>
                </a:lnTo>
                <a:lnTo>
                  <a:pt x="679703" y="65659"/>
                </a:lnTo>
                <a:lnTo>
                  <a:pt x="682276" y="65659"/>
                </a:lnTo>
                <a:lnTo>
                  <a:pt x="699261" y="55753"/>
                </a:lnTo>
                <a:lnTo>
                  <a:pt x="682276" y="45847"/>
                </a:lnTo>
                <a:close/>
              </a:path>
              <a:path w="699769" h="111760">
                <a:moveTo>
                  <a:pt x="674623" y="47244"/>
                </a:moveTo>
                <a:lnTo>
                  <a:pt x="660037" y="55753"/>
                </a:lnTo>
                <a:lnTo>
                  <a:pt x="674623" y="64262"/>
                </a:lnTo>
                <a:lnTo>
                  <a:pt x="674623" y="47244"/>
                </a:lnTo>
                <a:close/>
              </a:path>
              <a:path w="699769" h="111760">
                <a:moveTo>
                  <a:pt x="679703" y="47244"/>
                </a:moveTo>
                <a:lnTo>
                  <a:pt x="674623" y="47244"/>
                </a:lnTo>
                <a:lnTo>
                  <a:pt x="674623" y="64262"/>
                </a:lnTo>
                <a:lnTo>
                  <a:pt x="679703" y="64262"/>
                </a:lnTo>
                <a:lnTo>
                  <a:pt x="679703" y="47244"/>
                </a:lnTo>
                <a:close/>
              </a:path>
              <a:path w="699769" h="111760">
                <a:moveTo>
                  <a:pt x="603757" y="0"/>
                </a:moveTo>
                <a:lnTo>
                  <a:pt x="597661" y="1524"/>
                </a:lnTo>
                <a:lnTo>
                  <a:pt x="594867" y="6350"/>
                </a:lnTo>
                <a:lnTo>
                  <a:pt x="592073" y="11049"/>
                </a:lnTo>
                <a:lnTo>
                  <a:pt x="593725" y="17145"/>
                </a:lnTo>
                <a:lnTo>
                  <a:pt x="598423" y="19812"/>
                </a:lnTo>
                <a:lnTo>
                  <a:pt x="660037" y="55753"/>
                </a:lnTo>
                <a:lnTo>
                  <a:pt x="674623" y="47244"/>
                </a:lnTo>
                <a:lnTo>
                  <a:pt x="679703" y="47244"/>
                </a:lnTo>
                <a:lnTo>
                  <a:pt x="679703" y="45847"/>
                </a:lnTo>
                <a:lnTo>
                  <a:pt x="682276" y="45847"/>
                </a:lnTo>
                <a:lnTo>
                  <a:pt x="608457" y="2794"/>
                </a:lnTo>
                <a:lnTo>
                  <a:pt x="60375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BF74026F-5827-8241-A868-85DBD284F3D4}"/>
              </a:ext>
            </a:extLst>
          </p:cNvPr>
          <p:cNvSpPr/>
          <p:nvPr/>
        </p:nvSpPr>
        <p:spPr>
          <a:xfrm>
            <a:off x="2452879" y="2530602"/>
            <a:ext cx="320039" cy="2194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0A8C99C4-0606-2645-A96D-7749D35B0A22}"/>
              </a:ext>
            </a:extLst>
          </p:cNvPr>
          <p:cNvSpPr/>
          <p:nvPr/>
        </p:nvSpPr>
        <p:spPr>
          <a:xfrm>
            <a:off x="2165986" y="2420875"/>
            <a:ext cx="124586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B0D61959-ED82-9E44-96BF-BA483F67A392}"/>
              </a:ext>
            </a:extLst>
          </p:cNvPr>
          <p:cNvSpPr/>
          <p:nvPr/>
        </p:nvSpPr>
        <p:spPr>
          <a:xfrm>
            <a:off x="2165986" y="2595753"/>
            <a:ext cx="124586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ACEB12D6-0B9C-BA4F-B702-B87AA6CB4526}"/>
              </a:ext>
            </a:extLst>
          </p:cNvPr>
          <p:cNvSpPr/>
          <p:nvPr/>
        </p:nvSpPr>
        <p:spPr>
          <a:xfrm>
            <a:off x="2165986" y="2769489"/>
            <a:ext cx="124586" cy="1314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30C2701F-49AC-9847-B1C4-9C156F6BF08E}"/>
              </a:ext>
            </a:extLst>
          </p:cNvPr>
          <p:cNvSpPr/>
          <p:nvPr/>
        </p:nvSpPr>
        <p:spPr>
          <a:xfrm>
            <a:off x="2165986" y="2944368"/>
            <a:ext cx="124586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6F887553-C552-3D48-AC77-8F9A4D80A630}"/>
              </a:ext>
            </a:extLst>
          </p:cNvPr>
          <p:cNvSpPr/>
          <p:nvPr/>
        </p:nvSpPr>
        <p:spPr>
          <a:xfrm>
            <a:off x="2086546" y="2351722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98DE8E9C-FB32-134C-8EA6-648128F1517D}"/>
              </a:ext>
            </a:extLst>
          </p:cNvPr>
          <p:cNvSpPr/>
          <p:nvPr/>
        </p:nvSpPr>
        <p:spPr>
          <a:xfrm>
            <a:off x="3771901" y="2441449"/>
            <a:ext cx="124586" cy="1314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72F6516D-E032-FF47-BFE2-E2E72EB939DE}"/>
              </a:ext>
            </a:extLst>
          </p:cNvPr>
          <p:cNvSpPr/>
          <p:nvPr/>
        </p:nvSpPr>
        <p:spPr>
          <a:xfrm>
            <a:off x="3771901" y="2616326"/>
            <a:ext cx="124586" cy="1303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FE99C1B0-B2B8-FD48-9939-5BC41E50327D}"/>
              </a:ext>
            </a:extLst>
          </p:cNvPr>
          <p:cNvSpPr/>
          <p:nvPr/>
        </p:nvSpPr>
        <p:spPr>
          <a:xfrm>
            <a:off x="3771901" y="2790063"/>
            <a:ext cx="124586" cy="1314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8CF25C4C-A803-2F4F-899C-2CAA4D011CD4}"/>
              </a:ext>
            </a:extLst>
          </p:cNvPr>
          <p:cNvSpPr/>
          <p:nvPr/>
        </p:nvSpPr>
        <p:spPr>
          <a:xfrm>
            <a:off x="3771901" y="2964941"/>
            <a:ext cx="124586" cy="1303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7702D23D-9A7E-5542-8B49-6F55D8AD8E6E}"/>
              </a:ext>
            </a:extLst>
          </p:cNvPr>
          <p:cNvSpPr/>
          <p:nvPr/>
        </p:nvSpPr>
        <p:spPr>
          <a:xfrm>
            <a:off x="3868132" y="3285169"/>
            <a:ext cx="245414" cy="1517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DFB33520-766B-1D45-8176-4113A4297F1A}"/>
              </a:ext>
            </a:extLst>
          </p:cNvPr>
          <p:cNvSpPr/>
          <p:nvPr/>
        </p:nvSpPr>
        <p:spPr>
          <a:xfrm>
            <a:off x="3787807" y="3176969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5752" y="39224"/>
                </a:moveTo>
                <a:lnTo>
                  <a:pt x="45846" y="56206"/>
                </a:lnTo>
                <a:lnTo>
                  <a:pt x="45846" y="426974"/>
                </a:lnTo>
                <a:lnTo>
                  <a:pt x="65658" y="426974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427354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8"/>
                </a:lnTo>
                <a:lnTo>
                  <a:pt x="17144" y="105537"/>
                </a:lnTo>
                <a:lnTo>
                  <a:pt x="19812" y="100838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427354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8"/>
                </a:lnTo>
                <a:lnTo>
                  <a:pt x="94361" y="105537"/>
                </a:lnTo>
                <a:lnTo>
                  <a:pt x="100456" y="107188"/>
                </a:lnTo>
                <a:lnTo>
                  <a:pt x="105155" y="104394"/>
                </a:lnTo>
                <a:lnTo>
                  <a:pt x="109981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427354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8"/>
                </a:lnTo>
                <a:lnTo>
                  <a:pt x="65658" y="24638"/>
                </a:lnTo>
                <a:lnTo>
                  <a:pt x="65658" y="19558"/>
                </a:lnTo>
                <a:close/>
              </a:path>
              <a:path w="111760" h="427354">
                <a:moveTo>
                  <a:pt x="65658" y="24638"/>
                </a:moveTo>
                <a:lnTo>
                  <a:pt x="64262" y="24638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8"/>
                </a:lnTo>
                <a:close/>
              </a:path>
              <a:path w="111760" h="427354">
                <a:moveTo>
                  <a:pt x="64262" y="24638"/>
                </a:moveTo>
                <a:lnTo>
                  <a:pt x="47243" y="24638"/>
                </a:lnTo>
                <a:lnTo>
                  <a:pt x="55752" y="39224"/>
                </a:lnTo>
                <a:lnTo>
                  <a:pt x="64262" y="246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3CC27428-2D93-C345-9BA3-8132CE954D0D}"/>
              </a:ext>
            </a:extLst>
          </p:cNvPr>
          <p:cNvSpPr/>
          <p:nvPr/>
        </p:nvSpPr>
        <p:spPr>
          <a:xfrm>
            <a:off x="3167824" y="2732818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3"/>
                </a:moveTo>
                <a:lnTo>
                  <a:pt x="598423" y="91694"/>
                </a:lnTo>
                <a:lnTo>
                  <a:pt x="593724" y="94361"/>
                </a:lnTo>
                <a:lnTo>
                  <a:pt x="592073" y="100457"/>
                </a:lnTo>
                <a:lnTo>
                  <a:pt x="594868" y="105156"/>
                </a:lnTo>
                <a:lnTo>
                  <a:pt x="597661" y="109982"/>
                </a:lnTo>
                <a:lnTo>
                  <a:pt x="603757" y="111506"/>
                </a:lnTo>
                <a:lnTo>
                  <a:pt x="608457" y="108712"/>
                </a:lnTo>
                <a:lnTo>
                  <a:pt x="682276" y="65659"/>
                </a:lnTo>
                <a:lnTo>
                  <a:pt x="679704" y="65659"/>
                </a:lnTo>
                <a:lnTo>
                  <a:pt x="679704" y="64262"/>
                </a:lnTo>
                <a:lnTo>
                  <a:pt x="674623" y="64262"/>
                </a:lnTo>
                <a:lnTo>
                  <a:pt x="660037" y="55753"/>
                </a:lnTo>
                <a:close/>
              </a:path>
              <a:path w="699770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70" h="111760">
                <a:moveTo>
                  <a:pt x="682276" y="45847"/>
                </a:moveTo>
                <a:lnTo>
                  <a:pt x="679704" y="45847"/>
                </a:lnTo>
                <a:lnTo>
                  <a:pt x="679704" y="65659"/>
                </a:lnTo>
                <a:lnTo>
                  <a:pt x="682276" y="65659"/>
                </a:lnTo>
                <a:lnTo>
                  <a:pt x="699261" y="55753"/>
                </a:lnTo>
                <a:lnTo>
                  <a:pt x="682276" y="45847"/>
                </a:lnTo>
                <a:close/>
              </a:path>
              <a:path w="699770" h="111760">
                <a:moveTo>
                  <a:pt x="674623" y="47244"/>
                </a:moveTo>
                <a:lnTo>
                  <a:pt x="660037" y="55753"/>
                </a:lnTo>
                <a:lnTo>
                  <a:pt x="674623" y="64262"/>
                </a:lnTo>
                <a:lnTo>
                  <a:pt x="674623" y="47244"/>
                </a:lnTo>
                <a:close/>
              </a:path>
              <a:path w="699770" h="111760">
                <a:moveTo>
                  <a:pt x="679704" y="47244"/>
                </a:moveTo>
                <a:lnTo>
                  <a:pt x="674623" y="47244"/>
                </a:lnTo>
                <a:lnTo>
                  <a:pt x="674623" y="64262"/>
                </a:lnTo>
                <a:lnTo>
                  <a:pt x="679704" y="64262"/>
                </a:lnTo>
                <a:lnTo>
                  <a:pt x="679704" y="47244"/>
                </a:lnTo>
                <a:close/>
              </a:path>
              <a:path w="699770" h="111760">
                <a:moveTo>
                  <a:pt x="603757" y="0"/>
                </a:moveTo>
                <a:lnTo>
                  <a:pt x="597661" y="1524"/>
                </a:lnTo>
                <a:lnTo>
                  <a:pt x="594868" y="6350"/>
                </a:lnTo>
                <a:lnTo>
                  <a:pt x="592073" y="11049"/>
                </a:lnTo>
                <a:lnTo>
                  <a:pt x="593724" y="17145"/>
                </a:lnTo>
                <a:lnTo>
                  <a:pt x="598423" y="19812"/>
                </a:lnTo>
                <a:lnTo>
                  <a:pt x="660037" y="55753"/>
                </a:lnTo>
                <a:lnTo>
                  <a:pt x="674623" y="47244"/>
                </a:lnTo>
                <a:lnTo>
                  <a:pt x="679704" y="47244"/>
                </a:lnTo>
                <a:lnTo>
                  <a:pt x="679704" y="45847"/>
                </a:lnTo>
                <a:lnTo>
                  <a:pt x="682276" y="45847"/>
                </a:lnTo>
                <a:lnTo>
                  <a:pt x="608457" y="2794"/>
                </a:lnTo>
                <a:lnTo>
                  <a:pt x="60375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09AC3753-B31E-4040-B26C-BB51019A327C}"/>
              </a:ext>
            </a:extLst>
          </p:cNvPr>
          <p:cNvSpPr/>
          <p:nvPr/>
        </p:nvSpPr>
        <p:spPr>
          <a:xfrm>
            <a:off x="3252979" y="2530602"/>
            <a:ext cx="320039" cy="2194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24A3D1EC-1A70-A641-93B0-602D2E0F88B2}"/>
              </a:ext>
            </a:extLst>
          </p:cNvPr>
          <p:cNvSpPr/>
          <p:nvPr/>
        </p:nvSpPr>
        <p:spPr>
          <a:xfrm>
            <a:off x="3527412" y="2194559"/>
            <a:ext cx="245488" cy="1604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CADD6B69-1F9C-5146-99C1-2444415BFD4A}"/>
              </a:ext>
            </a:extLst>
          </p:cNvPr>
          <p:cNvSpPr/>
          <p:nvPr/>
        </p:nvSpPr>
        <p:spPr>
          <a:xfrm>
            <a:off x="3692462" y="2372296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5"/>
                </a:lnTo>
                <a:lnTo>
                  <a:pt x="60959" y="1072895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78F4F753-E79C-214F-9AA7-7112025FE9AE}"/>
              </a:ext>
            </a:extLst>
          </p:cNvPr>
          <p:cNvSpPr/>
          <p:nvPr/>
        </p:nvSpPr>
        <p:spPr>
          <a:xfrm>
            <a:off x="4661374" y="3285169"/>
            <a:ext cx="245414" cy="1517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38C3141C-83F6-BD48-8F8E-9A78910F2A38}"/>
              </a:ext>
            </a:extLst>
          </p:cNvPr>
          <p:cNvSpPr/>
          <p:nvPr/>
        </p:nvSpPr>
        <p:spPr>
          <a:xfrm>
            <a:off x="4318321" y="2194559"/>
            <a:ext cx="247868" cy="1604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6064ABA2-04EB-E34D-9CF2-58E1E8978D73}"/>
              </a:ext>
            </a:extLst>
          </p:cNvPr>
          <p:cNvSpPr/>
          <p:nvPr/>
        </p:nvSpPr>
        <p:spPr>
          <a:xfrm>
            <a:off x="4485704" y="2379154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60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C77E6C9A-4049-3D4D-8165-B55D8FA0F1AE}"/>
              </a:ext>
            </a:extLst>
          </p:cNvPr>
          <p:cNvSpPr/>
          <p:nvPr/>
        </p:nvSpPr>
        <p:spPr>
          <a:xfrm>
            <a:off x="3961066" y="2739676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3"/>
                </a:moveTo>
                <a:lnTo>
                  <a:pt x="598424" y="91693"/>
                </a:lnTo>
                <a:lnTo>
                  <a:pt x="593725" y="94361"/>
                </a:lnTo>
                <a:lnTo>
                  <a:pt x="592074" y="100456"/>
                </a:lnTo>
                <a:lnTo>
                  <a:pt x="594867" y="105156"/>
                </a:lnTo>
                <a:lnTo>
                  <a:pt x="597662" y="109981"/>
                </a:lnTo>
                <a:lnTo>
                  <a:pt x="603757" y="111506"/>
                </a:lnTo>
                <a:lnTo>
                  <a:pt x="608456" y="108712"/>
                </a:lnTo>
                <a:lnTo>
                  <a:pt x="682276" y="65659"/>
                </a:lnTo>
                <a:lnTo>
                  <a:pt x="679703" y="65659"/>
                </a:lnTo>
                <a:lnTo>
                  <a:pt x="679703" y="64262"/>
                </a:lnTo>
                <a:lnTo>
                  <a:pt x="674624" y="64262"/>
                </a:lnTo>
                <a:lnTo>
                  <a:pt x="660037" y="55753"/>
                </a:lnTo>
                <a:close/>
              </a:path>
              <a:path w="699770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70" h="111760">
                <a:moveTo>
                  <a:pt x="682276" y="45847"/>
                </a:moveTo>
                <a:lnTo>
                  <a:pt x="679703" y="45847"/>
                </a:lnTo>
                <a:lnTo>
                  <a:pt x="679703" y="65659"/>
                </a:lnTo>
                <a:lnTo>
                  <a:pt x="682276" y="65659"/>
                </a:lnTo>
                <a:lnTo>
                  <a:pt x="699262" y="55753"/>
                </a:lnTo>
                <a:lnTo>
                  <a:pt x="682276" y="45847"/>
                </a:lnTo>
                <a:close/>
              </a:path>
              <a:path w="699770" h="111760">
                <a:moveTo>
                  <a:pt x="674624" y="47243"/>
                </a:moveTo>
                <a:lnTo>
                  <a:pt x="660037" y="55753"/>
                </a:lnTo>
                <a:lnTo>
                  <a:pt x="674624" y="64262"/>
                </a:lnTo>
                <a:lnTo>
                  <a:pt x="674624" y="47243"/>
                </a:lnTo>
                <a:close/>
              </a:path>
              <a:path w="699770" h="111760">
                <a:moveTo>
                  <a:pt x="679703" y="47243"/>
                </a:moveTo>
                <a:lnTo>
                  <a:pt x="674624" y="47243"/>
                </a:lnTo>
                <a:lnTo>
                  <a:pt x="674624" y="64262"/>
                </a:lnTo>
                <a:lnTo>
                  <a:pt x="679703" y="64262"/>
                </a:lnTo>
                <a:lnTo>
                  <a:pt x="679703" y="47243"/>
                </a:lnTo>
                <a:close/>
              </a:path>
              <a:path w="699770" h="111760">
                <a:moveTo>
                  <a:pt x="603757" y="0"/>
                </a:moveTo>
                <a:lnTo>
                  <a:pt x="597662" y="1524"/>
                </a:lnTo>
                <a:lnTo>
                  <a:pt x="594867" y="6350"/>
                </a:lnTo>
                <a:lnTo>
                  <a:pt x="592074" y="11049"/>
                </a:lnTo>
                <a:lnTo>
                  <a:pt x="593725" y="17144"/>
                </a:lnTo>
                <a:lnTo>
                  <a:pt x="598424" y="19812"/>
                </a:lnTo>
                <a:lnTo>
                  <a:pt x="660037" y="55753"/>
                </a:lnTo>
                <a:lnTo>
                  <a:pt x="674624" y="47243"/>
                </a:lnTo>
                <a:lnTo>
                  <a:pt x="679703" y="47243"/>
                </a:lnTo>
                <a:lnTo>
                  <a:pt x="679703" y="45847"/>
                </a:lnTo>
                <a:lnTo>
                  <a:pt x="682276" y="45847"/>
                </a:lnTo>
                <a:lnTo>
                  <a:pt x="608456" y="2793"/>
                </a:lnTo>
                <a:lnTo>
                  <a:pt x="60375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1C68774C-227F-6149-ADBE-6C6B9D61442F}"/>
              </a:ext>
            </a:extLst>
          </p:cNvPr>
          <p:cNvSpPr/>
          <p:nvPr/>
        </p:nvSpPr>
        <p:spPr>
          <a:xfrm>
            <a:off x="4045077" y="2530602"/>
            <a:ext cx="321182" cy="2194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7946A0B6-3DC9-BF4E-8187-FAE6AA2DCBB5}"/>
              </a:ext>
            </a:extLst>
          </p:cNvPr>
          <p:cNvSpPr/>
          <p:nvPr/>
        </p:nvSpPr>
        <p:spPr>
          <a:xfrm>
            <a:off x="4581049" y="3183827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5753" y="39224"/>
                </a:moveTo>
                <a:lnTo>
                  <a:pt x="45847" y="56206"/>
                </a:lnTo>
                <a:lnTo>
                  <a:pt x="45847" y="426974"/>
                </a:lnTo>
                <a:lnTo>
                  <a:pt x="65659" y="426974"/>
                </a:lnTo>
                <a:lnTo>
                  <a:pt x="65659" y="56206"/>
                </a:lnTo>
                <a:lnTo>
                  <a:pt x="55753" y="39224"/>
                </a:lnTo>
                <a:close/>
              </a:path>
              <a:path w="111760" h="427354">
                <a:moveTo>
                  <a:pt x="55752" y="0"/>
                </a:moveTo>
                <a:lnTo>
                  <a:pt x="2794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427354">
                <a:moveTo>
                  <a:pt x="67159" y="19558"/>
                </a:moveTo>
                <a:lnTo>
                  <a:pt x="65659" y="19558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5156" y="104393"/>
                </a:lnTo>
                <a:lnTo>
                  <a:pt x="109982" y="101600"/>
                </a:lnTo>
                <a:lnTo>
                  <a:pt x="111506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427354">
                <a:moveTo>
                  <a:pt x="65659" y="19558"/>
                </a:moveTo>
                <a:lnTo>
                  <a:pt x="45847" y="19558"/>
                </a:lnTo>
                <a:lnTo>
                  <a:pt x="45847" y="56206"/>
                </a:lnTo>
                <a:lnTo>
                  <a:pt x="55753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8"/>
                </a:lnTo>
                <a:close/>
              </a:path>
              <a:path w="111760" h="427354">
                <a:moveTo>
                  <a:pt x="65659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427354">
                <a:moveTo>
                  <a:pt x="64262" y="24637"/>
                </a:moveTo>
                <a:lnTo>
                  <a:pt x="47244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17FA256D-CB71-A448-A235-0F63D821D21D}"/>
              </a:ext>
            </a:extLst>
          </p:cNvPr>
          <p:cNvSpPr/>
          <p:nvPr/>
        </p:nvSpPr>
        <p:spPr>
          <a:xfrm>
            <a:off x="4564000" y="2448307"/>
            <a:ext cx="124586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5DE099AA-481A-A14C-AF64-74B81F3B5E79}"/>
              </a:ext>
            </a:extLst>
          </p:cNvPr>
          <p:cNvSpPr/>
          <p:nvPr/>
        </p:nvSpPr>
        <p:spPr>
          <a:xfrm>
            <a:off x="4564000" y="2623185"/>
            <a:ext cx="124586" cy="1303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6D71F0DC-0D2C-6C48-BFE9-7E2174A2110E}"/>
              </a:ext>
            </a:extLst>
          </p:cNvPr>
          <p:cNvSpPr/>
          <p:nvPr/>
        </p:nvSpPr>
        <p:spPr>
          <a:xfrm>
            <a:off x="4564000" y="2796921"/>
            <a:ext cx="124586" cy="1314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FFAEFEEE-7598-0A45-B777-1E9995F9DA89}"/>
              </a:ext>
            </a:extLst>
          </p:cNvPr>
          <p:cNvSpPr/>
          <p:nvPr/>
        </p:nvSpPr>
        <p:spPr>
          <a:xfrm>
            <a:off x="4564000" y="2971800"/>
            <a:ext cx="124586" cy="1303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BD55EA2C-7990-2649-8F4D-632866B1F90A}"/>
              </a:ext>
            </a:extLst>
          </p:cNvPr>
          <p:cNvSpPr/>
          <p:nvPr/>
        </p:nvSpPr>
        <p:spPr>
          <a:xfrm>
            <a:off x="5468442" y="3285169"/>
            <a:ext cx="246392" cy="1517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08090ABC-20AD-DC4E-BFE8-2CAF4D44F617}"/>
              </a:ext>
            </a:extLst>
          </p:cNvPr>
          <p:cNvSpPr/>
          <p:nvPr/>
        </p:nvSpPr>
        <p:spPr>
          <a:xfrm>
            <a:off x="5388007" y="3176969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5752" y="39224"/>
                </a:moveTo>
                <a:lnTo>
                  <a:pt x="45846" y="56206"/>
                </a:lnTo>
                <a:lnTo>
                  <a:pt x="45846" y="426974"/>
                </a:lnTo>
                <a:lnTo>
                  <a:pt x="65658" y="426974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427354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8"/>
                </a:lnTo>
                <a:lnTo>
                  <a:pt x="17144" y="105537"/>
                </a:lnTo>
                <a:lnTo>
                  <a:pt x="19812" y="100838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427354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8"/>
                </a:lnTo>
                <a:lnTo>
                  <a:pt x="94361" y="105537"/>
                </a:lnTo>
                <a:lnTo>
                  <a:pt x="100456" y="107188"/>
                </a:lnTo>
                <a:lnTo>
                  <a:pt x="105155" y="104394"/>
                </a:lnTo>
                <a:lnTo>
                  <a:pt x="109981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427354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8"/>
                </a:lnTo>
                <a:lnTo>
                  <a:pt x="65658" y="24638"/>
                </a:lnTo>
                <a:lnTo>
                  <a:pt x="65658" y="19558"/>
                </a:lnTo>
                <a:close/>
              </a:path>
              <a:path w="111760" h="427354">
                <a:moveTo>
                  <a:pt x="65658" y="24638"/>
                </a:moveTo>
                <a:lnTo>
                  <a:pt x="64262" y="24638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8"/>
                </a:lnTo>
                <a:close/>
              </a:path>
              <a:path w="111760" h="427354">
                <a:moveTo>
                  <a:pt x="64262" y="24638"/>
                </a:moveTo>
                <a:lnTo>
                  <a:pt x="47243" y="24638"/>
                </a:lnTo>
                <a:lnTo>
                  <a:pt x="55752" y="39224"/>
                </a:lnTo>
                <a:lnTo>
                  <a:pt x="64262" y="246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B2C0DEA9-3C1C-BF4C-A691-6B73F157B79D}"/>
              </a:ext>
            </a:extLst>
          </p:cNvPr>
          <p:cNvSpPr/>
          <p:nvPr/>
        </p:nvSpPr>
        <p:spPr>
          <a:xfrm>
            <a:off x="4768024" y="2732818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3"/>
                </a:moveTo>
                <a:lnTo>
                  <a:pt x="598424" y="91694"/>
                </a:lnTo>
                <a:lnTo>
                  <a:pt x="593725" y="94361"/>
                </a:lnTo>
                <a:lnTo>
                  <a:pt x="592074" y="100457"/>
                </a:lnTo>
                <a:lnTo>
                  <a:pt x="594868" y="105156"/>
                </a:lnTo>
                <a:lnTo>
                  <a:pt x="597662" y="109982"/>
                </a:lnTo>
                <a:lnTo>
                  <a:pt x="603758" y="111506"/>
                </a:lnTo>
                <a:lnTo>
                  <a:pt x="608457" y="108712"/>
                </a:lnTo>
                <a:lnTo>
                  <a:pt x="682276" y="65659"/>
                </a:lnTo>
                <a:lnTo>
                  <a:pt x="679704" y="65659"/>
                </a:lnTo>
                <a:lnTo>
                  <a:pt x="679704" y="64262"/>
                </a:lnTo>
                <a:lnTo>
                  <a:pt x="674624" y="64262"/>
                </a:lnTo>
                <a:lnTo>
                  <a:pt x="660037" y="55753"/>
                </a:lnTo>
                <a:close/>
              </a:path>
              <a:path w="699770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70" h="111760">
                <a:moveTo>
                  <a:pt x="682276" y="45847"/>
                </a:moveTo>
                <a:lnTo>
                  <a:pt x="679704" y="45847"/>
                </a:lnTo>
                <a:lnTo>
                  <a:pt x="679704" y="65659"/>
                </a:lnTo>
                <a:lnTo>
                  <a:pt x="682276" y="65659"/>
                </a:lnTo>
                <a:lnTo>
                  <a:pt x="699262" y="55753"/>
                </a:lnTo>
                <a:lnTo>
                  <a:pt x="682276" y="45847"/>
                </a:lnTo>
                <a:close/>
              </a:path>
              <a:path w="699770" h="111760">
                <a:moveTo>
                  <a:pt x="674624" y="47244"/>
                </a:moveTo>
                <a:lnTo>
                  <a:pt x="660037" y="55753"/>
                </a:lnTo>
                <a:lnTo>
                  <a:pt x="674624" y="64262"/>
                </a:lnTo>
                <a:lnTo>
                  <a:pt x="674624" y="47244"/>
                </a:lnTo>
                <a:close/>
              </a:path>
              <a:path w="699770" h="111760">
                <a:moveTo>
                  <a:pt x="679704" y="47244"/>
                </a:moveTo>
                <a:lnTo>
                  <a:pt x="674624" y="47244"/>
                </a:lnTo>
                <a:lnTo>
                  <a:pt x="674624" y="64262"/>
                </a:lnTo>
                <a:lnTo>
                  <a:pt x="679704" y="64262"/>
                </a:lnTo>
                <a:lnTo>
                  <a:pt x="679704" y="47244"/>
                </a:lnTo>
                <a:close/>
              </a:path>
              <a:path w="699770" h="111760">
                <a:moveTo>
                  <a:pt x="603758" y="0"/>
                </a:moveTo>
                <a:lnTo>
                  <a:pt x="597662" y="1524"/>
                </a:lnTo>
                <a:lnTo>
                  <a:pt x="594868" y="6350"/>
                </a:lnTo>
                <a:lnTo>
                  <a:pt x="592074" y="11049"/>
                </a:lnTo>
                <a:lnTo>
                  <a:pt x="593725" y="17145"/>
                </a:lnTo>
                <a:lnTo>
                  <a:pt x="598424" y="19812"/>
                </a:lnTo>
                <a:lnTo>
                  <a:pt x="660037" y="55753"/>
                </a:lnTo>
                <a:lnTo>
                  <a:pt x="674624" y="47244"/>
                </a:lnTo>
                <a:lnTo>
                  <a:pt x="679704" y="47244"/>
                </a:lnTo>
                <a:lnTo>
                  <a:pt x="679704" y="45847"/>
                </a:lnTo>
                <a:lnTo>
                  <a:pt x="682276" y="45847"/>
                </a:lnTo>
                <a:lnTo>
                  <a:pt x="608457" y="2794"/>
                </a:lnTo>
                <a:lnTo>
                  <a:pt x="60375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31696039-0368-5A4E-B5EB-8E47D3BADCD6}"/>
              </a:ext>
            </a:extLst>
          </p:cNvPr>
          <p:cNvSpPr/>
          <p:nvPr/>
        </p:nvSpPr>
        <p:spPr>
          <a:xfrm>
            <a:off x="4853177" y="2530602"/>
            <a:ext cx="320040" cy="2194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8226E851-7AF8-644B-A825-4B054530466D}"/>
              </a:ext>
            </a:extLst>
          </p:cNvPr>
          <p:cNvSpPr/>
          <p:nvPr/>
        </p:nvSpPr>
        <p:spPr>
          <a:xfrm>
            <a:off x="5128752" y="2211996"/>
            <a:ext cx="241005" cy="1429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0E38D16E-0777-BA41-84B3-7E04E9B236BB}"/>
              </a:ext>
            </a:extLst>
          </p:cNvPr>
          <p:cNvSpPr/>
          <p:nvPr/>
        </p:nvSpPr>
        <p:spPr>
          <a:xfrm>
            <a:off x="5372101" y="2441449"/>
            <a:ext cx="124586" cy="1314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929FFD2C-D910-7347-AFBC-5E67378CE251}"/>
              </a:ext>
            </a:extLst>
          </p:cNvPr>
          <p:cNvSpPr/>
          <p:nvPr/>
        </p:nvSpPr>
        <p:spPr>
          <a:xfrm>
            <a:off x="5372101" y="2616326"/>
            <a:ext cx="124586" cy="1303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C4B0FEEF-BE15-8841-896D-801341EFA9A4}"/>
              </a:ext>
            </a:extLst>
          </p:cNvPr>
          <p:cNvSpPr/>
          <p:nvPr/>
        </p:nvSpPr>
        <p:spPr>
          <a:xfrm>
            <a:off x="5372101" y="2790063"/>
            <a:ext cx="124586" cy="1314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03EDCF1A-A6B3-2941-A67B-6D8FF96F12CE}"/>
              </a:ext>
            </a:extLst>
          </p:cNvPr>
          <p:cNvSpPr/>
          <p:nvPr/>
        </p:nvSpPr>
        <p:spPr>
          <a:xfrm>
            <a:off x="5372101" y="2964941"/>
            <a:ext cx="124586" cy="1303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068D355C-5692-1F4E-AD8E-753A32944E30}"/>
              </a:ext>
            </a:extLst>
          </p:cNvPr>
          <p:cNvSpPr/>
          <p:nvPr/>
        </p:nvSpPr>
        <p:spPr>
          <a:xfrm>
            <a:off x="5292662" y="2372296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5"/>
                </a:lnTo>
                <a:lnTo>
                  <a:pt x="60959" y="1072895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A616CDF8-0F9E-8449-8DC8-5794A3D01F7C}"/>
              </a:ext>
            </a:extLst>
          </p:cNvPr>
          <p:cNvSpPr/>
          <p:nvPr/>
        </p:nvSpPr>
        <p:spPr>
          <a:xfrm>
            <a:off x="5388007" y="1936813"/>
            <a:ext cx="83820" cy="434816"/>
          </a:xfrm>
          <a:custGeom>
            <a:avLst/>
            <a:gdLst/>
            <a:ahLst/>
            <a:cxnLst/>
            <a:rect l="l" t="t" r="r" b="b"/>
            <a:pathLst>
              <a:path w="111760" h="579755">
                <a:moveTo>
                  <a:pt x="55752" y="39224"/>
                </a:moveTo>
                <a:lnTo>
                  <a:pt x="45846" y="56206"/>
                </a:lnTo>
                <a:lnTo>
                  <a:pt x="45846" y="579247"/>
                </a:lnTo>
                <a:lnTo>
                  <a:pt x="65658" y="579247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579755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579755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4"/>
                </a:lnTo>
                <a:lnTo>
                  <a:pt x="109981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579755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8"/>
                </a:lnTo>
                <a:close/>
              </a:path>
              <a:path w="111760" h="579755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579755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4E433720-5D21-CA47-BEA5-94E1F6CB9B58}"/>
              </a:ext>
            </a:extLst>
          </p:cNvPr>
          <p:cNvSpPr/>
          <p:nvPr/>
        </p:nvSpPr>
        <p:spPr>
          <a:xfrm>
            <a:off x="5504689" y="2025395"/>
            <a:ext cx="154304" cy="1337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2D169DCC-9473-FD49-8F43-7EB2564EA196}"/>
              </a:ext>
            </a:extLst>
          </p:cNvPr>
          <p:cNvSpPr/>
          <p:nvPr/>
        </p:nvSpPr>
        <p:spPr>
          <a:xfrm>
            <a:off x="4581049" y="1936813"/>
            <a:ext cx="83820" cy="441484"/>
          </a:xfrm>
          <a:custGeom>
            <a:avLst/>
            <a:gdLst/>
            <a:ahLst/>
            <a:cxnLst/>
            <a:rect l="l" t="t" r="r" b="b"/>
            <a:pathLst>
              <a:path w="111760" h="588644">
                <a:moveTo>
                  <a:pt x="55753" y="39224"/>
                </a:moveTo>
                <a:lnTo>
                  <a:pt x="45847" y="56206"/>
                </a:lnTo>
                <a:lnTo>
                  <a:pt x="45847" y="588518"/>
                </a:lnTo>
                <a:lnTo>
                  <a:pt x="65659" y="588518"/>
                </a:lnTo>
                <a:lnTo>
                  <a:pt x="65659" y="56206"/>
                </a:lnTo>
                <a:lnTo>
                  <a:pt x="55753" y="39224"/>
                </a:lnTo>
                <a:close/>
              </a:path>
              <a:path w="111760" h="588644">
                <a:moveTo>
                  <a:pt x="55752" y="0"/>
                </a:moveTo>
                <a:lnTo>
                  <a:pt x="2794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588644">
                <a:moveTo>
                  <a:pt x="67159" y="19558"/>
                </a:moveTo>
                <a:lnTo>
                  <a:pt x="65659" y="19558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5156" y="104394"/>
                </a:lnTo>
                <a:lnTo>
                  <a:pt x="109982" y="101600"/>
                </a:lnTo>
                <a:lnTo>
                  <a:pt x="111506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588644">
                <a:moveTo>
                  <a:pt x="65659" y="19558"/>
                </a:moveTo>
                <a:lnTo>
                  <a:pt x="45847" y="19558"/>
                </a:lnTo>
                <a:lnTo>
                  <a:pt x="45847" y="56206"/>
                </a:lnTo>
                <a:lnTo>
                  <a:pt x="55753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8"/>
                </a:lnTo>
                <a:close/>
              </a:path>
              <a:path w="111760" h="588644">
                <a:moveTo>
                  <a:pt x="65659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588644">
                <a:moveTo>
                  <a:pt x="64262" y="24637"/>
                </a:moveTo>
                <a:lnTo>
                  <a:pt x="47244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78F7641D-8A3D-6A4E-B9DC-8EE83674FBC7}"/>
              </a:ext>
            </a:extLst>
          </p:cNvPr>
          <p:cNvSpPr/>
          <p:nvPr/>
        </p:nvSpPr>
        <p:spPr>
          <a:xfrm>
            <a:off x="4704589" y="2031286"/>
            <a:ext cx="154304" cy="1345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CBA903AC-FA12-3047-85C5-096FFA666766}"/>
              </a:ext>
            </a:extLst>
          </p:cNvPr>
          <p:cNvSpPr/>
          <p:nvPr/>
        </p:nvSpPr>
        <p:spPr>
          <a:xfrm>
            <a:off x="3791617" y="1936813"/>
            <a:ext cx="83820" cy="434816"/>
          </a:xfrm>
          <a:custGeom>
            <a:avLst/>
            <a:gdLst/>
            <a:ahLst/>
            <a:cxnLst/>
            <a:rect l="l" t="t" r="r" b="b"/>
            <a:pathLst>
              <a:path w="111760" h="579755">
                <a:moveTo>
                  <a:pt x="56291" y="39284"/>
                </a:moveTo>
                <a:lnTo>
                  <a:pt x="46226" y="56165"/>
                </a:lnTo>
                <a:lnTo>
                  <a:pt x="40766" y="579247"/>
                </a:lnTo>
                <a:lnTo>
                  <a:pt x="60578" y="579374"/>
                </a:lnTo>
                <a:lnTo>
                  <a:pt x="66037" y="56400"/>
                </a:lnTo>
                <a:lnTo>
                  <a:pt x="56291" y="39284"/>
                </a:lnTo>
                <a:close/>
              </a:path>
              <a:path w="111760" h="579755">
                <a:moveTo>
                  <a:pt x="67921" y="19558"/>
                </a:moveTo>
                <a:lnTo>
                  <a:pt x="46609" y="19558"/>
                </a:lnTo>
                <a:lnTo>
                  <a:pt x="66421" y="19685"/>
                </a:lnTo>
                <a:lnTo>
                  <a:pt x="66037" y="56400"/>
                </a:lnTo>
                <a:lnTo>
                  <a:pt x="94234" y="105918"/>
                </a:lnTo>
                <a:lnTo>
                  <a:pt x="100330" y="107569"/>
                </a:lnTo>
                <a:lnTo>
                  <a:pt x="105028" y="104902"/>
                </a:lnTo>
                <a:lnTo>
                  <a:pt x="109855" y="102235"/>
                </a:lnTo>
                <a:lnTo>
                  <a:pt x="111506" y="96139"/>
                </a:lnTo>
                <a:lnTo>
                  <a:pt x="108838" y="91312"/>
                </a:lnTo>
                <a:lnTo>
                  <a:pt x="67921" y="19558"/>
                </a:lnTo>
                <a:close/>
              </a:path>
              <a:path w="111760" h="579755">
                <a:moveTo>
                  <a:pt x="56769" y="0"/>
                </a:moveTo>
                <a:lnTo>
                  <a:pt x="0" y="94996"/>
                </a:lnTo>
                <a:lnTo>
                  <a:pt x="1524" y="101092"/>
                </a:lnTo>
                <a:lnTo>
                  <a:pt x="10922" y="106680"/>
                </a:lnTo>
                <a:lnTo>
                  <a:pt x="17018" y="105156"/>
                </a:lnTo>
                <a:lnTo>
                  <a:pt x="46226" y="56165"/>
                </a:lnTo>
                <a:lnTo>
                  <a:pt x="46609" y="19558"/>
                </a:lnTo>
                <a:lnTo>
                  <a:pt x="67921" y="19558"/>
                </a:lnTo>
                <a:lnTo>
                  <a:pt x="56769" y="0"/>
                </a:lnTo>
                <a:close/>
              </a:path>
              <a:path w="111760" h="579755">
                <a:moveTo>
                  <a:pt x="66370" y="24511"/>
                </a:moveTo>
                <a:lnTo>
                  <a:pt x="47878" y="24511"/>
                </a:lnTo>
                <a:lnTo>
                  <a:pt x="65024" y="24637"/>
                </a:lnTo>
                <a:lnTo>
                  <a:pt x="56291" y="39284"/>
                </a:lnTo>
                <a:lnTo>
                  <a:pt x="66037" y="56400"/>
                </a:lnTo>
                <a:lnTo>
                  <a:pt x="66370" y="24511"/>
                </a:lnTo>
                <a:close/>
              </a:path>
              <a:path w="111760" h="579755">
                <a:moveTo>
                  <a:pt x="46609" y="19558"/>
                </a:moveTo>
                <a:lnTo>
                  <a:pt x="46226" y="56165"/>
                </a:lnTo>
                <a:lnTo>
                  <a:pt x="56291" y="39284"/>
                </a:lnTo>
                <a:lnTo>
                  <a:pt x="47878" y="24511"/>
                </a:lnTo>
                <a:lnTo>
                  <a:pt x="66370" y="24511"/>
                </a:lnTo>
                <a:lnTo>
                  <a:pt x="66421" y="19685"/>
                </a:lnTo>
                <a:lnTo>
                  <a:pt x="46609" y="19558"/>
                </a:lnTo>
                <a:close/>
              </a:path>
              <a:path w="111760" h="579755">
                <a:moveTo>
                  <a:pt x="47878" y="24511"/>
                </a:moveTo>
                <a:lnTo>
                  <a:pt x="56291" y="39284"/>
                </a:lnTo>
                <a:lnTo>
                  <a:pt x="65024" y="24637"/>
                </a:lnTo>
                <a:lnTo>
                  <a:pt x="47878" y="2451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05B8B259-05B9-3E4E-9828-E1C162E82741}"/>
              </a:ext>
            </a:extLst>
          </p:cNvPr>
          <p:cNvSpPr/>
          <p:nvPr/>
        </p:nvSpPr>
        <p:spPr>
          <a:xfrm>
            <a:off x="3909060" y="2031286"/>
            <a:ext cx="154304" cy="1345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2" name="object 91">
            <a:extLst>
              <a:ext uri="{FF2B5EF4-FFF2-40B4-BE49-F238E27FC236}">
                <a16:creationId xmlns:a16="http://schemas.microsoft.com/office/drawing/2014/main" id="{47FFB847-90BB-4844-B482-290968B76A3F}"/>
              </a:ext>
            </a:extLst>
          </p:cNvPr>
          <p:cNvSpPr/>
          <p:nvPr/>
        </p:nvSpPr>
        <p:spPr>
          <a:xfrm>
            <a:off x="2990850" y="1936813"/>
            <a:ext cx="83820" cy="411480"/>
          </a:xfrm>
          <a:custGeom>
            <a:avLst/>
            <a:gdLst/>
            <a:ahLst/>
            <a:cxnLst/>
            <a:rect l="l" t="t" r="r" b="b"/>
            <a:pathLst>
              <a:path w="111760" h="548639">
                <a:moveTo>
                  <a:pt x="56519" y="39321"/>
                </a:moveTo>
                <a:lnTo>
                  <a:pt x="46395" y="56147"/>
                </a:lnTo>
                <a:lnTo>
                  <a:pt x="40131" y="548259"/>
                </a:lnTo>
                <a:lnTo>
                  <a:pt x="59943" y="548513"/>
                </a:lnTo>
                <a:lnTo>
                  <a:pt x="66207" y="56431"/>
                </a:lnTo>
                <a:lnTo>
                  <a:pt x="56519" y="39321"/>
                </a:lnTo>
                <a:close/>
              </a:path>
              <a:path w="111760" h="548639">
                <a:moveTo>
                  <a:pt x="68033" y="19431"/>
                </a:moveTo>
                <a:lnTo>
                  <a:pt x="46862" y="19431"/>
                </a:lnTo>
                <a:lnTo>
                  <a:pt x="66675" y="19685"/>
                </a:lnTo>
                <a:lnTo>
                  <a:pt x="66207" y="56431"/>
                </a:lnTo>
                <a:lnTo>
                  <a:pt x="91567" y="101219"/>
                </a:lnTo>
                <a:lnTo>
                  <a:pt x="94233" y="106045"/>
                </a:lnTo>
                <a:lnTo>
                  <a:pt x="100330" y="107696"/>
                </a:lnTo>
                <a:lnTo>
                  <a:pt x="105156" y="105029"/>
                </a:lnTo>
                <a:lnTo>
                  <a:pt x="109855" y="102235"/>
                </a:lnTo>
                <a:lnTo>
                  <a:pt x="111506" y="96266"/>
                </a:lnTo>
                <a:lnTo>
                  <a:pt x="108838" y="91440"/>
                </a:lnTo>
                <a:lnTo>
                  <a:pt x="68033" y="19431"/>
                </a:lnTo>
                <a:close/>
              </a:path>
              <a:path w="111760" h="548639">
                <a:moveTo>
                  <a:pt x="57023" y="0"/>
                </a:moveTo>
                <a:lnTo>
                  <a:pt x="2793" y="90170"/>
                </a:lnTo>
                <a:lnTo>
                  <a:pt x="0" y="94869"/>
                </a:lnTo>
                <a:lnTo>
                  <a:pt x="1524" y="100965"/>
                </a:lnTo>
                <a:lnTo>
                  <a:pt x="10922" y="106553"/>
                </a:lnTo>
                <a:lnTo>
                  <a:pt x="17018" y="105029"/>
                </a:lnTo>
                <a:lnTo>
                  <a:pt x="19812" y="100330"/>
                </a:lnTo>
                <a:lnTo>
                  <a:pt x="46395" y="56147"/>
                </a:lnTo>
                <a:lnTo>
                  <a:pt x="46862" y="19431"/>
                </a:lnTo>
                <a:lnTo>
                  <a:pt x="68033" y="19431"/>
                </a:lnTo>
                <a:lnTo>
                  <a:pt x="57023" y="0"/>
                </a:lnTo>
                <a:close/>
              </a:path>
              <a:path w="111760" h="548639">
                <a:moveTo>
                  <a:pt x="66613" y="24511"/>
                </a:moveTo>
                <a:lnTo>
                  <a:pt x="48132" y="24511"/>
                </a:lnTo>
                <a:lnTo>
                  <a:pt x="65277" y="24765"/>
                </a:lnTo>
                <a:lnTo>
                  <a:pt x="56519" y="39321"/>
                </a:lnTo>
                <a:lnTo>
                  <a:pt x="66207" y="56431"/>
                </a:lnTo>
                <a:lnTo>
                  <a:pt x="66613" y="24511"/>
                </a:lnTo>
                <a:close/>
              </a:path>
              <a:path w="111760" h="548639">
                <a:moveTo>
                  <a:pt x="46862" y="19431"/>
                </a:moveTo>
                <a:lnTo>
                  <a:pt x="46395" y="56147"/>
                </a:lnTo>
                <a:lnTo>
                  <a:pt x="56519" y="39321"/>
                </a:lnTo>
                <a:lnTo>
                  <a:pt x="48132" y="24511"/>
                </a:lnTo>
                <a:lnTo>
                  <a:pt x="66613" y="24511"/>
                </a:lnTo>
                <a:lnTo>
                  <a:pt x="66675" y="19685"/>
                </a:lnTo>
                <a:lnTo>
                  <a:pt x="46862" y="19431"/>
                </a:lnTo>
                <a:close/>
              </a:path>
              <a:path w="111760" h="548639">
                <a:moveTo>
                  <a:pt x="48132" y="24511"/>
                </a:moveTo>
                <a:lnTo>
                  <a:pt x="56519" y="39321"/>
                </a:lnTo>
                <a:lnTo>
                  <a:pt x="65277" y="24765"/>
                </a:lnTo>
                <a:lnTo>
                  <a:pt x="48132" y="2451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3" name="object 92">
            <a:extLst>
              <a:ext uri="{FF2B5EF4-FFF2-40B4-BE49-F238E27FC236}">
                <a16:creationId xmlns:a16="http://schemas.microsoft.com/office/drawing/2014/main" id="{E76006FF-5D55-2240-B671-8C11F1BD78AF}"/>
              </a:ext>
            </a:extLst>
          </p:cNvPr>
          <p:cNvSpPr/>
          <p:nvPr/>
        </p:nvSpPr>
        <p:spPr>
          <a:xfrm>
            <a:off x="3108960" y="2024253"/>
            <a:ext cx="154304" cy="1337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4" name="object 93">
            <a:extLst>
              <a:ext uri="{FF2B5EF4-FFF2-40B4-BE49-F238E27FC236}">
                <a16:creationId xmlns:a16="http://schemas.microsoft.com/office/drawing/2014/main" id="{A77EDBFA-2F7A-CE4D-ABD9-47624B2FE72B}"/>
              </a:ext>
            </a:extLst>
          </p:cNvPr>
          <p:cNvSpPr/>
          <p:nvPr/>
        </p:nvSpPr>
        <p:spPr>
          <a:xfrm>
            <a:off x="2938796" y="1710226"/>
            <a:ext cx="251265" cy="18089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5" name="object 94">
            <a:extLst>
              <a:ext uri="{FF2B5EF4-FFF2-40B4-BE49-F238E27FC236}">
                <a16:creationId xmlns:a16="http://schemas.microsoft.com/office/drawing/2014/main" id="{A57F7317-B0AE-B948-BC3A-FCABED77B355}"/>
              </a:ext>
            </a:extLst>
          </p:cNvPr>
          <p:cNvSpPr/>
          <p:nvPr/>
        </p:nvSpPr>
        <p:spPr>
          <a:xfrm>
            <a:off x="5332340" y="1710226"/>
            <a:ext cx="248847" cy="18089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6" name="object 95">
            <a:extLst>
              <a:ext uri="{FF2B5EF4-FFF2-40B4-BE49-F238E27FC236}">
                <a16:creationId xmlns:a16="http://schemas.microsoft.com/office/drawing/2014/main" id="{BE19879F-B37F-774F-8EE9-7F164EA3F010}"/>
              </a:ext>
            </a:extLst>
          </p:cNvPr>
          <p:cNvSpPr/>
          <p:nvPr/>
        </p:nvSpPr>
        <p:spPr>
          <a:xfrm>
            <a:off x="4534491" y="1710226"/>
            <a:ext cx="252235" cy="18089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7" name="object 96">
            <a:extLst>
              <a:ext uri="{FF2B5EF4-FFF2-40B4-BE49-F238E27FC236}">
                <a16:creationId xmlns:a16="http://schemas.microsoft.com/office/drawing/2014/main" id="{AF732FAA-3555-234E-9537-26EE27D85A97}"/>
              </a:ext>
            </a:extLst>
          </p:cNvPr>
          <p:cNvSpPr/>
          <p:nvPr/>
        </p:nvSpPr>
        <p:spPr>
          <a:xfrm>
            <a:off x="3734295" y="1710226"/>
            <a:ext cx="254686" cy="18089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8" name="object 97">
            <a:extLst>
              <a:ext uri="{FF2B5EF4-FFF2-40B4-BE49-F238E27FC236}">
                <a16:creationId xmlns:a16="http://schemas.microsoft.com/office/drawing/2014/main" id="{1AEFF5E4-C4DF-3D41-A39E-0F2B691962CE}"/>
              </a:ext>
            </a:extLst>
          </p:cNvPr>
          <p:cNvSpPr/>
          <p:nvPr/>
        </p:nvSpPr>
        <p:spPr>
          <a:xfrm>
            <a:off x="5218994" y="1071223"/>
            <a:ext cx="429624" cy="1743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9" name="object 98">
            <a:extLst>
              <a:ext uri="{FF2B5EF4-FFF2-40B4-BE49-F238E27FC236}">
                <a16:creationId xmlns:a16="http://schemas.microsoft.com/office/drawing/2014/main" id="{86ABB2B4-1D56-E448-81D3-18B6B801008E}"/>
              </a:ext>
            </a:extLst>
          </p:cNvPr>
          <p:cNvSpPr/>
          <p:nvPr/>
        </p:nvSpPr>
        <p:spPr>
          <a:xfrm>
            <a:off x="4424708" y="1071223"/>
            <a:ext cx="431847" cy="17435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0" name="object 99">
            <a:extLst>
              <a:ext uri="{FF2B5EF4-FFF2-40B4-BE49-F238E27FC236}">
                <a16:creationId xmlns:a16="http://schemas.microsoft.com/office/drawing/2014/main" id="{45BF80A7-F3ED-A047-A9D7-1D212EE96C07}"/>
              </a:ext>
            </a:extLst>
          </p:cNvPr>
          <p:cNvSpPr/>
          <p:nvPr/>
        </p:nvSpPr>
        <p:spPr>
          <a:xfrm>
            <a:off x="3627941" y="1071223"/>
            <a:ext cx="429675" cy="17435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1" name="object 100">
            <a:extLst>
              <a:ext uri="{FF2B5EF4-FFF2-40B4-BE49-F238E27FC236}">
                <a16:creationId xmlns:a16="http://schemas.microsoft.com/office/drawing/2014/main" id="{85D73EE3-1B32-AB42-A33F-75CE12753A45}"/>
              </a:ext>
            </a:extLst>
          </p:cNvPr>
          <p:cNvSpPr/>
          <p:nvPr/>
        </p:nvSpPr>
        <p:spPr>
          <a:xfrm>
            <a:off x="2809584" y="1071223"/>
            <a:ext cx="429653" cy="17435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2" name="object 101">
            <a:extLst>
              <a:ext uri="{FF2B5EF4-FFF2-40B4-BE49-F238E27FC236}">
                <a16:creationId xmlns:a16="http://schemas.microsoft.com/office/drawing/2014/main" id="{E9C290F5-52F1-1D47-822D-4DDDEB8E7B17}"/>
              </a:ext>
            </a:extLst>
          </p:cNvPr>
          <p:cNvSpPr/>
          <p:nvPr/>
        </p:nvSpPr>
        <p:spPr>
          <a:xfrm>
            <a:off x="2978563" y="1263587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3" y="39224"/>
                </a:moveTo>
                <a:lnTo>
                  <a:pt x="45846" y="56206"/>
                </a:lnTo>
                <a:lnTo>
                  <a:pt x="45846" y="535431"/>
                </a:lnTo>
                <a:lnTo>
                  <a:pt x="65658" y="535431"/>
                </a:lnTo>
                <a:lnTo>
                  <a:pt x="65658" y="56206"/>
                </a:lnTo>
                <a:lnTo>
                  <a:pt x="55753" y="39224"/>
                </a:lnTo>
                <a:close/>
              </a:path>
              <a:path w="111760" h="535939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535939">
                <a:moveTo>
                  <a:pt x="67159" y="19557"/>
                </a:moveTo>
                <a:lnTo>
                  <a:pt x="65658" y="19557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0" y="105537"/>
                </a:lnTo>
                <a:lnTo>
                  <a:pt x="100456" y="107187"/>
                </a:lnTo>
                <a:lnTo>
                  <a:pt x="105156" y="104393"/>
                </a:lnTo>
                <a:lnTo>
                  <a:pt x="109981" y="101600"/>
                </a:lnTo>
                <a:lnTo>
                  <a:pt x="111506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535939">
                <a:moveTo>
                  <a:pt x="65658" y="19557"/>
                </a:moveTo>
                <a:lnTo>
                  <a:pt x="45846" y="19557"/>
                </a:lnTo>
                <a:lnTo>
                  <a:pt x="45846" y="56206"/>
                </a:lnTo>
                <a:lnTo>
                  <a:pt x="55753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7"/>
                </a:lnTo>
                <a:close/>
              </a:path>
              <a:path w="111760" h="535939">
                <a:moveTo>
                  <a:pt x="65658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3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3" name="object 102">
            <a:extLst>
              <a:ext uri="{FF2B5EF4-FFF2-40B4-BE49-F238E27FC236}">
                <a16:creationId xmlns:a16="http://schemas.microsoft.com/office/drawing/2014/main" id="{75F588C3-11F0-1743-8652-E3B3FA6E1492}"/>
              </a:ext>
            </a:extLst>
          </p:cNvPr>
          <p:cNvSpPr/>
          <p:nvPr/>
        </p:nvSpPr>
        <p:spPr>
          <a:xfrm>
            <a:off x="3782092" y="1263587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3" y="39224"/>
                </a:moveTo>
                <a:lnTo>
                  <a:pt x="45847" y="56206"/>
                </a:lnTo>
                <a:lnTo>
                  <a:pt x="45847" y="535431"/>
                </a:lnTo>
                <a:lnTo>
                  <a:pt x="65659" y="535431"/>
                </a:lnTo>
                <a:lnTo>
                  <a:pt x="65659" y="56206"/>
                </a:lnTo>
                <a:lnTo>
                  <a:pt x="55753" y="39224"/>
                </a:lnTo>
                <a:close/>
              </a:path>
              <a:path w="111760" h="535939">
                <a:moveTo>
                  <a:pt x="55752" y="0"/>
                </a:moveTo>
                <a:lnTo>
                  <a:pt x="2794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535939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5156" y="104393"/>
                </a:lnTo>
                <a:lnTo>
                  <a:pt x="109982" y="101600"/>
                </a:lnTo>
                <a:lnTo>
                  <a:pt x="111506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535939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3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60" h="535939">
                <a:moveTo>
                  <a:pt x="65659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4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4" name="object 103">
            <a:extLst>
              <a:ext uri="{FF2B5EF4-FFF2-40B4-BE49-F238E27FC236}">
                <a16:creationId xmlns:a16="http://schemas.microsoft.com/office/drawing/2014/main" id="{A6501814-60A7-B948-8FBB-906D208069D8}"/>
              </a:ext>
            </a:extLst>
          </p:cNvPr>
          <p:cNvSpPr/>
          <p:nvPr/>
        </p:nvSpPr>
        <p:spPr>
          <a:xfrm>
            <a:off x="4571904" y="1263587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2" y="39224"/>
                </a:moveTo>
                <a:lnTo>
                  <a:pt x="45847" y="56206"/>
                </a:lnTo>
                <a:lnTo>
                  <a:pt x="45847" y="535431"/>
                </a:lnTo>
                <a:lnTo>
                  <a:pt x="65659" y="535431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60" h="535939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535939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535939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60" h="535939">
                <a:moveTo>
                  <a:pt x="65659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5" name="object 104">
            <a:extLst>
              <a:ext uri="{FF2B5EF4-FFF2-40B4-BE49-F238E27FC236}">
                <a16:creationId xmlns:a16="http://schemas.microsoft.com/office/drawing/2014/main" id="{999A6B59-525D-D841-B14F-2A23C34FB4F1}"/>
              </a:ext>
            </a:extLst>
          </p:cNvPr>
          <p:cNvSpPr/>
          <p:nvPr/>
        </p:nvSpPr>
        <p:spPr>
          <a:xfrm>
            <a:off x="5373147" y="1263587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2" y="39224"/>
                </a:moveTo>
                <a:lnTo>
                  <a:pt x="45847" y="56206"/>
                </a:lnTo>
                <a:lnTo>
                  <a:pt x="45847" y="535431"/>
                </a:lnTo>
                <a:lnTo>
                  <a:pt x="65658" y="535431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535939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535939">
                <a:moveTo>
                  <a:pt x="67159" y="19557"/>
                </a:moveTo>
                <a:lnTo>
                  <a:pt x="65658" y="19557"/>
                </a:lnTo>
                <a:lnTo>
                  <a:pt x="65658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535939">
                <a:moveTo>
                  <a:pt x="65658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7"/>
                </a:lnTo>
                <a:close/>
              </a:path>
              <a:path w="111760" h="535939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8" y="56206"/>
                </a:lnTo>
                <a:lnTo>
                  <a:pt x="65658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6" name="object 105">
            <a:extLst>
              <a:ext uri="{FF2B5EF4-FFF2-40B4-BE49-F238E27FC236}">
                <a16:creationId xmlns:a16="http://schemas.microsoft.com/office/drawing/2014/main" id="{8C2C39C9-B1CF-6740-BB51-78CF435D0CDF}"/>
              </a:ext>
            </a:extLst>
          </p:cNvPr>
          <p:cNvSpPr/>
          <p:nvPr/>
        </p:nvSpPr>
        <p:spPr>
          <a:xfrm>
            <a:off x="5570410" y="2743104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2"/>
                </a:moveTo>
                <a:lnTo>
                  <a:pt x="598424" y="91693"/>
                </a:lnTo>
                <a:lnTo>
                  <a:pt x="593725" y="94360"/>
                </a:lnTo>
                <a:lnTo>
                  <a:pt x="592074" y="100456"/>
                </a:lnTo>
                <a:lnTo>
                  <a:pt x="594868" y="105156"/>
                </a:lnTo>
                <a:lnTo>
                  <a:pt x="597662" y="109981"/>
                </a:lnTo>
                <a:lnTo>
                  <a:pt x="603758" y="111506"/>
                </a:lnTo>
                <a:lnTo>
                  <a:pt x="608457" y="108712"/>
                </a:lnTo>
                <a:lnTo>
                  <a:pt x="682276" y="65658"/>
                </a:lnTo>
                <a:lnTo>
                  <a:pt x="679704" y="65658"/>
                </a:lnTo>
                <a:lnTo>
                  <a:pt x="679704" y="64262"/>
                </a:lnTo>
                <a:lnTo>
                  <a:pt x="674624" y="64262"/>
                </a:lnTo>
                <a:lnTo>
                  <a:pt x="660037" y="55752"/>
                </a:lnTo>
                <a:close/>
              </a:path>
              <a:path w="699770" h="111760">
                <a:moveTo>
                  <a:pt x="643055" y="45846"/>
                </a:moveTo>
                <a:lnTo>
                  <a:pt x="0" y="45846"/>
                </a:lnTo>
                <a:lnTo>
                  <a:pt x="0" y="65658"/>
                </a:lnTo>
                <a:lnTo>
                  <a:pt x="643055" y="65658"/>
                </a:lnTo>
                <a:lnTo>
                  <a:pt x="660037" y="55752"/>
                </a:lnTo>
                <a:lnTo>
                  <a:pt x="643055" y="45846"/>
                </a:lnTo>
                <a:close/>
              </a:path>
              <a:path w="699770" h="111760">
                <a:moveTo>
                  <a:pt x="682276" y="45846"/>
                </a:moveTo>
                <a:lnTo>
                  <a:pt x="679704" y="45846"/>
                </a:lnTo>
                <a:lnTo>
                  <a:pt x="679704" y="65658"/>
                </a:lnTo>
                <a:lnTo>
                  <a:pt x="682276" y="65658"/>
                </a:lnTo>
                <a:lnTo>
                  <a:pt x="699262" y="55752"/>
                </a:lnTo>
                <a:lnTo>
                  <a:pt x="682276" y="45846"/>
                </a:lnTo>
                <a:close/>
              </a:path>
              <a:path w="699770" h="111760">
                <a:moveTo>
                  <a:pt x="674624" y="47243"/>
                </a:moveTo>
                <a:lnTo>
                  <a:pt x="660037" y="55752"/>
                </a:lnTo>
                <a:lnTo>
                  <a:pt x="674624" y="64262"/>
                </a:lnTo>
                <a:lnTo>
                  <a:pt x="674624" y="47243"/>
                </a:lnTo>
                <a:close/>
              </a:path>
              <a:path w="699770" h="111760">
                <a:moveTo>
                  <a:pt x="679704" y="47243"/>
                </a:moveTo>
                <a:lnTo>
                  <a:pt x="674624" y="47243"/>
                </a:lnTo>
                <a:lnTo>
                  <a:pt x="674624" y="64262"/>
                </a:lnTo>
                <a:lnTo>
                  <a:pt x="679704" y="64262"/>
                </a:lnTo>
                <a:lnTo>
                  <a:pt x="679704" y="47243"/>
                </a:lnTo>
                <a:close/>
              </a:path>
              <a:path w="699770" h="111760">
                <a:moveTo>
                  <a:pt x="603758" y="0"/>
                </a:moveTo>
                <a:lnTo>
                  <a:pt x="597662" y="1524"/>
                </a:lnTo>
                <a:lnTo>
                  <a:pt x="594868" y="6350"/>
                </a:lnTo>
                <a:lnTo>
                  <a:pt x="592074" y="11049"/>
                </a:lnTo>
                <a:lnTo>
                  <a:pt x="593725" y="17144"/>
                </a:lnTo>
                <a:lnTo>
                  <a:pt x="598424" y="19812"/>
                </a:lnTo>
                <a:lnTo>
                  <a:pt x="660037" y="55752"/>
                </a:lnTo>
                <a:lnTo>
                  <a:pt x="674624" y="47243"/>
                </a:lnTo>
                <a:lnTo>
                  <a:pt x="679704" y="47243"/>
                </a:lnTo>
                <a:lnTo>
                  <a:pt x="679704" y="45846"/>
                </a:lnTo>
                <a:lnTo>
                  <a:pt x="682276" y="45846"/>
                </a:lnTo>
                <a:lnTo>
                  <a:pt x="608457" y="2793"/>
                </a:lnTo>
                <a:lnTo>
                  <a:pt x="60375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7" name="object 106">
            <a:extLst>
              <a:ext uri="{FF2B5EF4-FFF2-40B4-BE49-F238E27FC236}">
                <a16:creationId xmlns:a16="http://schemas.microsoft.com/office/drawing/2014/main" id="{EF309BFB-258B-5642-8A77-3AC2C1EB91CD}"/>
              </a:ext>
            </a:extLst>
          </p:cNvPr>
          <p:cNvSpPr/>
          <p:nvPr/>
        </p:nvSpPr>
        <p:spPr>
          <a:xfrm>
            <a:off x="5654421" y="2542032"/>
            <a:ext cx="321183" cy="21831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8" name="object 107">
            <a:extLst>
              <a:ext uri="{FF2B5EF4-FFF2-40B4-BE49-F238E27FC236}">
                <a16:creationId xmlns:a16="http://schemas.microsoft.com/office/drawing/2014/main" id="{1EBDB1C6-5946-EF47-9A73-2C9CBDE5DCA6}"/>
              </a:ext>
            </a:extLst>
          </p:cNvPr>
          <p:cNvSpPr/>
          <p:nvPr/>
        </p:nvSpPr>
        <p:spPr>
          <a:xfrm>
            <a:off x="2749487" y="1018984"/>
            <a:ext cx="545306" cy="244793"/>
          </a:xfrm>
          <a:custGeom>
            <a:avLst/>
            <a:gdLst/>
            <a:ahLst/>
            <a:cxnLst/>
            <a:rect l="l" t="t" r="r" b="b"/>
            <a:pathLst>
              <a:path w="727075" h="326389">
                <a:moveTo>
                  <a:pt x="0" y="326136"/>
                </a:moveTo>
                <a:lnTo>
                  <a:pt x="726948" y="326136"/>
                </a:lnTo>
                <a:lnTo>
                  <a:pt x="726948" y="0"/>
                </a:lnTo>
                <a:lnTo>
                  <a:pt x="0" y="0"/>
                </a:lnTo>
                <a:lnTo>
                  <a:pt x="0" y="326136"/>
                </a:lnTo>
                <a:close/>
              </a:path>
            </a:pathLst>
          </a:custGeom>
          <a:ln w="19812">
            <a:solidFill>
              <a:srgbClr val="BA56B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9" name="object 108">
            <a:extLst>
              <a:ext uri="{FF2B5EF4-FFF2-40B4-BE49-F238E27FC236}">
                <a16:creationId xmlns:a16="http://schemas.microsoft.com/office/drawing/2014/main" id="{BD3A5852-EF51-B94F-8E11-AC30CBE10BBF}"/>
              </a:ext>
            </a:extLst>
          </p:cNvPr>
          <p:cNvSpPr/>
          <p:nvPr/>
        </p:nvSpPr>
        <p:spPr>
          <a:xfrm>
            <a:off x="2133410" y="4626865"/>
            <a:ext cx="610552" cy="65246"/>
          </a:xfrm>
          <a:custGeom>
            <a:avLst/>
            <a:gdLst/>
            <a:ahLst/>
            <a:cxnLst/>
            <a:rect l="l" t="t" r="r" b="b"/>
            <a:pathLst>
              <a:path w="814069" h="86995">
                <a:moveTo>
                  <a:pt x="726947" y="0"/>
                </a:moveTo>
                <a:lnTo>
                  <a:pt x="726947" y="86868"/>
                </a:lnTo>
                <a:lnTo>
                  <a:pt x="784860" y="57912"/>
                </a:lnTo>
                <a:lnTo>
                  <a:pt x="741426" y="57912"/>
                </a:lnTo>
                <a:lnTo>
                  <a:pt x="741426" y="28956"/>
                </a:lnTo>
                <a:lnTo>
                  <a:pt x="784860" y="28956"/>
                </a:lnTo>
                <a:lnTo>
                  <a:pt x="726947" y="0"/>
                </a:lnTo>
                <a:close/>
              </a:path>
              <a:path w="814069" h="86995">
                <a:moveTo>
                  <a:pt x="726947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726947" y="57912"/>
                </a:lnTo>
                <a:lnTo>
                  <a:pt x="726947" y="28956"/>
                </a:lnTo>
                <a:close/>
              </a:path>
              <a:path w="814069" h="86995">
                <a:moveTo>
                  <a:pt x="784860" y="28956"/>
                </a:moveTo>
                <a:lnTo>
                  <a:pt x="741426" y="28956"/>
                </a:lnTo>
                <a:lnTo>
                  <a:pt x="741426" y="57912"/>
                </a:lnTo>
                <a:lnTo>
                  <a:pt x="784860" y="57912"/>
                </a:lnTo>
                <a:lnTo>
                  <a:pt x="813816" y="43434"/>
                </a:lnTo>
                <a:lnTo>
                  <a:pt x="784860" y="28956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0" name="object 109">
            <a:extLst>
              <a:ext uri="{FF2B5EF4-FFF2-40B4-BE49-F238E27FC236}">
                <a16:creationId xmlns:a16="http://schemas.microsoft.com/office/drawing/2014/main" id="{FF278CDA-5AC4-2C46-AB4A-B988C82FEF0B}"/>
              </a:ext>
            </a:extLst>
          </p:cNvPr>
          <p:cNvSpPr/>
          <p:nvPr/>
        </p:nvSpPr>
        <p:spPr>
          <a:xfrm>
            <a:off x="2133409" y="1108711"/>
            <a:ext cx="521018" cy="65246"/>
          </a:xfrm>
          <a:custGeom>
            <a:avLst/>
            <a:gdLst/>
            <a:ahLst/>
            <a:cxnLst/>
            <a:rect l="l" t="t" r="r" b="b"/>
            <a:pathLst>
              <a:path w="694689" h="86994">
                <a:moveTo>
                  <a:pt x="607441" y="0"/>
                </a:moveTo>
                <a:lnTo>
                  <a:pt x="607441" y="86868"/>
                </a:lnTo>
                <a:lnTo>
                  <a:pt x="665353" y="57912"/>
                </a:lnTo>
                <a:lnTo>
                  <a:pt x="621918" y="57912"/>
                </a:lnTo>
                <a:lnTo>
                  <a:pt x="621918" y="28956"/>
                </a:lnTo>
                <a:lnTo>
                  <a:pt x="665353" y="28956"/>
                </a:lnTo>
                <a:lnTo>
                  <a:pt x="607441" y="0"/>
                </a:lnTo>
                <a:close/>
              </a:path>
              <a:path w="694689" h="86994">
                <a:moveTo>
                  <a:pt x="607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607441" y="57912"/>
                </a:lnTo>
                <a:lnTo>
                  <a:pt x="607441" y="28956"/>
                </a:lnTo>
                <a:close/>
              </a:path>
              <a:path w="694689" h="86994">
                <a:moveTo>
                  <a:pt x="665353" y="28956"/>
                </a:moveTo>
                <a:lnTo>
                  <a:pt x="621918" y="28956"/>
                </a:lnTo>
                <a:lnTo>
                  <a:pt x="621918" y="57912"/>
                </a:lnTo>
                <a:lnTo>
                  <a:pt x="665353" y="57912"/>
                </a:lnTo>
                <a:lnTo>
                  <a:pt x="694309" y="43434"/>
                </a:lnTo>
                <a:lnTo>
                  <a:pt x="665353" y="28956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1" name="object 110">
            <a:extLst>
              <a:ext uri="{FF2B5EF4-FFF2-40B4-BE49-F238E27FC236}">
                <a16:creationId xmlns:a16="http://schemas.microsoft.com/office/drawing/2014/main" id="{F256580E-DFC7-B944-A40E-33C31E68BCAA}"/>
              </a:ext>
            </a:extLst>
          </p:cNvPr>
          <p:cNvSpPr txBox="1"/>
          <p:nvPr/>
        </p:nvSpPr>
        <p:spPr>
          <a:xfrm>
            <a:off x="6294311" y="2606326"/>
            <a:ext cx="13763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…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2" name="object 111">
            <a:extLst>
              <a:ext uri="{FF2B5EF4-FFF2-40B4-BE49-F238E27FC236}">
                <a16:creationId xmlns:a16="http://schemas.microsoft.com/office/drawing/2014/main" id="{FA0A61D1-70D5-1F4F-94A5-24DAFF385C7D}"/>
              </a:ext>
            </a:extLst>
          </p:cNvPr>
          <p:cNvSpPr txBox="1"/>
          <p:nvPr/>
        </p:nvSpPr>
        <p:spPr>
          <a:xfrm>
            <a:off x="1292123" y="639223"/>
            <a:ext cx="2256473" cy="139894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199198" algn="ctr">
              <a:spcBef>
                <a:spcPts val="79"/>
              </a:spcBef>
            </a:pPr>
            <a:r>
              <a:rPr sz="1050" dirty="0">
                <a:solidFill>
                  <a:srgbClr val="BA56BD"/>
                </a:solidFill>
                <a:latin typeface="Calibri"/>
                <a:cs typeface="Calibri"/>
              </a:rPr>
              <a:t>= </a:t>
            </a:r>
            <a:r>
              <a:rPr sz="1050" spc="-8" dirty="0">
                <a:solidFill>
                  <a:srgbClr val="BA56BD"/>
                </a:solidFill>
                <a:latin typeface="Calibri"/>
                <a:cs typeface="Calibri"/>
              </a:rPr>
              <a:t>negative </a:t>
            </a:r>
            <a:r>
              <a:rPr sz="1050" dirty="0">
                <a:solidFill>
                  <a:srgbClr val="BA56BD"/>
                </a:solidFill>
                <a:latin typeface="Calibri"/>
                <a:cs typeface="Calibri"/>
              </a:rPr>
              <a:t>log</a:t>
            </a:r>
            <a:r>
              <a:rPr sz="1050" spc="-38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050" spc="-8" dirty="0">
                <a:solidFill>
                  <a:srgbClr val="BA56BD"/>
                </a:solidFill>
                <a:latin typeface="Calibri"/>
                <a:cs typeface="Calibri"/>
              </a:rPr>
              <a:t>prob</a:t>
            </a:r>
            <a:endParaRPr sz="1050">
              <a:latin typeface="Calibri"/>
              <a:cs typeface="Calibri"/>
            </a:endParaRPr>
          </a:p>
          <a:p>
            <a:pPr marL="1200150" algn="ctr"/>
            <a:r>
              <a:rPr sz="1050" spc="-4" dirty="0">
                <a:solidFill>
                  <a:srgbClr val="BA56BD"/>
                </a:solidFill>
                <a:latin typeface="Calibri"/>
                <a:cs typeface="Calibri"/>
              </a:rPr>
              <a:t>of</a:t>
            </a:r>
            <a:r>
              <a:rPr sz="1050" spc="-15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050" spc="-8" dirty="0">
                <a:solidFill>
                  <a:srgbClr val="BA56BD"/>
                </a:solidFill>
                <a:latin typeface="Calibri"/>
                <a:cs typeface="Calibri"/>
              </a:rPr>
              <a:t>“students”</a:t>
            </a:r>
            <a:endParaRPr sz="1050">
              <a:latin typeface="Calibri"/>
              <a:cs typeface="Calibri"/>
            </a:endParaRPr>
          </a:p>
          <a:p>
            <a:pPr marL="441960">
              <a:spcBef>
                <a:spcPts val="344"/>
              </a:spcBef>
            </a:pPr>
            <a:r>
              <a:rPr sz="1500" spc="-4" dirty="0">
                <a:solidFill>
                  <a:srgbClr val="BA56BD"/>
                </a:solidFill>
                <a:latin typeface="Calibri"/>
                <a:cs typeface="Calibri"/>
              </a:rPr>
              <a:t>Loss</a:t>
            </a:r>
            <a:endParaRPr sz="1500">
              <a:latin typeface="Calibri"/>
              <a:cs typeface="Calibri"/>
            </a:endParaRPr>
          </a:p>
          <a:p>
            <a:pPr>
              <a:spcBef>
                <a:spcPts val="19"/>
              </a:spcBef>
            </a:pPr>
            <a:endParaRPr sz="2175">
              <a:latin typeface="Times New Roman"/>
              <a:cs typeface="Times New Roman"/>
            </a:endParaRPr>
          </a:p>
          <a:p>
            <a:pPr marL="9525" marR="1479233" indent="21431"/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P</a:t>
            </a:r>
            <a:r>
              <a:rPr sz="1500" spc="-26" dirty="0">
                <a:solidFill>
                  <a:srgbClr val="BA56BD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edic</a:t>
            </a:r>
            <a:r>
              <a:rPr sz="1500" spc="-19" dirty="0">
                <a:solidFill>
                  <a:srgbClr val="BA56BD"/>
                </a:solidFill>
                <a:latin typeface="Calibri"/>
                <a:cs typeface="Calibri"/>
              </a:rPr>
              <a:t>t</a:t>
            </a:r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ed  </a:t>
            </a:r>
            <a:r>
              <a:rPr sz="1500" spc="-11" dirty="0">
                <a:solidFill>
                  <a:srgbClr val="BA56BD"/>
                </a:solidFill>
                <a:latin typeface="Calibri"/>
                <a:cs typeface="Calibri"/>
              </a:rPr>
              <a:t>prob</a:t>
            </a:r>
            <a:r>
              <a:rPr sz="1500" spc="-53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BA56BD"/>
                </a:solidFill>
                <a:latin typeface="Calibri"/>
                <a:cs typeface="Calibri"/>
              </a:rPr>
              <a:t>dists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13" name="object 112">
            <a:extLst>
              <a:ext uri="{FF2B5EF4-FFF2-40B4-BE49-F238E27FC236}">
                <a16:creationId xmlns:a16="http://schemas.microsoft.com/office/drawing/2014/main" id="{91989FBD-5202-AA47-91B3-43B40C4BE1CB}"/>
              </a:ext>
            </a:extLst>
          </p:cNvPr>
          <p:cNvSpPr/>
          <p:nvPr/>
        </p:nvSpPr>
        <p:spPr>
          <a:xfrm>
            <a:off x="2133410" y="1772793"/>
            <a:ext cx="610552" cy="65246"/>
          </a:xfrm>
          <a:custGeom>
            <a:avLst/>
            <a:gdLst/>
            <a:ahLst/>
            <a:cxnLst/>
            <a:rect l="l" t="t" r="r" b="b"/>
            <a:pathLst>
              <a:path w="814069" h="86994">
                <a:moveTo>
                  <a:pt x="726947" y="0"/>
                </a:moveTo>
                <a:lnTo>
                  <a:pt x="726947" y="86867"/>
                </a:lnTo>
                <a:lnTo>
                  <a:pt x="784860" y="57912"/>
                </a:lnTo>
                <a:lnTo>
                  <a:pt x="741426" y="57912"/>
                </a:lnTo>
                <a:lnTo>
                  <a:pt x="741426" y="28955"/>
                </a:lnTo>
                <a:lnTo>
                  <a:pt x="784859" y="28955"/>
                </a:lnTo>
                <a:lnTo>
                  <a:pt x="726947" y="0"/>
                </a:lnTo>
                <a:close/>
              </a:path>
              <a:path w="814069" h="86994">
                <a:moveTo>
                  <a:pt x="726947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726947" y="57912"/>
                </a:lnTo>
                <a:lnTo>
                  <a:pt x="726947" y="28955"/>
                </a:lnTo>
                <a:close/>
              </a:path>
              <a:path w="814069" h="86994">
                <a:moveTo>
                  <a:pt x="784859" y="28955"/>
                </a:moveTo>
                <a:lnTo>
                  <a:pt x="741426" y="28955"/>
                </a:lnTo>
                <a:lnTo>
                  <a:pt x="741426" y="57912"/>
                </a:lnTo>
                <a:lnTo>
                  <a:pt x="784860" y="57912"/>
                </a:lnTo>
                <a:lnTo>
                  <a:pt x="813816" y="43434"/>
                </a:lnTo>
                <a:lnTo>
                  <a:pt x="784859" y="28955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4" name="object 113">
            <a:extLst>
              <a:ext uri="{FF2B5EF4-FFF2-40B4-BE49-F238E27FC236}">
                <a16:creationId xmlns:a16="http://schemas.microsoft.com/office/drawing/2014/main" id="{12893C67-4E86-F94B-B961-3BF4237A96BD}"/>
              </a:ext>
            </a:extLst>
          </p:cNvPr>
          <p:cNvSpPr txBox="1"/>
          <p:nvPr/>
        </p:nvSpPr>
        <p:spPr>
          <a:xfrm>
            <a:off x="1421131" y="4569276"/>
            <a:ext cx="651986" cy="4180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108">
              <a:lnSpc>
                <a:spcPts val="1504"/>
              </a:lnSpc>
            </a:pPr>
            <a:r>
              <a:rPr sz="1500" spc="-4" dirty="0">
                <a:solidFill>
                  <a:srgbClr val="BA56BD"/>
                </a:solidFill>
                <a:latin typeface="Calibri"/>
                <a:cs typeface="Calibri"/>
              </a:rPr>
              <a:t>Corpus</a:t>
            </a:r>
            <a:endParaRPr sz="1500">
              <a:latin typeface="Calibri"/>
              <a:cs typeface="Calibri"/>
            </a:endParaRPr>
          </a:p>
          <a:p>
            <a:pPr marL="19050">
              <a:spcBef>
                <a:spcPts val="514"/>
              </a:spcBef>
            </a:pPr>
            <a:fld id="{81D60167-4931-47E6-BA6A-407CBD079E47}" type="slidenum">
              <a:rPr sz="1050" dirty="0">
                <a:latin typeface="Calibri"/>
                <a:cs typeface="Calibri"/>
              </a:rPr>
              <a:pPr marL="19050">
                <a:spcBef>
                  <a:spcPts val="514"/>
                </a:spcBef>
              </a:pPr>
              <a:t>40</a:t>
            </a:fld>
            <a:endParaRPr sz="1050">
              <a:latin typeface="Calibri"/>
              <a:cs typeface="Calibri"/>
            </a:endParaRPr>
          </a:p>
        </p:txBody>
      </p:sp>
      <p:sp>
        <p:nvSpPr>
          <p:cNvPr id="115" name="object 114">
            <a:extLst>
              <a:ext uri="{FF2B5EF4-FFF2-40B4-BE49-F238E27FC236}">
                <a16:creationId xmlns:a16="http://schemas.microsoft.com/office/drawing/2014/main" id="{3422935A-B4D3-7D44-805D-4B44CD673889}"/>
              </a:ext>
            </a:extLst>
          </p:cNvPr>
          <p:cNvSpPr txBox="1"/>
          <p:nvPr/>
        </p:nvSpPr>
        <p:spPr>
          <a:xfrm>
            <a:off x="2904648" y="4576076"/>
            <a:ext cx="246698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i="1" dirty="0"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6" name="object 115">
            <a:extLst>
              <a:ext uri="{FF2B5EF4-FFF2-40B4-BE49-F238E27FC236}">
                <a16:creationId xmlns:a16="http://schemas.microsoft.com/office/drawing/2014/main" id="{D74A57D9-4BCF-9C45-8E75-851438539391}"/>
              </a:ext>
            </a:extLst>
          </p:cNvPr>
          <p:cNvSpPr txBox="1"/>
          <p:nvPr/>
        </p:nvSpPr>
        <p:spPr>
          <a:xfrm>
            <a:off x="3500438" y="4576076"/>
            <a:ext cx="609600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i="1" spc="-8" dirty="0">
                <a:latin typeface="Calibri"/>
                <a:cs typeface="Calibri"/>
              </a:rPr>
              <a:t>students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7" name="object 116">
            <a:extLst>
              <a:ext uri="{FF2B5EF4-FFF2-40B4-BE49-F238E27FC236}">
                <a16:creationId xmlns:a16="http://schemas.microsoft.com/office/drawing/2014/main" id="{18C3FB67-19AF-ED4B-8F1B-9336CFE1DEE5}"/>
              </a:ext>
            </a:extLst>
          </p:cNvPr>
          <p:cNvSpPr txBox="1"/>
          <p:nvPr/>
        </p:nvSpPr>
        <p:spPr>
          <a:xfrm>
            <a:off x="4353973" y="4576076"/>
            <a:ext cx="535781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i="1" spc="-4" dirty="0">
                <a:latin typeface="Calibri"/>
                <a:cs typeface="Calibri"/>
              </a:rPr>
              <a:t>open</a:t>
            </a:r>
            <a:r>
              <a:rPr sz="1350" i="1" dirty="0">
                <a:latin typeface="Calibri"/>
                <a:cs typeface="Calibri"/>
              </a:rPr>
              <a:t>ed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8" name="object 117">
            <a:extLst>
              <a:ext uri="{FF2B5EF4-FFF2-40B4-BE49-F238E27FC236}">
                <a16:creationId xmlns:a16="http://schemas.microsoft.com/office/drawing/2014/main" id="{0B504D41-D49E-5A40-ABB4-0FC60C1F9153}"/>
              </a:ext>
            </a:extLst>
          </p:cNvPr>
          <p:cNvSpPr txBox="1"/>
          <p:nvPr/>
        </p:nvSpPr>
        <p:spPr>
          <a:xfrm>
            <a:off x="5265229" y="4576076"/>
            <a:ext cx="344329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i="1" dirty="0">
                <a:latin typeface="Calibri"/>
                <a:cs typeface="Calibri"/>
              </a:rPr>
              <a:t>the</a:t>
            </a:r>
            <a:r>
              <a:rPr sz="1350" i="1" spc="-8" dirty="0">
                <a:latin typeface="Calibri"/>
                <a:cs typeface="Calibri"/>
              </a:rPr>
              <a:t>i</a:t>
            </a:r>
            <a:r>
              <a:rPr sz="1350" i="1" dirty="0">
                <a:latin typeface="Calibri"/>
                <a:cs typeface="Calibri"/>
              </a:rPr>
              <a:t>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9" name="object 118">
            <a:extLst>
              <a:ext uri="{FF2B5EF4-FFF2-40B4-BE49-F238E27FC236}">
                <a16:creationId xmlns:a16="http://schemas.microsoft.com/office/drawing/2014/main" id="{562D4F65-6C80-3042-9F4A-2C9946647446}"/>
              </a:ext>
            </a:extLst>
          </p:cNvPr>
          <p:cNvSpPr txBox="1"/>
          <p:nvPr/>
        </p:nvSpPr>
        <p:spPr>
          <a:xfrm>
            <a:off x="6034468" y="4576076"/>
            <a:ext cx="459581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i="1" spc="-26" dirty="0">
                <a:latin typeface="Calibri"/>
                <a:cs typeface="Calibri"/>
              </a:rPr>
              <a:t>e</a:t>
            </a:r>
            <a:r>
              <a:rPr sz="1350" i="1" spc="-30" dirty="0">
                <a:latin typeface="Calibri"/>
                <a:cs typeface="Calibri"/>
              </a:rPr>
              <a:t>x</a:t>
            </a:r>
            <a:r>
              <a:rPr sz="1350" i="1" spc="-4" dirty="0">
                <a:latin typeface="Calibri"/>
                <a:cs typeface="Calibri"/>
              </a:rPr>
              <a:t>ams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0" name="object 119">
            <a:extLst>
              <a:ext uri="{FF2B5EF4-FFF2-40B4-BE49-F238E27FC236}">
                <a16:creationId xmlns:a16="http://schemas.microsoft.com/office/drawing/2014/main" id="{A886893E-32EE-F448-8978-D807E1CA6A8B}"/>
              </a:ext>
            </a:extLst>
          </p:cNvPr>
          <p:cNvSpPr txBox="1"/>
          <p:nvPr/>
        </p:nvSpPr>
        <p:spPr>
          <a:xfrm>
            <a:off x="6874765" y="4576076"/>
            <a:ext cx="137636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dirty="0">
                <a:latin typeface="Calibri"/>
                <a:cs typeface="Calibri"/>
              </a:rPr>
              <a:t>…</a:t>
            </a:r>
            <a:endParaRPr sz="13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1057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spc="-4" dirty="0">
                <a:latin typeface="Calibri"/>
                <a:cs typeface="Calibri"/>
              </a:rPr>
              <a:t>Training an </a:t>
            </a:r>
            <a:r>
              <a:rPr lang="en-US" dirty="0"/>
              <a:t>RNN Language Model</a:t>
            </a:r>
          </a:p>
        </p:txBody>
      </p:sp>
      <p:sp>
        <p:nvSpPr>
          <p:cNvPr id="123" name="object 3">
            <a:extLst>
              <a:ext uri="{FF2B5EF4-FFF2-40B4-BE49-F238E27FC236}">
                <a16:creationId xmlns:a16="http://schemas.microsoft.com/office/drawing/2014/main" id="{BAE7DC48-8E0F-8247-A34B-FA278A9485AB}"/>
              </a:ext>
            </a:extLst>
          </p:cNvPr>
          <p:cNvSpPr/>
          <p:nvPr/>
        </p:nvSpPr>
        <p:spPr>
          <a:xfrm>
            <a:off x="2894183" y="4768894"/>
            <a:ext cx="278713" cy="16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4" name="object 4">
            <a:extLst>
              <a:ext uri="{FF2B5EF4-FFF2-40B4-BE49-F238E27FC236}">
                <a16:creationId xmlns:a16="http://schemas.microsoft.com/office/drawing/2014/main" id="{D6AD30EA-A88F-7042-AC87-3B97B9ADD36E}"/>
              </a:ext>
            </a:extLst>
          </p:cNvPr>
          <p:cNvSpPr/>
          <p:nvPr/>
        </p:nvSpPr>
        <p:spPr>
          <a:xfrm>
            <a:off x="5295518" y="4779330"/>
            <a:ext cx="288036" cy="1669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5" name="object 5">
            <a:extLst>
              <a:ext uri="{FF2B5EF4-FFF2-40B4-BE49-F238E27FC236}">
                <a16:creationId xmlns:a16="http://schemas.microsoft.com/office/drawing/2014/main" id="{B47E6DDF-A140-3C45-AFBD-CAC05EBB5AC9}"/>
              </a:ext>
            </a:extLst>
          </p:cNvPr>
          <p:cNvSpPr/>
          <p:nvPr/>
        </p:nvSpPr>
        <p:spPr>
          <a:xfrm>
            <a:off x="4488657" y="4779330"/>
            <a:ext cx="289036" cy="1669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6" name="object 6">
            <a:extLst>
              <a:ext uri="{FF2B5EF4-FFF2-40B4-BE49-F238E27FC236}">
                <a16:creationId xmlns:a16="http://schemas.microsoft.com/office/drawing/2014/main" id="{DFD66535-B5D8-3E41-B93C-64520BDA332A}"/>
              </a:ext>
            </a:extLst>
          </p:cNvPr>
          <p:cNvSpPr/>
          <p:nvPr/>
        </p:nvSpPr>
        <p:spPr>
          <a:xfrm>
            <a:off x="3672583" y="4775851"/>
            <a:ext cx="288977" cy="170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7" name="object 7">
            <a:extLst>
              <a:ext uri="{FF2B5EF4-FFF2-40B4-BE49-F238E27FC236}">
                <a16:creationId xmlns:a16="http://schemas.microsoft.com/office/drawing/2014/main" id="{B183A6FE-682D-6F40-AFDC-200297DDE6BE}"/>
              </a:ext>
            </a:extLst>
          </p:cNvPr>
          <p:cNvSpPr/>
          <p:nvPr/>
        </p:nvSpPr>
        <p:spPr>
          <a:xfrm>
            <a:off x="3412109" y="3729725"/>
            <a:ext cx="246464" cy="153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8" name="object 8">
            <a:extLst>
              <a:ext uri="{FF2B5EF4-FFF2-40B4-BE49-F238E27FC236}">
                <a16:creationId xmlns:a16="http://schemas.microsoft.com/office/drawing/2014/main" id="{830DE0D7-B167-2A41-958D-EA577CA04A6E}"/>
              </a:ext>
            </a:extLst>
          </p:cNvPr>
          <p:cNvSpPr/>
          <p:nvPr/>
        </p:nvSpPr>
        <p:spPr>
          <a:xfrm>
            <a:off x="4214241" y="3729725"/>
            <a:ext cx="246888" cy="1534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9" name="object 9">
            <a:extLst>
              <a:ext uri="{FF2B5EF4-FFF2-40B4-BE49-F238E27FC236}">
                <a16:creationId xmlns:a16="http://schemas.microsoft.com/office/drawing/2014/main" id="{2F3FE6C3-C558-4640-8344-3DD8713B0EAB}"/>
              </a:ext>
            </a:extLst>
          </p:cNvPr>
          <p:cNvSpPr/>
          <p:nvPr/>
        </p:nvSpPr>
        <p:spPr>
          <a:xfrm>
            <a:off x="5022547" y="3729725"/>
            <a:ext cx="248737" cy="1534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0" name="object 10">
            <a:extLst>
              <a:ext uri="{FF2B5EF4-FFF2-40B4-BE49-F238E27FC236}">
                <a16:creationId xmlns:a16="http://schemas.microsoft.com/office/drawing/2014/main" id="{C0DB64B9-78EA-9842-8FBD-39739928238B}"/>
              </a:ext>
            </a:extLst>
          </p:cNvPr>
          <p:cNvSpPr/>
          <p:nvPr/>
        </p:nvSpPr>
        <p:spPr>
          <a:xfrm>
            <a:off x="2598281" y="3747161"/>
            <a:ext cx="245368" cy="1534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1" name="object 11">
            <a:extLst>
              <a:ext uri="{FF2B5EF4-FFF2-40B4-BE49-F238E27FC236}">
                <a16:creationId xmlns:a16="http://schemas.microsoft.com/office/drawing/2014/main" id="{BDF22F33-5056-5441-AC11-67E357E4B42E}"/>
              </a:ext>
            </a:extLst>
          </p:cNvPr>
          <p:cNvSpPr/>
          <p:nvPr/>
        </p:nvSpPr>
        <p:spPr>
          <a:xfrm>
            <a:off x="2964941" y="3535299"/>
            <a:ext cx="124587" cy="117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2" name="object 12">
            <a:extLst>
              <a:ext uri="{FF2B5EF4-FFF2-40B4-BE49-F238E27FC236}">
                <a16:creationId xmlns:a16="http://schemas.microsoft.com/office/drawing/2014/main" id="{1EF8D879-8EB0-BF43-84E1-EED08B0C7F75}"/>
              </a:ext>
            </a:extLst>
          </p:cNvPr>
          <p:cNvSpPr/>
          <p:nvPr/>
        </p:nvSpPr>
        <p:spPr>
          <a:xfrm>
            <a:off x="2964941" y="3690747"/>
            <a:ext cx="124587" cy="117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3" name="object 13">
            <a:extLst>
              <a:ext uri="{FF2B5EF4-FFF2-40B4-BE49-F238E27FC236}">
                <a16:creationId xmlns:a16="http://schemas.microsoft.com/office/drawing/2014/main" id="{9764839A-F64D-794A-A529-0801875F6F76}"/>
              </a:ext>
            </a:extLst>
          </p:cNvPr>
          <p:cNvSpPr/>
          <p:nvPr/>
        </p:nvSpPr>
        <p:spPr>
          <a:xfrm>
            <a:off x="2964941" y="3846195"/>
            <a:ext cx="124587" cy="117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4" name="object 14">
            <a:extLst>
              <a:ext uri="{FF2B5EF4-FFF2-40B4-BE49-F238E27FC236}">
                <a16:creationId xmlns:a16="http://schemas.microsoft.com/office/drawing/2014/main" id="{D303923F-845F-6445-AB3A-70623E1B6F1C}"/>
              </a:ext>
            </a:extLst>
          </p:cNvPr>
          <p:cNvSpPr/>
          <p:nvPr/>
        </p:nvSpPr>
        <p:spPr>
          <a:xfrm>
            <a:off x="2964941" y="4001642"/>
            <a:ext cx="124587" cy="117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5" name="object 15">
            <a:extLst>
              <a:ext uri="{FF2B5EF4-FFF2-40B4-BE49-F238E27FC236}">
                <a16:creationId xmlns:a16="http://schemas.microsoft.com/office/drawing/2014/main" id="{2961C2B7-4FC2-694E-93A7-746EFAE79B8A}"/>
              </a:ext>
            </a:extLst>
          </p:cNvPr>
          <p:cNvSpPr/>
          <p:nvPr/>
        </p:nvSpPr>
        <p:spPr>
          <a:xfrm>
            <a:off x="2885504" y="3473005"/>
            <a:ext cx="274320" cy="718185"/>
          </a:xfrm>
          <a:custGeom>
            <a:avLst/>
            <a:gdLst/>
            <a:ahLst/>
            <a:cxnLst/>
            <a:rect l="l" t="t" r="r" b="b"/>
            <a:pathLst>
              <a:path w="365760" h="957579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59"/>
                </a:lnTo>
                <a:lnTo>
                  <a:pt x="365760" y="896112"/>
                </a:lnTo>
                <a:lnTo>
                  <a:pt x="360967" y="919835"/>
                </a:lnTo>
                <a:lnTo>
                  <a:pt x="347900" y="939212"/>
                </a:lnTo>
                <a:lnTo>
                  <a:pt x="328523" y="952279"/>
                </a:lnTo>
                <a:lnTo>
                  <a:pt x="304800" y="957072"/>
                </a:lnTo>
                <a:lnTo>
                  <a:pt x="60960" y="957072"/>
                </a:lnTo>
                <a:lnTo>
                  <a:pt x="37236" y="952279"/>
                </a:lnTo>
                <a:lnTo>
                  <a:pt x="17859" y="939212"/>
                </a:lnTo>
                <a:lnTo>
                  <a:pt x="4792" y="919835"/>
                </a:lnTo>
                <a:lnTo>
                  <a:pt x="0" y="896112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6" name="object 16">
            <a:extLst>
              <a:ext uri="{FF2B5EF4-FFF2-40B4-BE49-F238E27FC236}">
                <a16:creationId xmlns:a16="http://schemas.microsoft.com/office/drawing/2014/main" id="{92290D59-D056-9646-8728-2AABA21269F8}"/>
              </a:ext>
            </a:extLst>
          </p:cNvPr>
          <p:cNvSpPr/>
          <p:nvPr/>
        </p:nvSpPr>
        <p:spPr>
          <a:xfrm>
            <a:off x="2982087" y="4190810"/>
            <a:ext cx="83820" cy="329088"/>
          </a:xfrm>
          <a:custGeom>
            <a:avLst/>
            <a:gdLst/>
            <a:ahLst/>
            <a:cxnLst/>
            <a:rect l="l" t="t" r="r" b="b"/>
            <a:pathLst>
              <a:path w="111760" h="438785">
                <a:moveTo>
                  <a:pt x="54792" y="39300"/>
                </a:moveTo>
                <a:lnTo>
                  <a:pt x="45199" y="56397"/>
                </a:lnTo>
                <a:lnTo>
                  <a:pt x="51688" y="438226"/>
                </a:lnTo>
                <a:lnTo>
                  <a:pt x="71500" y="437895"/>
                </a:lnTo>
                <a:lnTo>
                  <a:pt x="65013" y="56161"/>
                </a:lnTo>
                <a:lnTo>
                  <a:pt x="54792" y="39300"/>
                </a:lnTo>
                <a:close/>
              </a:path>
              <a:path w="111760" h="438785">
                <a:moveTo>
                  <a:pt x="54101" y="0"/>
                </a:moveTo>
                <a:lnTo>
                  <a:pt x="0" y="96481"/>
                </a:lnTo>
                <a:lnTo>
                  <a:pt x="1650" y="102527"/>
                </a:lnTo>
                <a:lnTo>
                  <a:pt x="6476" y="105194"/>
                </a:lnTo>
                <a:lnTo>
                  <a:pt x="11175" y="107873"/>
                </a:lnTo>
                <a:lnTo>
                  <a:pt x="17271" y="106171"/>
                </a:lnTo>
                <a:lnTo>
                  <a:pt x="45199" y="56397"/>
                </a:lnTo>
                <a:lnTo>
                  <a:pt x="44576" y="19773"/>
                </a:lnTo>
                <a:lnTo>
                  <a:pt x="64388" y="19443"/>
                </a:lnTo>
                <a:lnTo>
                  <a:pt x="65885" y="19443"/>
                </a:lnTo>
                <a:lnTo>
                  <a:pt x="54101" y="0"/>
                </a:lnTo>
                <a:close/>
              </a:path>
              <a:path w="111760" h="438785">
                <a:moveTo>
                  <a:pt x="65885" y="19443"/>
                </a:moveTo>
                <a:lnTo>
                  <a:pt x="64388" y="19443"/>
                </a:lnTo>
                <a:lnTo>
                  <a:pt x="65013" y="56161"/>
                </a:lnTo>
                <a:lnTo>
                  <a:pt x="91693" y="100177"/>
                </a:lnTo>
                <a:lnTo>
                  <a:pt x="94487" y="104851"/>
                </a:lnTo>
                <a:lnTo>
                  <a:pt x="100583" y="106349"/>
                </a:lnTo>
                <a:lnTo>
                  <a:pt x="109981" y="100672"/>
                </a:lnTo>
                <a:lnTo>
                  <a:pt x="111506" y="94589"/>
                </a:lnTo>
                <a:lnTo>
                  <a:pt x="108584" y="89903"/>
                </a:lnTo>
                <a:lnTo>
                  <a:pt x="65885" y="19443"/>
                </a:lnTo>
                <a:close/>
              </a:path>
              <a:path w="111760" h="438785">
                <a:moveTo>
                  <a:pt x="64388" y="19443"/>
                </a:moveTo>
                <a:lnTo>
                  <a:pt x="44576" y="19773"/>
                </a:lnTo>
                <a:lnTo>
                  <a:pt x="45199" y="56397"/>
                </a:lnTo>
                <a:lnTo>
                  <a:pt x="54792" y="39300"/>
                </a:lnTo>
                <a:lnTo>
                  <a:pt x="45973" y="24752"/>
                </a:lnTo>
                <a:lnTo>
                  <a:pt x="63118" y="24460"/>
                </a:lnTo>
                <a:lnTo>
                  <a:pt x="64474" y="24460"/>
                </a:lnTo>
                <a:lnTo>
                  <a:pt x="64388" y="19443"/>
                </a:lnTo>
                <a:close/>
              </a:path>
              <a:path w="111760" h="438785">
                <a:moveTo>
                  <a:pt x="64474" y="24460"/>
                </a:moveTo>
                <a:lnTo>
                  <a:pt x="63118" y="24460"/>
                </a:lnTo>
                <a:lnTo>
                  <a:pt x="54792" y="39300"/>
                </a:lnTo>
                <a:lnTo>
                  <a:pt x="65013" y="56161"/>
                </a:lnTo>
                <a:lnTo>
                  <a:pt x="64474" y="24460"/>
                </a:lnTo>
                <a:close/>
              </a:path>
              <a:path w="111760" h="438785">
                <a:moveTo>
                  <a:pt x="63118" y="24460"/>
                </a:moveTo>
                <a:lnTo>
                  <a:pt x="45973" y="24752"/>
                </a:lnTo>
                <a:lnTo>
                  <a:pt x="54792" y="39300"/>
                </a:lnTo>
                <a:lnTo>
                  <a:pt x="63118" y="2446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7" name="object 17">
            <a:extLst>
              <a:ext uri="{FF2B5EF4-FFF2-40B4-BE49-F238E27FC236}">
                <a16:creationId xmlns:a16="http://schemas.microsoft.com/office/drawing/2014/main" id="{5B608A84-E477-5C4C-A7F1-E7EE1EB98F7A}"/>
              </a:ext>
            </a:extLst>
          </p:cNvPr>
          <p:cNvSpPr/>
          <p:nvPr/>
        </p:nvSpPr>
        <p:spPr>
          <a:xfrm>
            <a:off x="3052954" y="4298823"/>
            <a:ext cx="176021" cy="2091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8" name="object 18">
            <a:extLst>
              <a:ext uri="{FF2B5EF4-FFF2-40B4-BE49-F238E27FC236}">
                <a16:creationId xmlns:a16="http://schemas.microsoft.com/office/drawing/2014/main" id="{00C6DACE-115F-2A43-8A13-683CF144581E}"/>
              </a:ext>
            </a:extLst>
          </p:cNvPr>
          <p:cNvSpPr/>
          <p:nvPr/>
        </p:nvSpPr>
        <p:spPr>
          <a:xfrm>
            <a:off x="5366385" y="3558159"/>
            <a:ext cx="124586" cy="118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9" name="object 19">
            <a:extLst>
              <a:ext uri="{FF2B5EF4-FFF2-40B4-BE49-F238E27FC236}">
                <a16:creationId xmlns:a16="http://schemas.microsoft.com/office/drawing/2014/main" id="{F5BF42D0-C494-CA45-8481-ED0FBD0A8657}"/>
              </a:ext>
            </a:extLst>
          </p:cNvPr>
          <p:cNvSpPr/>
          <p:nvPr/>
        </p:nvSpPr>
        <p:spPr>
          <a:xfrm>
            <a:off x="5366385" y="3713607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0" name="object 20">
            <a:extLst>
              <a:ext uri="{FF2B5EF4-FFF2-40B4-BE49-F238E27FC236}">
                <a16:creationId xmlns:a16="http://schemas.microsoft.com/office/drawing/2014/main" id="{902CC382-6EFF-1F4F-AE74-664B730B3110}"/>
              </a:ext>
            </a:extLst>
          </p:cNvPr>
          <p:cNvSpPr/>
          <p:nvPr/>
        </p:nvSpPr>
        <p:spPr>
          <a:xfrm>
            <a:off x="5366385" y="3869055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1" name="object 21">
            <a:extLst>
              <a:ext uri="{FF2B5EF4-FFF2-40B4-BE49-F238E27FC236}">
                <a16:creationId xmlns:a16="http://schemas.microsoft.com/office/drawing/2014/main" id="{2DEC0D6F-BF8D-7E49-809D-8EDA28A16DED}"/>
              </a:ext>
            </a:extLst>
          </p:cNvPr>
          <p:cNvSpPr/>
          <p:nvPr/>
        </p:nvSpPr>
        <p:spPr>
          <a:xfrm>
            <a:off x="5366385" y="4024502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2" name="object 22">
            <a:extLst>
              <a:ext uri="{FF2B5EF4-FFF2-40B4-BE49-F238E27FC236}">
                <a16:creationId xmlns:a16="http://schemas.microsoft.com/office/drawing/2014/main" id="{8AEE7287-8B87-6C4F-9B99-6AE37BF9A80F}"/>
              </a:ext>
            </a:extLst>
          </p:cNvPr>
          <p:cNvSpPr/>
          <p:nvPr/>
        </p:nvSpPr>
        <p:spPr>
          <a:xfrm>
            <a:off x="5286946" y="3497009"/>
            <a:ext cx="274320" cy="716756"/>
          </a:xfrm>
          <a:custGeom>
            <a:avLst/>
            <a:gdLst/>
            <a:ahLst/>
            <a:cxnLst/>
            <a:rect l="l" t="t" r="r" b="b"/>
            <a:pathLst>
              <a:path w="365760" h="955675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894588"/>
                </a:lnTo>
                <a:lnTo>
                  <a:pt x="360967" y="918316"/>
                </a:lnTo>
                <a:lnTo>
                  <a:pt x="347900" y="937693"/>
                </a:lnTo>
                <a:lnTo>
                  <a:pt x="328523" y="950757"/>
                </a:lnTo>
                <a:lnTo>
                  <a:pt x="304800" y="955548"/>
                </a:lnTo>
                <a:lnTo>
                  <a:pt x="60960" y="955548"/>
                </a:lnTo>
                <a:lnTo>
                  <a:pt x="37236" y="950757"/>
                </a:lnTo>
                <a:lnTo>
                  <a:pt x="17859" y="937693"/>
                </a:lnTo>
                <a:lnTo>
                  <a:pt x="4792" y="918316"/>
                </a:lnTo>
                <a:lnTo>
                  <a:pt x="0" y="894588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3" name="object 23">
            <a:extLst>
              <a:ext uri="{FF2B5EF4-FFF2-40B4-BE49-F238E27FC236}">
                <a16:creationId xmlns:a16="http://schemas.microsoft.com/office/drawing/2014/main" id="{7D070294-1785-5F47-9269-ACEFD6F19B56}"/>
              </a:ext>
            </a:extLst>
          </p:cNvPr>
          <p:cNvSpPr/>
          <p:nvPr/>
        </p:nvSpPr>
        <p:spPr>
          <a:xfrm>
            <a:off x="5382292" y="4213631"/>
            <a:ext cx="83820" cy="328613"/>
          </a:xfrm>
          <a:custGeom>
            <a:avLst/>
            <a:gdLst/>
            <a:ahLst/>
            <a:cxnLst/>
            <a:rect l="l" t="t" r="r" b="b"/>
            <a:pathLst>
              <a:path w="111760" h="438150">
                <a:moveTo>
                  <a:pt x="55753" y="39237"/>
                </a:moveTo>
                <a:lnTo>
                  <a:pt x="45847" y="56219"/>
                </a:lnTo>
                <a:lnTo>
                  <a:pt x="45847" y="438111"/>
                </a:lnTo>
                <a:lnTo>
                  <a:pt x="65659" y="438111"/>
                </a:lnTo>
                <a:lnTo>
                  <a:pt x="65659" y="56219"/>
                </a:lnTo>
                <a:lnTo>
                  <a:pt x="55753" y="39237"/>
                </a:lnTo>
                <a:close/>
              </a:path>
              <a:path w="111760" h="438150">
                <a:moveTo>
                  <a:pt x="55752" y="0"/>
                </a:moveTo>
                <a:lnTo>
                  <a:pt x="2794" y="90868"/>
                </a:lnTo>
                <a:lnTo>
                  <a:pt x="0" y="95592"/>
                </a:lnTo>
                <a:lnTo>
                  <a:pt x="1524" y="101663"/>
                </a:lnTo>
                <a:lnTo>
                  <a:pt x="6350" y="104419"/>
                </a:lnTo>
                <a:lnTo>
                  <a:pt x="11049" y="107175"/>
                </a:lnTo>
                <a:lnTo>
                  <a:pt x="17145" y="105587"/>
                </a:lnTo>
                <a:lnTo>
                  <a:pt x="19812" y="100850"/>
                </a:lnTo>
                <a:lnTo>
                  <a:pt x="45847" y="56219"/>
                </a:lnTo>
                <a:lnTo>
                  <a:pt x="45847" y="19659"/>
                </a:lnTo>
                <a:lnTo>
                  <a:pt x="67210" y="19659"/>
                </a:lnTo>
                <a:lnTo>
                  <a:pt x="55752" y="0"/>
                </a:lnTo>
                <a:close/>
              </a:path>
              <a:path w="111760" h="438150">
                <a:moveTo>
                  <a:pt x="67210" y="19659"/>
                </a:moveTo>
                <a:lnTo>
                  <a:pt x="65659" y="19659"/>
                </a:lnTo>
                <a:lnTo>
                  <a:pt x="65659" y="56219"/>
                </a:lnTo>
                <a:lnTo>
                  <a:pt x="91694" y="100850"/>
                </a:lnTo>
                <a:lnTo>
                  <a:pt x="94361" y="105587"/>
                </a:lnTo>
                <a:lnTo>
                  <a:pt x="100457" y="107175"/>
                </a:lnTo>
                <a:lnTo>
                  <a:pt x="105156" y="104419"/>
                </a:lnTo>
                <a:lnTo>
                  <a:pt x="109982" y="101663"/>
                </a:lnTo>
                <a:lnTo>
                  <a:pt x="111506" y="95592"/>
                </a:lnTo>
                <a:lnTo>
                  <a:pt x="108712" y="90868"/>
                </a:lnTo>
                <a:lnTo>
                  <a:pt x="67210" y="19659"/>
                </a:lnTo>
                <a:close/>
              </a:path>
              <a:path w="111760" h="438150">
                <a:moveTo>
                  <a:pt x="65659" y="19659"/>
                </a:moveTo>
                <a:lnTo>
                  <a:pt x="45847" y="19659"/>
                </a:lnTo>
                <a:lnTo>
                  <a:pt x="45847" y="56219"/>
                </a:lnTo>
                <a:lnTo>
                  <a:pt x="55753" y="39237"/>
                </a:lnTo>
                <a:lnTo>
                  <a:pt x="47244" y="24650"/>
                </a:lnTo>
                <a:lnTo>
                  <a:pt x="65659" y="24650"/>
                </a:lnTo>
                <a:lnTo>
                  <a:pt x="65659" y="19659"/>
                </a:lnTo>
                <a:close/>
              </a:path>
              <a:path w="111760" h="438150">
                <a:moveTo>
                  <a:pt x="65659" y="24650"/>
                </a:moveTo>
                <a:lnTo>
                  <a:pt x="64262" y="24650"/>
                </a:lnTo>
                <a:lnTo>
                  <a:pt x="55753" y="39237"/>
                </a:lnTo>
                <a:lnTo>
                  <a:pt x="65659" y="56219"/>
                </a:lnTo>
                <a:lnTo>
                  <a:pt x="65659" y="24650"/>
                </a:lnTo>
                <a:close/>
              </a:path>
              <a:path w="111760" h="438150">
                <a:moveTo>
                  <a:pt x="64262" y="24650"/>
                </a:moveTo>
                <a:lnTo>
                  <a:pt x="47244" y="24650"/>
                </a:lnTo>
                <a:lnTo>
                  <a:pt x="55753" y="39237"/>
                </a:lnTo>
                <a:lnTo>
                  <a:pt x="64262" y="246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4" name="object 24">
            <a:extLst>
              <a:ext uri="{FF2B5EF4-FFF2-40B4-BE49-F238E27FC236}">
                <a16:creationId xmlns:a16="http://schemas.microsoft.com/office/drawing/2014/main" id="{A475C508-9CE7-E94D-9091-092ED4D2CFA8}"/>
              </a:ext>
            </a:extLst>
          </p:cNvPr>
          <p:cNvSpPr/>
          <p:nvPr/>
        </p:nvSpPr>
        <p:spPr>
          <a:xfrm>
            <a:off x="5441823" y="4298823"/>
            <a:ext cx="177165" cy="2091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5" name="object 25">
            <a:extLst>
              <a:ext uri="{FF2B5EF4-FFF2-40B4-BE49-F238E27FC236}">
                <a16:creationId xmlns:a16="http://schemas.microsoft.com/office/drawing/2014/main" id="{846E47D3-B675-9848-A0C7-281ADEAB57C6}"/>
              </a:ext>
            </a:extLst>
          </p:cNvPr>
          <p:cNvSpPr/>
          <p:nvPr/>
        </p:nvSpPr>
        <p:spPr>
          <a:xfrm>
            <a:off x="4558284" y="3565017"/>
            <a:ext cx="124586" cy="118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6" name="object 26">
            <a:extLst>
              <a:ext uri="{FF2B5EF4-FFF2-40B4-BE49-F238E27FC236}">
                <a16:creationId xmlns:a16="http://schemas.microsoft.com/office/drawing/2014/main" id="{D806CE37-0436-1E4F-9B1C-EFC4503C65F5}"/>
              </a:ext>
            </a:extLst>
          </p:cNvPr>
          <p:cNvSpPr/>
          <p:nvPr/>
        </p:nvSpPr>
        <p:spPr>
          <a:xfrm>
            <a:off x="4558284" y="3720465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7" name="object 27">
            <a:extLst>
              <a:ext uri="{FF2B5EF4-FFF2-40B4-BE49-F238E27FC236}">
                <a16:creationId xmlns:a16="http://schemas.microsoft.com/office/drawing/2014/main" id="{C52BBDE7-7AC0-F144-AD69-C54D2E72D408}"/>
              </a:ext>
            </a:extLst>
          </p:cNvPr>
          <p:cNvSpPr/>
          <p:nvPr/>
        </p:nvSpPr>
        <p:spPr>
          <a:xfrm>
            <a:off x="4558284" y="3875913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8" name="object 28">
            <a:extLst>
              <a:ext uri="{FF2B5EF4-FFF2-40B4-BE49-F238E27FC236}">
                <a16:creationId xmlns:a16="http://schemas.microsoft.com/office/drawing/2014/main" id="{EF0308E5-9922-2248-9CB3-A84A530FA799}"/>
              </a:ext>
            </a:extLst>
          </p:cNvPr>
          <p:cNvSpPr/>
          <p:nvPr/>
        </p:nvSpPr>
        <p:spPr>
          <a:xfrm>
            <a:off x="4558284" y="4031360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9" name="object 29">
            <a:extLst>
              <a:ext uri="{FF2B5EF4-FFF2-40B4-BE49-F238E27FC236}">
                <a16:creationId xmlns:a16="http://schemas.microsoft.com/office/drawing/2014/main" id="{51D51D58-FF79-764E-89E2-855CE035B48E}"/>
              </a:ext>
            </a:extLst>
          </p:cNvPr>
          <p:cNvSpPr/>
          <p:nvPr/>
        </p:nvSpPr>
        <p:spPr>
          <a:xfrm>
            <a:off x="4479988" y="3503866"/>
            <a:ext cx="274320" cy="716756"/>
          </a:xfrm>
          <a:custGeom>
            <a:avLst/>
            <a:gdLst/>
            <a:ahLst/>
            <a:cxnLst/>
            <a:rect l="l" t="t" r="r" b="b"/>
            <a:pathLst>
              <a:path w="365760" h="955675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59"/>
                </a:lnTo>
                <a:lnTo>
                  <a:pt x="365760" y="894587"/>
                </a:lnTo>
                <a:lnTo>
                  <a:pt x="360967" y="918316"/>
                </a:lnTo>
                <a:lnTo>
                  <a:pt x="347900" y="937693"/>
                </a:lnTo>
                <a:lnTo>
                  <a:pt x="328523" y="950757"/>
                </a:lnTo>
                <a:lnTo>
                  <a:pt x="304800" y="955547"/>
                </a:lnTo>
                <a:lnTo>
                  <a:pt x="60960" y="955547"/>
                </a:lnTo>
                <a:lnTo>
                  <a:pt x="37236" y="950757"/>
                </a:lnTo>
                <a:lnTo>
                  <a:pt x="17859" y="937693"/>
                </a:lnTo>
                <a:lnTo>
                  <a:pt x="4792" y="918316"/>
                </a:lnTo>
                <a:lnTo>
                  <a:pt x="0" y="894587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0" name="object 30">
            <a:extLst>
              <a:ext uri="{FF2B5EF4-FFF2-40B4-BE49-F238E27FC236}">
                <a16:creationId xmlns:a16="http://schemas.microsoft.com/office/drawing/2014/main" id="{D7B85252-9378-5345-A4D5-AE7E0F70C1D0}"/>
              </a:ext>
            </a:extLst>
          </p:cNvPr>
          <p:cNvSpPr/>
          <p:nvPr/>
        </p:nvSpPr>
        <p:spPr>
          <a:xfrm>
            <a:off x="4575334" y="4220489"/>
            <a:ext cx="83820" cy="328613"/>
          </a:xfrm>
          <a:custGeom>
            <a:avLst/>
            <a:gdLst/>
            <a:ahLst/>
            <a:cxnLst/>
            <a:rect l="l" t="t" r="r" b="b"/>
            <a:pathLst>
              <a:path w="111760" h="438150">
                <a:moveTo>
                  <a:pt x="55752" y="39237"/>
                </a:moveTo>
                <a:lnTo>
                  <a:pt x="45846" y="56219"/>
                </a:lnTo>
                <a:lnTo>
                  <a:pt x="45846" y="438111"/>
                </a:lnTo>
                <a:lnTo>
                  <a:pt x="65658" y="438111"/>
                </a:lnTo>
                <a:lnTo>
                  <a:pt x="65658" y="56219"/>
                </a:lnTo>
                <a:lnTo>
                  <a:pt x="55752" y="39237"/>
                </a:lnTo>
                <a:close/>
              </a:path>
              <a:path w="111760" h="438150">
                <a:moveTo>
                  <a:pt x="55752" y="0"/>
                </a:moveTo>
                <a:lnTo>
                  <a:pt x="2793" y="90868"/>
                </a:lnTo>
                <a:lnTo>
                  <a:pt x="0" y="95592"/>
                </a:lnTo>
                <a:lnTo>
                  <a:pt x="1524" y="101663"/>
                </a:lnTo>
                <a:lnTo>
                  <a:pt x="6350" y="104419"/>
                </a:lnTo>
                <a:lnTo>
                  <a:pt x="11049" y="107175"/>
                </a:lnTo>
                <a:lnTo>
                  <a:pt x="17144" y="105575"/>
                </a:lnTo>
                <a:lnTo>
                  <a:pt x="19812" y="100850"/>
                </a:lnTo>
                <a:lnTo>
                  <a:pt x="45846" y="56219"/>
                </a:lnTo>
                <a:lnTo>
                  <a:pt x="45846" y="19659"/>
                </a:lnTo>
                <a:lnTo>
                  <a:pt x="67210" y="19659"/>
                </a:lnTo>
                <a:lnTo>
                  <a:pt x="55752" y="0"/>
                </a:lnTo>
                <a:close/>
              </a:path>
              <a:path w="111760" h="438150">
                <a:moveTo>
                  <a:pt x="67210" y="19659"/>
                </a:moveTo>
                <a:lnTo>
                  <a:pt x="65658" y="19659"/>
                </a:lnTo>
                <a:lnTo>
                  <a:pt x="65659" y="56219"/>
                </a:lnTo>
                <a:lnTo>
                  <a:pt x="91693" y="100850"/>
                </a:lnTo>
                <a:lnTo>
                  <a:pt x="94360" y="105587"/>
                </a:lnTo>
                <a:lnTo>
                  <a:pt x="100456" y="107175"/>
                </a:lnTo>
                <a:lnTo>
                  <a:pt x="105155" y="104419"/>
                </a:lnTo>
                <a:lnTo>
                  <a:pt x="109981" y="101663"/>
                </a:lnTo>
                <a:lnTo>
                  <a:pt x="111505" y="95592"/>
                </a:lnTo>
                <a:lnTo>
                  <a:pt x="108712" y="90868"/>
                </a:lnTo>
                <a:lnTo>
                  <a:pt x="67210" y="19659"/>
                </a:lnTo>
                <a:close/>
              </a:path>
              <a:path w="111760" h="438150">
                <a:moveTo>
                  <a:pt x="65658" y="19659"/>
                </a:moveTo>
                <a:lnTo>
                  <a:pt x="45846" y="19659"/>
                </a:lnTo>
                <a:lnTo>
                  <a:pt x="45846" y="56219"/>
                </a:lnTo>
                <a:lnTo>
                  <a:pt x="55752" y="39237"/>
                </a:lnTo>
                <a:lnTo>
                  <a:pt x="47243" y="24650"/>
                </a:lnTo>
                <a:lnTo>
                  <a:pt x="65658" y="24650"/>
                </a:lnTo>
                <a:lnTo>
                  <a:pt x="65658" y="19659"/>
                </a:lnTo>
                <a:close/>
              </a:path>
              <a:path w="111760" h="438150">
                <a:moveTo>
                  <a:pt x="65658" y="24650"/>
                </a:moveTo>
                <a:lnTo>
                  <a:pt x="64262" y="24650"/>
                </a:lnTo>
                <a:lnTo>
                  <a:pt x="55752" y="39237"/>
                </a:lnTo>
                <a:lnTo>
                  <a:pt x="65659" y="56219"/>
                </a:lnTo>
                <a:lnTo>
                  <a:pt x="65658" y="24650"/>
                </a:lnTo>
                <a:close/>
              </a:path>
              <a:path w="111760" h="438150">
                <a:moveTo>
                  <a:pt x="64262" y="24650"/>
                </a:moveTo>
                <a:lnTo>
                  <a:pt x="47243" y="24650"/>
                </a:lnTo>
                <a:lnTo>
                  <a:pt x="55752" y="39237"/>
                </a:lnTo>
                <a:lnTo>
                  <a:pt x="64262" y="246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1" name="object 31">
            <a:extLst>
              <a:ext uri="{FF2B5EF4-FFF2-40B4-BE49-F238E27FC236}">
                <a16:creationId xmlns:a16="http://schemas.microsoft.com/office/drawing/2014/main" id="{65288ED7-19D0-8643-801C-0F5DBD08087C}"/>
              </a:ext>
            </a:extLst>
          </p:cNvPr>
          <p:cNvSpPr/>
          <p:nvPr/>
        </p:nvSpPr>
        <p:spPr>
          <a:xfrm>
            <a:off x="4634865" y="4298823"/>
            <a:ext cx="177165" cy="2091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2" name="object 32">
            <a:extLst>
              <a:ext uri="{FF2B5EF4-FFF2-40B4-BE49-F238E27FC236}">
                <a16:creationId xmlns:a16="http://schemas.microsoft.com/office/drawing/2014/main" id="{6C4F0D9A-E804-DE4E-8A19-88C736AA1B33}"/>
              </a:ext>
            </a:extLst>
          </p:cNvPr>
          <p:cNvSpPr/>
          <p:nvPr/>
        </p:nvSpPr>
        <p:spPr>
          <a:xfrm>
            <a:off x="3766185" y="3558159"/>
            <a:ext cx="124586" cy="118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3" name="object 33">
            <a:extLst>
              <a:ext uri="{FF2B5EF4-FFF2-40B4-BE49-F238E27FC236}">
                <a16:creationId xmlns:a16="http://schemas.microsoft.com/office/drawing/2014/main" id="{DCFDD848-25F7-3B44-9473-5281209894BB}"/>
              </a:ext>
            </a:extLst>
          </p:cNvPr>
          <p:cNvSpPr/>
          <p:nvPr/>
        </p:nvSpPr>
        <p:spPr>
          <a:xfrm>
            <a:off x="3766185" y="3713607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4" name="object 34">
            <a:extLst>
              <a:ext uri="{FF2B5EF4-FFF2-40B4-BE49-F238E27FC236}">
                <a16:creationId xmlns:a16="http://schemas.microsoft.com/office/drawing/2014/main" id="{02A610CB-79AD-954D-86BD-C52701F0682E}"/>
              </a:ext>
            </a:extLst>
          </p:cNvPr>
          <p:cNvSpPr/>
          <p:nvPr/>
        </p:nvSpPr>
        <p:spPr>
          <a:xfrm>
            <a:off x="3766185" y="3869055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5" name="object 35">
            <a:extLst>
              <a:ext uri="{FF2B5EF4-FFF2-40B4-BE49-F238E27FC236}">
                <a16:creationId xmlns:a16="http://schemas.microsoft.com/office/drawing/2014/main" id="{382EDADB-EDDC-5849-A693-D7BF7F894B2F}"/>
              </a:ext>
            </a:extLst>
          </p:cNvPr>
          <p:cNvSpPr/>
          <p:nvPr/>
        </p:nvSpPr>
        <p:spPr>
          <a:xfrm>
            <a:off x="3766185" y="4024502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6" name="object 36">
            <a:extLst>
              <a:ext uri="{FF2B5EF4-FFF2-40B4-BE49-F238E27FC236}">
                <a16:creationId xmlns:a16="http://schemas.microsoft.com/office/drawing/2014/main" id="{134961D3-356A-B244-B973-FE6237DAD0B3}"/>
              </a:ext>
            </a:extLst>
          </p:cNvPr>
          <p:cNvSpPr/>
          <p:nvPr/>
        </p:nvSpPr>
        <p:spPr>
          <a:xfrm>
            <a:off x="3686746" y="3497009"/>
            <a:ext cx="274320" cy="716756"/>
          </a:xfrm>
          <a:custGeom>
            <a:avLst/>
            <a:gdLst/>
            <a:ahLst/>
            <a:cxnLst/>
            <a:rect l="l" t="t" r="r" b="b"/>
            <a:pathLst>
              <a:path w="365760" h="955675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894588"/>
                </a:lnTo>
                <a:lnTo>
                  <a:pt x="360967" y="918316"/>
                </a:lnTo>
                <a:lnTo>
                  <a:pt x="347900" y="937693"/>
                </a:lnTo>
                <a:lnTo>
                  <a:pt x="328523" y="950757"/>
                </a:lnTo>
                <a:lnTo>
                  <a:pt x="304800" y="955548"/>
                </a:lnTo>
                <a:lnTo>
                  <a:pt x="60960" y="955548"/>
                </a:lnTo>
                <a:lnTo>
                  <a:pt x="37236" y="950757"/>
                </a:lnTo>
                <a:lnTo>
                  <a:pt x="17859" y="937693"/>
                </a:lnTo>
                <a:lnTo>
                  <a:pt x="4792" y="918316"/>
                </a:lnTo>
                <a:lnTo>
                  <a:pt x="0" y="894588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7" name="object 37">
            <a:extLst>
              <a:ext uri="{FF2B5EF4-FFF2-40B4-BE49-F238E27FC236}">
                <a16:creationId xmlns:a16="http://schemas.microsoft.com/office/drawing/2014/main" id="{D9F35967-44E7-4042-8082-D70D0DD34FAC}"/>
              </a:ext>
            </a:extLst>
          </p:cNvPr>
          <p:cNvSpPr/>
          <p:nvPr/>
        </p:nvSpPr>
        <p:spPr>
          <a:xfrm>
            <a:off x="3782092" y="4213631"/>
            <a:ext cx="83820" cy="328613"/>
          </a:xfrm>
          <a:custGeom>
            <a:avLst/>
            <a:gdLst/>
            <a:ahLst/>
            <a:cxnLst/>
            <a:rect l="l" t="t" r="r" b="b"/>
            <a:pathLst>
              <a:path w="111760" h="438150">
                <a:moveTo>
                  <a:pt x="55753" y="39237"/>
                </a:moveTo>
                <a:lnTo>
                  <a:pt x="45847" y="56219"/>
                </a:lnTo>
                <a:lnTo>
                  <a:pt x="45847" y="438111"/>
                </a:lnTo>
                <a:lnTo>
                  <a:pt x="65659" y="438111"/>
                </a:lnTo>
                <a:lnTo>
                  <a:pt x="65659" y="56219"/>
                </a:lnTo>
                <a:lnTo>
                  <a:pt x="55753" y="39237"/>
                </a:lnTo>
                <a:close/>
              </a:path>
              <a:path w="111760" h="438150">
                <a:moveTo>
                  <a:pt x="55752" y="0"/>
                </a:moveTo>
                <a:lnTo>
                  <a:pt x="2794" y="90868"/>
                </a:lnTo>
                <a:lnTo>
                  <a:pt x="0" y="95592"/>
                </a:lnTo>
                <a:lnTo>
                  <a:pt x="1524" y="101663"/>
                </a:lnTo>
                <a:lnTo>
                  <a:pt x="6350" y="104419"/>
                </a:lnTo>
                <a:lnTo>
                  <a:pt x="11049" y="107175"/>
                </a:lnTo>
                <a:lnTo>
                  <a:pt x="17145" y="105587"/>
                </a:lnTo>
                <a:lnTo>
                  <a:pt x="19812" y="100850"/>
                </a:lnTo>
                <a:lnTo>
                  <a:pt x="45847" y="56219"/>
                </a:lnTo>
                <a:lnTo>
                  <a:pt x="45847" y="19659"/>
                </a:lnTo>
                <a:lnTo>
                  <a:pt x="67210" y="19659"/>
                </a:lnTo>
                <a:lnTo>
                  <a:pt x="55752" y="0"/>
                </a:lnTo>
                <a:close/>
              </a:path>
              <a:path w="111760" h="438150">
                <a:moveTo>
                  <a:pt x="67210" y="19659"/>
                </a:moveTo>
                <a:lnTo>
                  <a:pt x="65659" y="19659"/>
                </a:lnTo>
                <a:lnTo>
                  <a:pt x="65659" y="56219"/>
                </a:lnTo>
                <a:lnTo>
                  <a:pt x="91694" y="100850"/>
                </a:lnTo>
                <a:lnTo>
                  <a:pt x="94361" y="105587"/>
                </a:lnTo>
                <a:lnTo>
                  <a:pt x="100457" y="107175"/>
                </a:lnTo>
                <a:lnTo>
                  <a:pt x="105156" y="104419"/>
                </a:lnTo>
                <a:lnTo>
                  <a:pt x="109982" y="101663"/>
                </a:lnTo>
                <a:lnTo>
                  <a:pt x="111506" y="95592"/>
                </a:lnTo>
                <a:lnTo>
                  <a:pt x="108712" y="90868"/>
                </a:lnTo>
                <a:lnTo>
                  <a:pt x="67210" y="19659"/>
                </a:lnTo>
                <a:close/>
              </a:path>
              <a:path w="111760" h="438150">
                <a:moveTo>
                  <a:pt x="65659" y="19659"/>
                </a:moveTo>
                <a:lnTo>
                  <a:pt x="45847" y="19659"/>
                </a:lnTo>
                <a:lnTo>
                  <a:pt x="45847" y="56219"/>
                </a:lnTo>
                <a:lnTo>
                  <a:pt x="55753" y="39237"/>
                </a:lnTo>
                <a:lnTo>
                  <a:pt x="47244" y="24650"/>
                </a:lnTo>
                <a:lnTo>
                  <a:pt x="65659" y="24650"/>
                </a:lnTo>
                <a:lnTo>
                  <a:pt x="65659" y="19659"/>
                </a:lnTo>
                <a:close/>
              </a:path>
              <a:path w="111760" h="438150">
                <a:moveTo>
                  <a:pt x="65659" y="24650"/>
                </a:moveTo>
                <a:lnTo>
                  <a:pt x="64262" y="24650"/>
                </a:lnTo>
                <a:lnTo>
                  <a:pt x="55753" y="39237"/>
                </a:lnTo>
                <a:lnTo>
                  <a:pt x="65659" y="56219"/>
                </a:lnTo>
                <a:lnTo>
                  <a:pt x="65659" y="24650"/>
                </a:lnTo>
                <a:close/>
              </a:path>
              <a:path w="111760" h="438150">
                <a:moveTo>
                  <a:pt x="64262" y="24650"/>
                </a:moveTo>
                <a:lnTo>
                  <a:pt x="47244" y="24650"/>
                </a:lnTo>
                <a:lnTo>
                  <a:pt x="55753" y="39237"/>
                </a:lnTo>
                <a:lnTo>
                  <a:pt x="64262" y="246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8" name="object 38">
            <a:extLst>
              <a:ext uri="{FF2B5EF4-FFF2-40B4-BE49-F238E27FC236}">
                <a16:creationId xmlns:a16="http://schemas.microsoft.com/office/drawing/2014/main" id="{E6B5A057-9981-0745-835E-9AF18996C8BF}"/>
              </a:ext>
            </a:extLst>
          </p:cNvPr>
          <p:cNvSpPr/>
          <p:nvPr/>
        </p:nvSpPr>
        <p:spPr>
          <a:xfrm>
            <a:off x="3841623" y="4298823"/>
            <a:ext cx="177165" cy="2091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9" name="object 39">
            <a:extLst>
              <a:ext uri="{FF2B5EF4-FFF2-40B4-BE49-F238E27FC236}">
                <a16:creationId xmlns:a16="http://schemas.microsoft.com/office/drawing/2014/main" id="{DF06A592-8C6C-8C40-87BF-28EF239DEFAA}"/>
              </a:ext>
            </a:extLst>
          </p:cNvPr>
          <p:cNvSpPr/>
          <p:nvPr/>
        </p:nvSpPr>
        <p:spPr>
          <a:xfrm>
            <a:off x="2763956" y="2208509"/>
            <a:ext cx="238704" cy="1394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0" name="object 40">
            <a:extLst>
              <a:ext uri="{FF2B5EF4-FFF2-40B4-BE49-F238E27FC236}">
                <a16:creationId xmlns:a16="http://schemas.microsoft.com/office/drawing/2014/main" id="{E52D2158-CB6F-8D4F-9770-641728A83773}"/>
              </a:ext>
            </a:extLst>
          </p:cNvPr>
          <p:cNvSpPr/>
          <p:nvPr/>
        </p:nvSpPr>
        <p:spPr>
          <a:xfrm>
            <a:off x="1903303" y="2222251"/>
            <a:ext cx="231732" cy="13194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1" name="object 41">
            <a:extLst>
              <a:ext uri="{FF2B5EF4-FFF2-40B4-BE49-F238E27FC236}">
                <a16:creationId xmlns:a16="http://schemas.microsoft.com/office/drawing/2014/main" id="{05224F58-93A3-DD46-80BF-E583325A4B78}"/>
              </a:ext>
            </a:extLst>
          </p:cNvPr>
          <p:cNvSpPr/>
          <p:nvPr/>
        </p:nvSpPr>
        <p:spPr>
          <a:xfrm>
            <a:off x="2970657" y="2418588"/>
            <a:ext cx="124587" cy="1303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2" name="object 42">
            <a:extLst>
              <a:ext uri="{FF2B5EF4-FFF2-40B4-BE49-F238E27FC236}">
                <a16:creationId xmlns:a16="http://schemas.microsoft.com/office/drawing/2014/main" id="{D4F313DD-01FD-4545-BDF3-C407CCD2C256}"/>
              </a:ext>
            </a:extLst>
          </p:cNvPr>
          <p:cNvSpPr/>
          <p:nvPr/>
        </p:nvSpPr>
        <p:spPr>
          <a:xfrm>
            <a:off x="2970657" y="2592325"/>
            <a:ext cx="124587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3" name="object 43">
            <a:extLst>
              <a:ext uri="{FF2B5EF4-FFF2-40B4-BE49-F238E27FC236}">
                <a16:creationId xmlns:a16="http://schemas.microsoft.com/office/drawing/2014/main" id="{D5A9ED3C-01E6-274A-BD7C-1477D7B67946}"/>
              </a:ext>
            </a:extLst>
          </p:cNvPr>
          <p:cNvSpPr/>
          <p:nvPr/>
        </p:nvSpPr>
        <p:spPr>
          <a:xfrm>
            <a:off x="2970657" y="2767203"/>
            <a:ext cx="124587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4" name="object 44">
            <a:extLst>
              <a:ext uri="{FF2B5EF4-FFF2-40B4-BE49-F238E27FC236}">
                <a16:creationId xmlns:a16="http://schemas.microsoft.com/office/drawing/2014/main" id="{B37DE6F1-D657-5141-AF0C-F750CD4DE417}"/>
              </a:ext>
            </a:extLst>
          </p:cNvPr>
          <p:cNvSpPr/>
          <p:nvPr/>
        </p:nvSpPr>
        <p:spPr>
          <a:xfrm>
            <a:off x="2970657" y="2940939"/>
            <a:ext cx="124587" cy="1314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5" name="object 45">
            <a:extLst>
              <a:ext uri="{FF2B5EF4-FFF2-40B4-BE49-F238E27FC236}">
                <a16:creationId xmlns:a16="http://schemas.microsoft.com/office/drawing/2014/main" id="{BD1218A4-B4EE-C342-8FB1-6C57BD54B166}"/>
              </a:ext>
            </a:extLst>
          </p:cNvPr>
          <p:cNvSpPr/>
          <p:nvPr/>
        </p:nvSpPr>
        <p:spPr>
          <a:xfrm>
            <a:off x="2891218" y="2348293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59"/>
                </a:lnTo>
                <a:lnTo>
                  <a:pt x="365760" y="1011935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5"/>
                </a:lnTo>
                <a:lnTo>
                  <a:pt x="60960" y="1072895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5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6" name="object 46">
            <a:extLst>
              <a:ext uri="{FF2B5EF4-FFF2-40B4-BE49-F238E27FC236}">
                <a16:creationId xmlns:a16="http://schemas.microsoft.com/office/drawing/2014/main" id="{142C85E8-FDC9-0A45-9E49-0987087DD0C3}"/>
              </a:ext>
            </a:extLst>
          </p:cNvPr>
          <p:cNvSpPr/>
          <p:nvPr/>
        </p:nvSpPr>
        <p:spPr>
          <a:xfrm>
            <a:off x="3066999" y="3285169"/>
            <a:ext cx="246392" cy="1517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7" name="object 47">
            <a:extLst>
              <a:ext uri="{FF2B5EF4-FFF2-40B4-BE49-F238E27FC236}">
                <a16:creationId xmlns:a16="http://schemas.microsoft.com/office/drawing/2014/main" id="{BEE95C4E-929E-E64A-B80E-92CF47BBC4BC}"/>
              </a:ext>
            </a:extLst>
          </p:cNvPr>
          <p:cNvSpPr/>
          <p:nvPr/>
        </p:nvSpPr>
        <p:spPr>
          <a:xfrm>
            <a:off x="2985230" y="3152965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6678" y="39332"/>
                </a:moveTo>
                <a:lnTo>
                  <a:pt x="46476" y="56119"/>
                </a:lnTo>
                <a:lnTo>
                  <a:pt x="40005" y="426720"/>
                </a:lnTo>
                <a:lnTo>
                  <a:pt x="59817" y="427101"/>
                </a:lnTo>
                <a:lnTo>
                  <a:pt x="66288" y="56511"/>
                </a:lnTo>
                <a:lnTo>
                  <a:pt x="56678" y="39332"/>
                </a:lnTo>
                <a:close/>
              </a:path>
              <a:path w="111760" h="427354">
                <a:moveTo>
                  <a:pt x="68303" y="19431"/>
                </a:moveTo>
                <a:lnTo>
                  <a:pt x="47117" y="19431"/>
                </a:lnTo>
                <a:lnTo>
                  <a:pt x="66929" y="19812"/>
                </a:lnTo>
                <a:lnTo>
                  <a:pt x="66288" y="56511"/>
                </a:lnTo>
                <a:lnTo>
                  <a:pt x="91440" y="101473"/>
                </a:lnTo>
                <a:lnTo>
                  <a:pt x="94234" y="106172"/>
                </a:lnTo>
                <a:lnTo>
                  <a:pt x="100203" y="107950"/>
                </a:lnTo>
                <a:lnTo>
                  <a:pt x="105029" y="105156"/>
                </a:lnTo>
                <a:lnTo>
                  <a:pt x="109728" y="102489"/>
                </a:lnTo>
                <a:lnTo>
                  <a:pt x="111506" y="96520"/>
                </a:lnTo>
                <a:lnTo>
                  <a:pt x="108838" y="91694"/>
                </a:lnTo>
                <a:lnTo>
                  <a:pt x="68303" y="19431"/>
                </a:lnTo>
                <a:close/>
              </a:path>
              <a:path w="111760" h="427354">
                <a:moveTo>
                  <a:pt x="57404" y="0"/>
                </a:moveTo>
                <a:lnTo>
                  <a:pt x="2793" y="89916"/>
                </a:lnTo>
                <a:lnTo>
                  <a:pt x="0" y="94615"/>
                </a:lnTo>
                <a:lnTo>
                  <a:pt x="1397" y="100711"/>
                </a:lnTo>
                <a:lnTo>
                  <a:pt x="10794" y="106299"/>
                </a:lnTo>
                <a:lnTo>
                  <a:pt x="16891" y="104902"/>
                </a:lnTo>
                <a:lnTo>
                  <a:pt x="19685" y="100203"/>
                </a:lnTo>
                <a:lnTo>
                  <a:pt x="46476" y="56119"/>
                </a:lnTo>
                <a:lnTo>
                  <a:pt x="47117" y="19431"/>
                </a:lnTo>
                <a:lnTo>
                  <a:pt x="68303" y="19431"/>
                </a:lnTo>
                <a:lnTo>
                  <a:pt x="57404" y="0"/>
                </a:lnTo>
                <a:close/>
              </a:path>
              <a:path w="111760" h="427354">
                <a:moveTo>
                  <a:pt x="66846" y="24511"/>
                </a:moveTo>
                <a:lnTo>
                  <a:pt x="48387" y="24511"/>
                </a:lnTo>
                <a:lnTo>
                  <a:pt x="65531" y="24765"/>
                </a:lnTo>
                <a:lnTo>
                  <a:pt x="56678" y="39332"/>
                </a:lnTo>
                <a:lnTo>
                  <a:pt x="66288" y="56511"/>
                </a:lnTo>
                <a:lnTo>
                  <a:pt x="66846" y="24511"/>
                </a:lnTo>
                <a:close/>
              </a:path>
              <a:path w="111760" h="427354">
                <a:moveTo>
                  <a:pt x="47117" y="19431"/>
                </a:moveTo>
                <a:lnTo>
                  <a:pt x="46476" y="56119"/>
                </a:lnTo>
                <a:lnTo>
                  <a:pt x="56678" y="39332"/>
                </a:lnTo>
                <a:lnTo>
                  <a:pt x="48387" y="24511"/>
                </a:lnTo>
                <a:lnTo>
                  <a:pt x="66846" y="24511"/>
                </a:lnTo>
                <a:lnTo>
                  <a:pt x="66929" y="19812"/>
                </a:lnTo>
                <a:lnTo>
                  <a:pt x="47117" y="19431"/>
                </a:lnTo>
                <a:close/>
              </a:path>
              <a:path w="111760" h="427354">
                <a:moveTo>
                  <a:pt x="48387" y="24511"/>
                </a:moveTo>
                <a:lnTo>
                  <a:pt x="56678" y="39332"/>
                </a:lnTo>
                <a:lnTo>
                  <a:pt x="65531" y="24765"/>
                </a:lnTo>
                <a:lnTo>
                  <a:pt x="48387" y="2451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8" name="object 48">
            <a:extLst>
              <a:ext uri="{FF2B5EF4-FFF2-40B4-BE49-F238E27FC236}">
                <a16:creationId xmlns:a16="http://schemas.microsoft.com/office/drawing/2014/main" id="{EC15CCDB-DBCB-714A-8D1F-0377BE15434C}"/>
              </a:ext>
            </a:extLst>
          </p:cNvPr>
          <p:cNvSpPr/>
          <p:nvPr/>
        </p:nvSpPr>
        <p:spPr>
          <a:xfrm>
            <a:off x="2367724" y="2733960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69" h="111760">
                <a:moveTo>
                  <a:pt x="660037" y="55753"/>
                </a:moveTo>
                <a:lnTo>
                  <a:pt x="598423" y="91694"/>
                </a:lnTo>
                <a:lnTo>
                  <a:pt x="593725" y="94361"/>
                </a:lnTo>
                <a:lnTo>
                  <a:pt x="592073" y="100457"/>
                </a:lnTo>
                <a:lnTo>
                  <a:pt x="594867" y="105156"/>
                </a:lnTo>
                <a:lnTo>
                  <a:pt x="597661" y="109982"/>
                </a:lnTo>
                <a:lnTo>
                  <a:pt x="603757" y="111506"/>
                </a:lnTo>
                <a:lnTo>
                  <a:pt x="608457" y="108712"/>
                </a:lnTo>
                <a:lnTo>
                  <a:pt x="682276" y="65659"/>
                </a:lnTo>
                <a:lnTo>
                  <a:pt x="679703" y="65659"/>
                </a:lnTo>
                <a:lnTo>
                  <a:pt x="679703" y="64262"/>
                </a:lnTo>
                <a:lnTo>
                  <a:pt x="674623" y="64262"/>
                </a:lnTo>
                <a:lnTo>
                  <a:pt x="660037" y="55753"/>
                </a:lnTo>
                <a:close/>
              </a:path>
              <a:path w="699769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69" h="111760">
                <a:moveTo>
                  <a:pt x="682276" y="45847"/>
                </a:moveTo>
                <a:lnTo>
                  <a:pt x="679703" y="45847"/>
                </a:lnTo>
                <a:lnTo>
                  <a:pt x="679703" y="65659"/>
                </a:lnTo>
                <a:lnTo>
                  <a:pt x="682276" y="65659"/>
                </a:lnTo>
                <a:lnTo>
                  <a:pt x="699261" y="55753"/>
                </a:lnTo>
                <a:lnTo>
                  <a:pt x="682276" y="45847"/>
                </a:lnTo>
                <a:close/>
              </a:path>
              <a:path w="699769" h="111760">
                <a:moveTo>
                  <a:pt x="674623" y="47244"/>
                </a:moveTo>
                <a:lnTo>
                  <a:pt x="660037" y="55753"/>
                </a:lnTo>
                <a:lnTo>
                  <a:pt x="674623" y="64262"/>
                </a:lnTo>
                <a:lnTo>
                  <a:pt x="674623" y="47244"/>
                </a:lnTo>
                <a:close/>
              </a:path>
              <a:path w="699769" h="111760">
                <a:moveTo>
                  <a:pt x="679703" y="47244"/>
                </a:moveTo>
                <a:lnTo>
                  <a:pt x="674623" y="47244"/>
                </a:lnTo>
                <a:lnTo>
                  <a:pt x="674623" y="64262"/>
                </a:lnTo>
                <a:lnTo>
                  <a:pt x="679703" y="64262"/>
                </a:lnTo>
                <a:lnTo>
                  <a:pt x="679703" y="47244"/>
                </a:lnTo>
                <a:close/>
              </a:path>
              <a:path w="699769" h="111760">
                <a:moveTo>
                  <a:pt x="603757" y="0"/>
                </a:moveTo>
                <a:lnTo>
                  <a:pt x="597661" y="1524"/>
                </a:lnTo>
                <a:lnTo>
                  <a:pt x="594867" y="6350"/>
                </a:lnTo>
                <a:lnTo>
                  <a:pt x="592073" y="11049"/>
                </a:lnTo>
                <a:lnTo>
                  <a:pt x="593725" y="17145"/>
                </a:lnTo>
                <a:lnTo>
                  <a:pt x="598423" y="19812"/>
                </a:lnTo>
                <a:lnTo>
                  <a:pt x="660037" y="55753"/>
                </a:lnTo>
                <a:lnTo>
                  <a:pt x="674623" y="47244"/>
                </a:lnTo>
                <a:lnTo>
                  <a:pt x="679703" y="47244"/>
                </a:lnTo>
                <a:lnTo>
                  <a:pt x="679703" y="45847"/>
                </a:lnTo>
                <a:lnTo>
                  <a:pt x="682276" y="45847"/>
                </a:lnTo>
                <a:lnTo>
                  <a:pt x="608457" y="2794"/>
                </a:lnTo>
                <a:lnTo>
                  <a:pt x="60375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9" name="object 49">
            <a:extLst>
              <a:ext uri="{FF2B5EF4-FFF2-40B4-BE49-F238E27FC236}">
                <a16:creationId xmlns:a16="http://schemas.microsoft.com/office/drawing/2014/main" id="{97D6C46D-1DCD-B540-B3BD-E901AEFFB97D}"/>
              </a:ext>
            </a:extLst>
          </p:cNvPr>
          <p:cNvSpPr/>
          <p:nvPr/>
        </p:nvSpPr>
        <p:spPr>
          <a:xfrm>
            <a:off x="2452879" y="2530602"/>
            <a:ext cx="320039" cy="2194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0" name="object 50">
            <a:extLst>
              <a:ext uri="{FF2B5EF4-FFF2-40B4-BE49-F238E27FC236}">
                <a16:creationId xmlns:a16="http://schemas.microsoft.com/office/drawing/2014/main" id="{BB72C162-414F-6944-A57F-881BD20C2FFB}"/>
              </a:ext>
            </a:extLst>
          </p:cNvPr>
          <p:cNvSpPr/>
          <p:nvPr/>
        </p:nvSpPr>
        <p:spPr>
          <a:xfrm>
            <a:off x="2165986" y="2420875"/>
            <a:ext cx="124586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1" name="object 51">
            <a:extLst>
              <a:ext uri="{FF2B5EF4-FFF2-40B4-BE49-F238E27FC236}">
                <a16:creationId xmlns:a16="http://schemas.microsoft.com/office/drawing/2014/main" id="{7BAE2D03-0A32-A34F-9FAE-9674685809CF}"/>
              </a:ext>
            </a:extLst>
          </p:cNvPr>
          <p:cNvSpPr/>
          <p:nvPr/>
        </p:nvSpPr>
        <p:spPr>
          <a:xfrm>
            <a:off x="2165986" y="2595753"/>
            <a:ext cx="124586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2" name="object 52">
            <a:extLst>
              <a:ext uri="{FF2B5EF4-FFF2-40B4-BE49-F238E27FC236}">
                <a16:creationId xmlns:a16="http://schemas.microsoft.com/office/drawing/2014/main" id="{7AE17223-6CF8-EC44-9FE7-12B651CB5F6B}"/>
              </a:ext>
            </a:extLst>
          </p:cNvPr>
          <p:cNvSpPr/>
          <p:nvPr/>
        </p:nvSpPr>
        <p:spPr>
          <a:xfrm>
            <a:off x="2165986" y="2769489"/>
            <a:ext cx="124586" cy="1314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3" name="object 53">
            <a:extLst>
              <a:ext uri="{FF2B5EF4-FFF2-40B4-BE49-F238E27FC236}">
                <a16:creationId xmlns:a16="http://schemas.microsoft.com/office/drawing/2014/main" id="{738B4F5D-7115-1047-83B1-9C4B06144804}"/>
              </a:ext>
            </a:extLst>
          </p:cNvPr>
          <p:cNvSpPr/>
          <p:nvPr/>
        </p:nvSpPr>
        <p:spPr>
          <a:xfrm>
            <a:off x="2165986" y="2944368"/>
            <a:ext cx="124586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4" name="object 54">
            <a:extLst>
              <a:ext uri="{FF2B5EF4-FFF2-40B4-BE49-F238E27FC236}">
                <a16:creationId xmlns:a16="http://schemas.microsoft.com/office/drawing/2014/main" id="{89A4551E-34C5-F848-A949-0D5F1239C95B}"/>
              </a:ext>
            </a:extLst>
          </p:cNvPr>
          <p:cNvSpPr/>
          <p:nvPr/>
        </p:nvSpPr>
        <p:spPr>
          <a:xfrm>
            <a:off x="2086546" y="2351722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5" name="object 55">
            <a:extLst>
              <a:ext uri="{FF2B5EF4-FFF2-40B4-BE49-F238E27FC236}">
                <a16:creationId xmlns:a16="http://schemas.microsoft.com/office/drawing/2014/main" id="{8DDC164A-382F-1249-893B-D61FD8FB608A}"/>
              </a:ext>
            </a:extLst>
          </p:cNvPr>
          <p:cNvSpPr/>
          <p:nvPr/>
        </p:nvSpPr>
        <p:spPr>
          <a:xfrm>
            <a:off x="3771901" y="2441449"/>
            <a:ext cx="124586" cy="1314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6" name="object 56">
            <a:extLst>
              <a:ext uri="{FF2B5EF4-FFF2-40B4-BE49-F238E27FC236}">
                <a16:creationId xmlns:a16="http://schemas.microsoft.com/office/drawing/2014/main" id="{BE326719-A765-3446-857C-531F322BFEE3}"/>
              </a:ext>
            </a:extLst>
          </p:cNvPr>
          <p:cNvSpPr/>
          <p:nvPr/>
        </p:nvSpPr>
        <p:spPr>
          <a:xfrm>
            <a:off x="3771901" y="2616326"/>
            <a:ext cx="124586" cy="1303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7" name="object 57">
            <a:extLst>
              <a:ext uri="{FF2B5EF4-FFF2-40B4-BE49-F238E27FC236}">
                <a16:creationId xmlns:a16="http://schemas.microsoft.com/office/drawing/2014/main" id="{5A1B36F3-6850-F643-878B-C790EE5DACED}"/>
              </a:ext>
            </a:extLst>
          </p:cNvPr>
          <p:cNvSpPr/>
          <p:nvPr/>
        </p:nvSpPr>
        <p:spPr>
          <a:xfrm>
            <a:off x="3771901" y="2790063"/>
            <a:ext cx="124586" cy="1314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8" name="object 58">
            <a:extLst>
              <a:ext uri="{FF2B5EF4-FFF2-40B4-BE49-F238E27FC236}">
                <a16:creationId xmlns:a16="http://schemas.microsoft.com/office/drawing/2014/main" id="{BEAE8B5B-503C-1D49-913B-82D028F6F5FE}"/>
              </a:ext>
            </a:extLst>
          </p:cNvPr>
          <p:cNvSpPr/>
          <p:nvPr/>
        </p:nvSpPr>
        <p:spPr>
          <a:xfrm>
            <a:off x="3771901" y="2964941"/>
            <a:ext cx="124586" cy="1303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9" name="object 59">
            <a:extLst>
              <a:ext uri="{FF2B5EF4-FFF2-40B4-BE49-F238E27FC236}">
                <a16:creationId xmlns:a16="http://schemas.microsoft.com/office/drawing/2014/main" id="{634EFFA3-BA76-4940-976A-422EAA3F5180}"/>
              </a:ext>
            </a:extLst>
          </p:cNvPr>
          <p:cNvSpPr/>
          <p:nvPr/>
        </p:nvSpPr>
        <p:spPr>
          <a:xfrm>
            <a:off x="3868132" y="3285169"/>
            <a:ext cx="245414" cy="1517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0" name="object 60">
            <a:extLst>
              <a:ext uri="{FF2B5EF4-FFF2-40B4-BE49-F238E27FC236}">
                <a16:creationId xmlns:a16="http://schemas.microsoft.com/office/drawing/2014/main" id="{90D2BC4D-2991-A44B-8DA7-E2F6B4F3F3B7}"/>
              </a:ext>
            </a:extLst>
          </p:cNvPr>
          <p:cNvSpPr/>
          <p:nvPr/>
        </p:nvSpPr>
        <p:spPr>
          <a:xfrm>
            <a:off x="3787807" y="3176969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5752" y="39224"/>
                </a:moveTo>
                <a:lnTo>
                  <a:pt x="45846" y="56206"/>
                </a:lnTo>
                <a:lnTo>
                  <a:pt x="45846" y="426974"/>
                </a:lnTo>
                <a:lnTo>
                  <a:pt x="65658" y="426974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427354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8"/>
                </a:lnTo>
                <a:lnTo>
                  <a:pt x="17144" y="105537"/>
                </a:lnTo>
                <a:lnTo>
                  <a:pt x="19812" y="100838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427354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8"/>
                </a:lnTo>
                <a:lnTo>
                  <a:pt x="94361" y="105537"/>
                </a:lnTo>
                <a:lnTo>
                  <a:pt x="100456" y="107188"/>
                </a:lnTo>
                <a:lnTo>
                  <a:pt x="105155" y="104394"/>
                </a:lnTo>
                <a:lnTo>
                  <a:pt x="109981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427354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8"/>
                </a:lnTo>
                <a:lnTo>
                  <a:pt x="65658" y="24638"/>
                </a:lnTo>
                <a:lnTo>
                  <a:pt x="65658" y="19558"/>
                </a:lnTo>
                <a:close/>
              </a:path>
              <a:path w="111760" h="427354">
                <a:moveTo>
                  <a:pt x="65658" y="24638"/>
                </a:moveTo>
                <a:lnTo>
                  <a:pt x="64262" y="24638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8"/>
                </a:lnTo>
                <a:close/>
              </a:path>
              <a:path w="111760" h="427354">
                <a:moveTo>
                  <a:pt x="64262" y="24638"/>
                </a:moveTo>
                <a:lnTo>
                  <a:pt x="47243" y="24638"/>
                </a:lnTo>
                <a:lnTo>
                  <a:pt x="55752" y="39224"/>
                </a:lnTo>
                <a:lnTo>
                  <a:pt x="64262" y="246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1" name="object 61">
            <a:extLst>
              <a:ext uri="{FF2B5EF4-FFF2-40B4-BE49-F238E27FC236}">
                <a16:creationId xmlns:a16="http://schemas.microsoft.com/office/drawing/2014/main" id="{D9B7E413-81E7-B646-BD30-8934703129C8}"/>
              </a:ext>
            </a:extLst>
          </p:cNvPr>
          <p:cNvSpPr/>
          <p:nvPr/>
        </p:nvSpPr>
        <p:spPr>
          <a:xfrm>
            <a:off x="3167824" y="2732818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3"/>
                </a:moveTo>
                <a:lnTo>
                  <a:pt x="598423" y="91694"/>
                </a:lnTo>
                <a:lnTo>
                  <a:pt x="593724" y="94361"/>
                </a:lnTo>
                <a:lnTo>
                  <a:pt x="592073" y="100457"/>
                </a:lnTo>
                <a:lnTo>
                  <a:pt x="594868" y="105156"/>
                </a:lnTo>
                <a:lnTo>
                  <a:pt x="597661" y="109982"/>
                </a:lnTo>
                <a:lnTo>
                  <a:pt x="603757" y="111506"/>
                </a:lnTo>
                <a:lnTo>
                  <a:pt x="608457" y="108712"/>
                </a:lnTo>
                <a:lnTo>
                  <a:pt x="682276" y="65659"/>
                </a:lnTo>
                <a:lnTo>
                  <a:pt x="679704" y="65659"/>
                </a:lnTo>
                <a:lnTo>
                  <a:pt x="679704" y="64262"/>
                </a:lnTo>
                <a:lnTo>
                  <a:pt x="674623" y="64262"/>
                </a:lnTo>
                <a:lnTo>
                  <a:pt x="660037" y="55753"/>
                </a:lnTo>
                <a:close/>
              </a:path>
              <a:path w="699770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70" h="111760">
                <a:moveTo>
                  <a:pt x="682276" y="45847"/>
                </a:moveTo>
                <a:lnTo>
                  <a:pt x="679704" y="45847"/>
                </a:lnTo>
                <a:lnTo>
                  <a:pt x="679704" y="65659"/>
                </a:lnTo>
                <a:lnTo>
                  <a:pt x="682276" y="65659"/>
                </a:lnTo>
                <a:lnTo>
                  <a:pt x="699261" y="55753"/>
                </a:lnTo>
                <a:lnTo>
                  <a:pt x="682276" y="45847"/>
                </a:lnTo>
                <a:close/>
              </a:path>
              <a:path w="699770" h="111760">
                <a:moveTo>
                  <a:pt x="674623" y="47244"/>
                </a:moveTo>
                <a:lnTo>
                  <a:pt x="660037" y="55753"/>
                </a:lnTo>
                <a:lnTo>
                  <a:pt x="674623" y="64262"/>
                </a:lnTo>
                <a:lnTo>
                  <a:pt x="674623" y="47244"/>
                </a:lnTo>
                <a:close/>
              </a:path>
              <a:path w="699770" h="111760">
                <a:moveTo>
                  <a:pt x="679704" y="47244"/>
                </a:moveTo>
                <a:lnTo>
                  <a:pt x="674623" y="47244"/>
                </a:lnTo>
                <a:lnTo>
                  <a:pt x="674623" y="64262"/>
                </a:lnTo>
                <a:lnTo>
                  <a:pt x="679704" y="64262"/>
                </a:lnTo>
                <a:lnTo>
                  <a:pt x="679704" y="47244"/>
                </a:lnTo>
                <a:close/>
              </a:path>
              <a:path w="699770" h="111760">
                <a:moveTo>
                  <a:pt x="603757" y="0"/>
                </a:moveTo>
                <a:lnTo>
                  <a:pt x="597661" y="1524"/>
                </a:lnTo>
                <a:lnTo>
                  <a:pt x="594868" y="6350"/>
                </a:lnTo>
                <a:lnTo>
                  <a:pt x="592073" y="11049"/>
                </a:lnTo>
                <a:lnTo>
                  <a:pt x="593724" y="17145"/>
                </a:lnTo>
                <a:lnTo>
                  <a:pt x="598423" y="19812"/>
                </a:lnTo>
                <a:lnTo>
                  <a:pt x="660037" y="55753"/>
                </a:lnTo>
                <a:lnTo>
                  <a:pt x="674623" y="47244"/>
                </a:lnTo>
                <a:lnTo>
                  <a:pt x="679704" y="47244"/>
                </a:lnTo>
                <a:lnTo>
                  <a:pt x="679704" y="45847"/>
                </a:lnTo>
                <a:lnTo>
                  <a:pt x="682276" y="45847"/>
                </a:lnTo>
                <a:lnTo>
                  <a:pt x="608457" y="2794"/>
                </a:lnTo>
                <a:lnTo>
                  <a:pt x="60375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2" name="object 62">
            <a:extLst>
              <a:ext uri="{FF2B5EF4-FFF2-40B4-BE49-F238E27FC236}">
                <a16:creationId xmlns:a16="http://schemas.microsoft.com/office/drawing/2014/main" id="{53581D43-2B77-FA42-9D32-FA8C613F17D5}"/>
              </a:ext>
            </a:extLst>
          </p:cNvPr>
          <p:cNvSpPr/>
          <p:nvPr/>
        </p:nvSpPr>
        <p:spPr>
          <a:xfrm>
            <a:off x="3252979" y="2530602"/>
            <a:ext cx="320039" cy="2194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3" name="object 63">
            <a:extLst>
              <a:ext uri="{FF2B5EF4-FFF2-40B4-BE49-F238E27FC236}">
                <a16:creationId xmlns:a16="http://schemas.microsoft.com/office/drawing/2014/main" id="{E7FCA554-8479-F14D-9A16-9DD15969EDD7}"/>
              </a:ext>
            </a:extLst>
          </p:cNvPr>
          <p:cNvSpPr/>
          <p:nvPr/>
        </p:nvSpPr>
        <p:spPr>
          <a:xfrm>
            <a:off x="3527412" y="2194559"/>
            <a:ext cx="245488" cy="1604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4" name="object 64">
            <a:extLst>
              <a:ext uri="{FF2B5EF4-FFF2-40B4-BE49-F238E27FC236}">
                <a16:creationId xmlns:a16="http://schemas.microsoft.com/office/drawing/2014/main" id="{1D72D236-1FE2-C041-A31A-931EDD5BAD52}"/>
              </a:ext>
            </a:extLst>
          </p:cNvPr>
          <p:cNvSpPr/>
          <p:nvPr/>
        </p:nvSpPr>
        <p:spPr>
          <a:xfrm>
            <a:off x="3692462" y="2372296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5"/>
                </a:lnTo>
                <a:lnTo>
                  <a:pt x="60959" y="1072895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5" name="object 65">
            <a:extLst>
              <a:ext uri="{FF2B5EF4-FFF2-40B4-BE49-F238E27FC236}">
                <a16:creationId xmlns:a16="http://schemas.microsoft.com/office/drawing/2014/main" id="{16AD2BE1-E7A6-0F44-A871-47500321EA46}"/>
              </a:ext>
            </a:extLst>
          </p:cNvPr>
          <p:cNvSpPr/>
          <p:nvPr/>
        </p:nvSpPr>
        <p:spPr>
          <a:xfrm>
            <a:off x="4661374" y="3285169"/>
            <a:ext cx="245414" cy="1517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6" name="object 66">
            <a:extLst>
              <a:ext uri="{FF2B5EF4-FFF2-40B4-BE49-F238E27FC236}">
                <a16:creationId xmlns:a16="http://schemas.microsoft.com/office/drawing/2014/main" id="{B3FEE824-28BD-2243-8023-0DCCD81758E2}"/>
              </a:ext>
            </a:extLst>
          </p:cNvPr>
          <p:cNvSpPr/>
          <p:nvPr/>
        </p:nvSpPr>
        <p:spPr>
          <a:xfrm>
            <a:off x="4318321" y="2194559"/>
            <a:ext cx="247868" cy="1604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7" name="object 67">
            <a:extLst>
              <a:ext uri="{FF2B5EF4-FFF2-40B4-BE49-F238E27FC236}">
                <a16:creationId xmlns:a16="http://schemas.microsoft.com/office/drawing/2014/main" id="{D2EF95C9-E7C4-2D49-A31C-4915C5607DAE}"/>
              </a:ext>
            </a:extLst>
          </p:cNvPr>
          <p:cNvSpPr/>
          <p:nvPr/>
        </p:nvSpPr>
        <p:spPr>
          <a:xfrm>
            <a:off x="4485704" y="2379154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60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8" name="object 68">
            <a:extLst>
              <a:ext uri="{FF2B5EF4-FFF2-40B4-BE49-F238E27FC236}">
                <a16:creationId xmlns:a16="http://schemas.microsoft.com/office/drawing/2014/main" id="{6A7092E3-B728-6446-BE09-94140241B537}"/>
              </a:ext>
            </a:extLst>
          </p:cNvPr>
          <p:cNvSpPr/>
          <p:nvPr/>
        </p:nvSpPr>
        <p:spPr>
          <a:xfrm>
            <a:off x="3961066" y="2739676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3"/>
                </a:moveTo>
                <a:lnTo>
                  <a:pt x="598424" y="91693"/>
                </a:lnTo>
                <a:lnTo>
                  <a:pt x="593725" y="94361"/>
                </a:lnTo>
                <a:lnTo>
                  <a:pt x="592074" y="100456"/>
                </a:lnTo>
                <a:lnTo>
                  <a:pt x="594867" y="105156"/>
                </a:lnTo>
                <a:lnTo>
                  <a:pt x="597662" y="109981"/>
                </a:lnTo>
                <a:lnTo>
                  <a:pt x="603757" y="111506"/>
                </a:lnTo>
                <a:lnTo>
                  <a:pt x="608456" y="108712"/>
                </a:lnTo>
                <a:lnTo>
                  <a:pt x="682276" y="65659"/>
                </a:lnTo>
                <a:lnTo>
                  <a:pt x="679703" y="65659"/>
                </a:lnTo>
                <a:lnTo>
                  <a:pt x="679703" y="64262"/>
                </a:lnTo>
                <a:lnTo>
                  <a:pt x="674624" y="64262"/>
                </a:lnTo>
                <a:lnTo>
                  <a:pt x="660037" y="55753"/>
                </a:lnTo>
                <a:close/>
              </a:path>
              <a:path w="699770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70" h="111760">
                <a:moveTo>
                  <a:pt x="682276" y="45847"/>
                </a:moveTo>
                <a:lnTo>
                  <a:pt x="679703" y="45847"/>
                </a:lnTo>
                <a:lnTo>
                  <a:pt x="679703" y="65659"/>
                </a:lnTo>
                <a:lnTo>
                  <a:pt x="682276" y="65659"/>
                </a:lnTo>
                <a:lnTo>
                  <a:pt x="699262" y="55753"/>
                </a:lnTo>
                <a:lnTo>
                  <a:pt x="682276" y="45847"/>
                </a:lnTo>
                <a:close/>
              </a:path>
              <a:path w="699770" h="111760">
                <a:moveTo>
                  <a:pt x="674624" y="47243"/>
                </a:moveTo>
                <a:lnTo>
                  <a:pt x="660037" y="55753"/>
                </a:lnTo>
                <a:lnTo>
                  <a:pt x="674624" y="64262"/>
                </a:lnTo>
                <a:lnTo>
                  <a:pt x="674624" y="47243"/>
                </a:lnTo>
                <a:close/>
              </a:path>
              <a:path w="699770" h="111760">
                <a:moveTo>
                  <a:pt x="679703" y="47243"/>
                </a:moveTo>
                <a:lnTo>
                  <a:pt x="674624" y="47243"/>
                </a:lnTo>
                <a:lnTo>
                  <a:pt x="674624" y="64262"/>
                </a:lnTo>
                <a:lnTo>
                  <a:pt x="679703" y="64262"/>
                </a:lnTo>
                <a:lnTo>
                  <a:pt x="679703" y="47243"/>
                </a:lnTo>
                <a:close/>
              </a:path>
              <a:path w="699770" h="111760">
                <a:moveTo>
                  <a:pt x="603757" y="0"/>
                </a:moveTo>
                <a:lnTo>
                  <a:pt x="597662" y="1524"/>
                </a:lnTo>
                <a:lnTo>
                  <a:pt x="594867" y="6350"/>
                </a:lnTo>
                <a:lnTo>
                  <a:pt x="592074" y="11049"/>
                </a:lnTo>
                <a:lnTo>
                  <a:pt x="593725" y="17144"/>
                </a:lnTo>
                <a:lnTo>
                  <a:pt x="598424" y="19812"/>
                </a:lnTo>
                <a:lnTo>
                  <a:pt x="660037" y="55753"/>
                </a:lnTo>
                <a:lnTo>
                  <a:pt x="674624" y="47243"/>
                </a:lnTo>
                <a:lnTo>
                  <a:pt x="679703" y="47243"/>
                </a:lnTo>
                <a:lnTo>
                  <a:pt x="679703" y="45847"/>
                </a:lnTo>
                <a:lnTo>
                  <a:pt x="682276" y="45847"/>
                </a:lnTo>
                <a:lnTo>
                  <a:pt x="608456" y="2793"/>
                </a:lnTo>
                <a:lnTo>
                  <a:pt x="60375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9" name="object 69">
            <a:extLst>
              <a:ext uri="{FF2B5EF4-FFF2-40B4-BE49-F238E27FC236}">
                <a16:creationId xmlns:a16="http://schemas.microsoft.com/office/drawing/2014/main" id="{83973DB5-E840-C34E-9F88-2C39E522F81D}"/>
              </a:ext>
            </a:extLst>
          </p:cNvPr>
          <p:cNvSpPr/>
          <p:nvPr/>
        </p:nvSpPr>
        <p:spPr>
          <a:xfrm>
            <a:off x="4045077" y="2530602"/>
            <a:ext cx="321182" cy="2194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0" name="object 70">
            <a:extLst>
              <a:ext uri="{FF2B5EF4-FFF2-40B4-BE49-F238E27FC236}">
                <a16:creationId xmlns:a16="http://schemas.microsoft.com/office/drawing/2014/main" id="{E429CDDD-62C7-3B43-96E5-C2B56857A561}"/>
              </a:ext>
            </a:extLst>
          </p:cNvPr>
          <p:cNvSpPr/>
          <p:nvPr/>
        </p:nvSpPr>
        <p:spPr>
          <a:xfrm>
            <a:off x="4581049" y="3183827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5753" y="39224"/>
                </a:moveTo>
                <a:lnTo>
                  <a:pt x="45847" y="56206"/>
                </a:lnTo>
                <a:lnTo>
                  <a:pt x="45847" y="426974"/>
                </a:lnTo>
                <a:lnTo>
                  <a:pt x="65659" y="426974"/>
                </a:lnTo>
                <a:lnTo>
                  <a:pt x="65659" y="56206"/>
                </a:lnTo>
                <a:lnTo>
                  <a:pt x="55753" y="39224"/>
                </a:lnTo>
                <a:close/>
              </a:path>
              <a:path w="111760" h="427354">
                <a:moveTo>
                  <a:pt x="55752" y="0"/>
                </a:moveTo>
                <a:lnTo>
                  <a:pt x="2794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427354">
                <a:moveTo>
                  <a:pt x="67159" y="19558"/>
                </a:moveTo>
                <a:lnTo>
                  <a:pt x="65659" y="19558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5156" y="104393"/>
                </a:lnTo>
                <a:lnTo>
                  <a:pt x="109982" y="101600"/>
                </a:lnTo>
                <a:lnTo>
                  <a:pt x="111506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427354">
                <a:moveTo>
                  <a:pt x="65659" y="19558"/>
                </a:moveTo>
                <a:lnTo>
                  <a:pt x="45847" y="19558"/>
                </a:lnTo>
                <a:lnTo>
                  <a:pt x="45847" y="56206"/>
                </a:lnTo>
                <a:lnTo>
                  <a:pt x="55753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8"/>
                </a:lnTo>
                <a:close/>
              </a:path>
              <a:path w="111760" h="427354">
                <a:moveTo>
                  <a:pt x="65659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427354">
                <a:moveTo>
                  <a:pt x="64262" y="24637"/>
                </a:moveTo>
                <a:lnTo>
                  <a:pt x="47244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1" name="object 71">
            <a:extLst>
              <a:ext uri="{FF2B5EF4-FFF2-40B4-BE49-F238E27FC236}">
                <a16:creationId xmlns:a16="http://schemas.microsoft.com/office/drawing/2014/main" id="{CB4E2063-A466-B44D-A26F-A9E12E4C59F5}"/>
              </a:ext>
            </a:extLst>
          </p:cNvPr>
          <p:cNvSpPr/>
          <p:nvPr/>
        </p:nvSpPr>
        <p:spPr>
          <a:xfrm>
            <a:off x="4564000" y="2448307"/>
            <a:ext cx="124586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2" name="object 72">
            <a:extLst>
              <a:ext uri="{FF2B5EF4-FFF2-40B4-BE49-F238E27FC236}">
                <a16:creationId xmlns:a16="http://schemas.microsoft.com/office/drawing/2014/main" id="{3496202A-76DA-DC4A-BBF4-3A0263AD1E2D}"/>
              </a:ext>
            </a:extLst>
          </p:cNvPr>
          <p:cNvSpPr/>
          <p:nvPr/>
        </p:nvSpPr>
        <p:spPr>
          <a:xfrm>
            <a:off x="4564000" y="2623185"/>
            <a:ext cx="124586" cy="1303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3" name="object 73">
            <a:extLst>
              <a:ext uri="{FF2B5EF4-FFF2-40B4-BE49-F238E27FC236}">
                <a16:creationId xmlns:a16="http://schemas.microsoft.com/office/drawing/2014/main" id="{BC7DC196-81E0-2C46-8B26-21634F32A659}"/>
              </a:ext>
            </a:extLst>
          </p:cNvPr>
          <p:cNvSpPr/>
          <p:nvPr/>
        </p:nvSpPr>
        <p:spPr>
          <a:xfrm>
            <a:off x="4564000" y="2796921"/>
            <a:ext cx="124586" cy="1314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4" name="object 74">
            <a:extLst>
              <a:ext uri="{FF2B5EF4-FFF2-40B4-BE49-F238E27FC236}">
                <a16:creationId xmlns:a16="http://schemas.microsoft.com/office/drawing/2014/main" id="{FFB7E8B1-65C7-B54A-94A1-A7A8707ADD8C}"/>
              </a:ext>
            </a:extLst>
          </p:cNvPr>
          <p:cNvSpPr/>
          <p:nvPr/>
        </p:nvSpPr>
        <p:spPr>
          <a:xfrm>
            <a:off x="4564000" y="2971800"/>
            <a:ext cx="124586" cy="1303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5" name="object 75">
            <a:extLst>
              <a:ext uri="{FF2B5EF4-FFF2-40B4-BE49-F238E27FC236}">
                <a16:creationId xmlns:a16="http://schemas.microsoft.com/office/drawing/2014/main" id="{BB57E790-B091-C74E-B9CB-02AC816E6D72}"/>
              </a:ext>
            </a:extLst>
          </p:cNvPr>
          <p:cNvSpPr/>
          <p:nvPr/>
        </p:nvSpPr>
        <p:spPr>
          <a:xfrm>
            <a:off x="5468442" y="3285169"/>
            <a:ext cx="246392" cy="1517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6" name="object 76">
            <a:extLst>
              <a:ext uri="{FF2B5EF4-FFF2-40B4-BE49-F238E27FC236}">
                <a16:creationId xmlns:a16="http://schemas.microsoft.com/office/drawing/2014/main" id="{A9787962-B087-924B-97B6-DCA89AA19ED4}"/>
              </a:ext>
            </a:extLst>
          </p:cNvPr>
          <p:cNvSpPr/>
          <p:nvPr/>
        </p:nvSpPr>
        <p:spPr>
          <a:xfrm>
            <a:off x="5388007" y="3176969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5752" y="39224"/>
                </a:moveTo>
                <a:lnTo>
                  <a:pt x="45846" y="56206"/>
                </a:lnTo>
                <a:lnTo>
                  <a:pt x="45846" y="426974"/>
                </a:lnTo>
                <a:lnTo>
                  <a:pt x="65658" y="426974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427354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8"/>
                </a:lnTo>
                <a:lnTo>
                  <a:pt x="17144" y="105537"/>
                </a:lnTo>
                <a:lnTo>
                  <a:pt x="19812" y="100838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427354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8"/>
                </a:lnTo>
                <a:lnTo>
                  <a:pt x="94361" y="105537"/>
                </a:lnTo>
                <a:lnTo>
                  <a:pt x="100456" y="107188"/>
                </a:lnTo>
                <a:lnTo>
                  <a:pt x="105155" y="104394"/>
                </a:lnTo>
                <a:lnTo>
                  <a:pt x="109981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427354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8"/>
                </a:lnTo>
                <a:lnTo>
                  <a:pt x="65658" y="24638"/>
                </a:lnTo>
                <a:lnTo>
                  <a:pt x="65658" y="19558"/>
                </a:lnTo>
                <a:close/>
              </a:path>
              <a:path w="111760" h="427354">
                <a:moveTo>
                  <a:pt x="65658" y="24638"/>
                </a:moveTo>
                <a:lnTo>
                  <a:pt x="64262" y="24638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8"/>
                </a:lnTo>
                <a:close/>
              </a:path>
              <a:path w="111760" h="427354">
                <a:moveTo>
                  <a:pt x="64262" y="24638"/>
                </a:moveTo>
                <a:lnTo>
                  <a:pt x="47243" y="24638"/>
                </a:lnTo>
                <a:lnTo>
                  <a:pt x="55752" y="39224"/>
                </a:lnTo>
                <a:lnTo>
                  <a:pt x="64262" y="246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7" name="object 77">
            <a:extLst>
              <a:ext uri="{FF2B5EF4-FFF2-40B4-BE49-F238E27FC236}">
                <a16:creationId xmlns:a16="http://schemas.microsoft.com/office/drawing/2014/main" id="{41B78FF0-E08B-2B4D-8ACE-4E578152BC8A}"/>
              </a:ext>
            </a:extLst>
          </p:cNvPr>
          <p:cNvSpPr/>
          <p:nvPr/>
        </p:nvSpPr>
        <p:spPr>
          <a:xfrm>
            <a:off x="4768024" y="2732818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3"/>
                </a:moveTo>
                <a:lnTo>
                  <a:pt x="598424" y="91694"/>
                </a:lnTo>
                <a:lnTo>
                  <a:pt x="593725" y="94361"/>
                </a:lnTo>
                <a:lnTo>
                  <a:pt x="592074" y="100457"/>
                </a:lnTo>
                <a:lnTo>
                  <a:pt x="594868" y="105156"/>
                </a:lnTo>
                <a:lnTo>
                  <a:pt x="597662" y="109982"/>
                </a:lnTo>
                <a:lnTo>
                  <a:pt x="603758" y="111506"/>
                </a:lnTo>
                <a:lnTo>
                  <a:pt x="608457" y="108712"/>
                </a:lnTo>
                <a:lnTo>
                  <a:pt x="682276" y="65659"/>
                </a:lnTo>
                <a:lnTo>
                  <a:pt x="679704" y="65659"/>
                </a:lnTo>
                <a:lnTo>
                  <a:pt x="679704" y="64262"/>
                </a:lnTo>
                <a:lnTo>
                  <a:pt x="674624" y="64262"/>
                </a:lnTo>
                <a:lnTo>
                  <a:pt x="660037" y="55753"/>
                </a:lnTo>
                <a:close/>
              </a:path>
              <a:path w="699770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70" h="111760">
                <a:moveTo>
                  <a:pt x="682276" y="45847"/>
                </a:moveTo>
                <a:lnTo>
                  <a:pt x="679704" y="45847"/>
                </a:lnTo>
                <a:lnTo>
                  <a:pt x="679704" y="65659"/>
                </a:lnTo>
                <a:lnTo>
                  <a:pt x="682276" y="65659"/>
                </a:lnTo>
                <a:lnTo>
                  <a:pt x="699262" y="55753"/>
                </a:lnTo>
                <a:lnTo>
                  <a:pt x="682276" y="45847"/>
                </a:lnTo>
                <a:close/>
              </a:path>
              <a:path w="699770" h="111760">
                <a:moveTo>
                  <a:pt x="674624" y="47244"/>
                </a:moveTo>
                <a:lnTo>
                  <a:pt x="660037" y="55753"/>
                </a:lnTo>
                <a:lnTo>
                  <a:pt x="674624" y="64262"/>
                </a:lnTo>
                <a:lnTo>
                  <a:pt x="674624" y="47244"/>
                </a:lnTo>
                <a:close/>
              </a:path>
              <a:path w="699770" h="111760">
                <a:moveTo>
                  <a:pt x="679704" y="47244"/>
                </a:moveTo>
                <a:lnTo>
                  <a:pt x="674624" y="47244"/>
                </a:lnTo>
                <a:lnTo>
                  <a:pt x="674624" y="64262"/>
                </a:lnTo>
                <a:lnTo>
                  <a:pt x="679704" y="64262"/>
                </a:lnTo>
                <a:lnTo>
                  <a:pt x="679704" y="47244"/>
                </a:lnTo>
                <a:close/>
              </a:path>
              <a:path w="699770" h="111760">
                <a:moveTo>
                  <a:pt x="603758" y="0"/>
                </a:moveTo>
                <a:lnTo>
                  <a:pt x="597662" y="1524"/>
                </a:lnTo>
                <a:lnTo>
                  <a:pt x="594868" y="6350"/>
                </a:lnTo>
                <a:lnTo>
                  <a:pt x="592074" y="11049"/>
                </a:lnTo>
                <a:lnTo>
                  <a:pt x="593725" y="17145"/>
                </a:lnTo>
                <a:lnTo>
                  <a:pt x="598424" y="19812"/>
                </a:lnTo>
                <a:lnTo>
                  <a:pt x="660037" y="55753"/>
                </a:lnTo>
                <a:lnTo>
                  <a:pt x="674624" y="47244"/>
                </a:lnTo>
                <a:lnTo>
                  <a:pt x="679704" y="47244"/>
                </a:lnTo>
                <a:lnTo>
                  <a:pt x="679704" y="45847"/>
                </a:lnTo>
                <a:lnTo>
                  <a:pt x="682276" y="45847"/>
                </a:lnTo>
                <a:lnTo>
                  <a:pt x="608457" y="2794"/>
                </a:lnTo>
                <a:lnTo>
                  <a:pt x="60375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8" name="object 78">
            <a:extLst>
              <a:ext uri="{FF2B5EF4-FFF2-40B4-BE49-F238E27FC236}">
                <a16:creationId xmlns:a16="http://schemas.microsoft.com/office/drawing/2014/main" id="{C89D4F40-209B-7B49-9293-10E8502323AE}"/>
              </a:ext>
            </a:extLst>
          </p:cNvPr>
          <p:cNvSpPr/>
          <p:nvPr/>
        </p:nvSpPr>
        <p:spPr>
          <a:xfrm>
            <a:off x="4853177" y="2530602"/>
            <a:ext cx="320040" cy="2194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9" name="object 79">
            <a:extLst>
              <a:ext uri="{FF2B5EF4-FFF2-40B4-BE49-F238E27FC236}">
                <a16:creationId xmlns:a16="http://schemas.microsoft.com/office/drawing/2014/main" id="{27A36278-C4DE-E946-8F69-49016089FEE6}"/>
              </a:ext>
            </a:extLst>
          </p:cNvPr>
          <p:cNvSpPr/>
          <p:nvPr/>
        </p:nvSpPr>
        <p:spPr>
          <a:xfrm>
            <a:off x="5128752" y="2211996"/>
            <a:ext cx="241005" cy="1429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0" name="object 80">
            <a:extLst>
              <a:ext uri="{FF2B5EF4-FFF2-40B4-BE49-F238E27FC236}">
                <a16:creationId xmlns:a16="http://schemas.microsoft.com/office/drawing/2014/main" id="{F804F8B0-C236-EB4E-9080-1D48AC229F37}"/>
              </a:ext>
            </a:extLst>
          </p:cNvPr>
          <p:cNvSpPr/>
          <p:nvPr/>
        </p:nvSpPr>
        <p:spPr>
          <a:xfrm>
            <a:off x="5372101" y="2441449"/>
            <a:ext cx="124586" cy="1314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1" name="object 81">
            <a:extLst>
              <a:ext uri="{FF2B5EF4-FFF2-40B4-BE49-F238E27FC236}">
                <a16:creationId xmlns:a16="http://schemas.microsoft.com/office/drawing/2014/main" id="{C5DE6A51-4150-0E49-A0F2-D77DCC4A0E18}"/>
              </a:ext>
            </a:extLst>
          </p:cNvPr>
          <p:cNvSpPr/>
          <p:nvPr/>
        </p:nvSpPr>
        <p:spPr>
          <a:xfrm>
            <a:off x="5372101" y="2616326"/>
            <a:ext cx="124586" cy="1303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2" name="object 82">
            <a:extLst>
              <a:ext uri="{FF2B5EF4-FFF2-40B4-BE49-F238E27FC236}">
                <a16:creationId xmlns:a16="http://schemas.microsoft.com/office/drawing/2014/main" id="{0CEA884B-ED52-484F-9507-83055C420A44}"/>
              </a:ext>
            </a:extLst>
          </p:cNvPr>
          <p:cNvSpPr/>
          <p:nvPr/>
        </p:nvSpPr>
        <p:spPr>
          <a:xfrm>
            <a:off x="5372101" y="2790063"/>
            <a:ext cx="124586" cy="1314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3" name="object 83">
            <a:extLst>
              <a:ext uri="{FF2B5EF4-FFF2-40B4-BE49-F238E27FC236}">
                <a16:creationId xmlns:a16="http://schemas.microsoft.com/office/drawing/2014/main" id="{D069760D-32DC-F142-BA9C-649265238A86}"/>
              </a:ext>
            </a:extLst>
          </p:cNvPr>
          <p:cNvSpPr/>
          <p:nvPr/>
        </p:nvSpPr>
        <p:spPr>
          <a:xfrm>
            <a:off x="5372101" y="2964941"/>
            <a:ext cx="124586" cy="1303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4" name="object 84">
            <a:extLst>
              <a:ext uri="{FF2B5EF4-FFF2-40B4-BE49-F238E27FC236}">
                <a16:creationId xmlns:a16="http://schemas.microsoft.com/office/drawing/2014/main" id="{923E3D0B-C20F-F54E-8782-06E521A9AB08}"/>
              </a:ext>
            </a:extLst>
          </p:cNvPr>
          <p:cNvSpPr/>
          <p:nvPr/>
        </p:nvSpPr>
        <p:spPr>
          <a:xfrm>
            <a:off x="5292662" y="2372296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5"/>
                </a:lnTo>
                <a:lnTo>
                  <a:pt x="60959" y="1072895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5" name="object 85">
            <a:extLst>
              <a:ext uri="{FF2B5EF4-FFF2-40B4-BE49-F238E27FC236}">
                <a16:creationId xmlns:a16="http://schemas.microsoft.com/office/drawing/2014/main" id="{D1E28952-B534-234A-AA54-5B3F3E82BA0C}"/>
              </a:ext>
            </a:extLst>
          </p:cNvPr>
          <p:cNvSpPr/>
          <p:nvPr/>
        </p:nvSpPr>
        <p:spPr>
          <a:xfrm>
            <a:off x="5388007" y="1936813"/>
            <a:ext cx="83820" cy="434816"/>
          </a:xfrm>
          <a:custGeom>
            <a:avLst/>
            <a:gdLst/>
            <a:ahLst/>
            <a:cxnLst/>
            <a:rect l="l" t="t" r="r" b="b"/>
            <a:pathLst>
              <a:path w="111760" h="579755">
                <a:moveTo>
                  <a:pt x="55752" y="39224"/>
                </a:moveTo>
                <a:lnTo>
                  <a:pt x="45846" y="56206"/>
                </a:lnTo>
                <a:lnTo>
                  <a:pt x="45846" y="579247"/>
                </a:lnTo>
                <a:lnTo>
                  <a:pt x="65658" y="579247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579755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579755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4"/>
                </a:lnTo>
                <a:lnTo>
                  <a:pt x="109981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579755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8"/>
                </a:lnTo>
                <a:close/>
              </a:path>
              <a:path w="111760" h="579755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579755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6" name="object 86">
            <a:extLst>
              <a:ext uri="{FF2B5EF4-FFF2-40B4-BE49-F238E27FC236}">
                <a16:creationId xmlns:a16="http://schemas.microsoft.com/office/drawing/2014/main" id="{A6A91466-B5CB-A848-845F-B728BEBADA55}"/>
              </a:ext>
            </a:extLst>
          </p:cNvPr>
          <p:cNvSpPr/>
          <p:nvPr/>
        </p:nvSpPr>
        <p:spPr>
          <a:xfrm>
            <a:off x="5504689" y="2025395"/>
            <a:ext cx="154304" cy="1337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7" name="object 87">
            <a:extLst>
              <a:ext uri="{FF2B5EF4-FFF2-40B4-BE49-F238E27FC236}">
                <a16:creationId xmlns:a16="http://schemas.microsoft.com/office/drawing/2014/main" id="{D1171BE3-B979-A548-B29F-D4C649EC28CE}"/>
              </a:ext>
            </a:extLst>
          </p:cNvPr>
          <p:cNvSpPr/>
          <p:nvPr/>
        </p:nvSpPr>
        <p:spPr>
          <a:xfrm>
            <a:off x="4581049" y="1936813"/>
            <a:ext cx="83820" cy="441484"/>
          </a:xfrm>
          <a:custGeom>
            <a:avLst/>
            <a:gdLst/>
            <a:ahLst/>
            <a:cxnLst/>
            <a:rect l="l" t="t" r="r" b="b"/>
            <a:pathLst>
              <a:path w="111760" h="588644">
                <a:moveTo>
                  <a:pt x="55753" y="39224"/>
                </a:moveTo>
                <a:lnTo>
                  <a:pt x="45847" y="56206"/>
                </a:lnTo>
                <a:lnTo>
                  <a:pt x="45847" y="588518"/>
                </a:lnTo>
                <a:lnTo>
                  <a:pt x="65659" y="588518"/>
                </a:lnTo>
                <a:lnTo>
                  <a:pt x="65659" y="56206"/>
                </a:lnTo>
                <a:lnTo>
                  <a:pt x="55753" y="39224"/>
                </a:lnTo>
                <a:close/>
              </a:path>
              <a:path w="111760" h="588644">
                <a:moveTo>
                  <a:pt x="55752" y="0"/>
                </a:moveTo>
                <a:lnTo>
                  <a:pt x="2794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588644">
                <a:moveTo>
                  <a:pt x="67159" y="19558"/>
                </a:moveTo>
                <a:lnTo>
                  <a:pt x="65659" y="19558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5156" y="104394"/>
                </a:lnTo>
                <a:lnTo>
                  <a:pt x="109982" y="101600"/>
                </a:lnTo>
                <a:lnTo>
                  <a:pt x="111506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588644">
                <a:moveTo>
                  <a:pt x="65659" y="19558"/>
                </a:moveTo>
                <a:lnTo>
                  <a:pt x="45847" y="19558"/>
                </a:lnTo>
                <a:lnTo>
                  <a:pt x="45847" y="56206"/>
                </a:lnTo>
                <a:lnTo>
                  <a:pt x="55753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8"/>
                </a:lnTo>
                <a:close/>
              </a:path>
              <a:path w="111760" h="588644">
                <a:moveTo>
                  <a:pt x="65659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588644">
                <a:moveTo>
                  <a:pt x="64262" y="24637"/>
                </a:moveTo>
                <a:lnTo>
                  <a:pt x="47244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8" name="object 88">
            <a:extLst>
              <a:ext uri="{FF2B5EF4-FFF2-40B4-BE49-F238E27FC236}">
                <a16:creationId xmlns:a16="http://schemas.microsoft.com/office/drawing/2014/main" id="{BA7AE9AC-FB42-E34D-B060-66D25268A577}"/>
              </a:ext>
            </a:extLst>
          </p:cNvPr>
          <p:cNvSpPr/>
          <p:nvPr/>
        </p:nvSpPr>
        <p:spPr>
          <a:xfrm>
            <a:off x="4704589" y="2031286"/>
            <a:ext cx="154304" cy="1345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9" name="object 89">
            <a:extLst>
              <a:ext uri="{FF2B5EF4-FFF2-40B4-BE49-F238E27FC236}">
                <a16:creationId xmlns:a16="http://schemas.microsoft.com/office/drawing/2014/main" id="{929D2D1B-D51B-D74F-9FB0-8BF47F85C2E7}"/>
              </a:ext>
            </a:extLst>
          </p:cNvPr>
          <p:cNvSpPr/>
          <p:nvPr/>
        </p:nvSpPr>
        <p:spPr>
          <a:xfrm>
            <a:off x="3791617" y="1936813"/>
            <a:ext cx="83820" cy="434816"/>
          </a:xfrm>
          <a:custGeom>
            <a:avLst/>
            <a:gdLst/>
            <a:ahLst/>
            <a:cxnLst/>
            <a:rect l="l" t="t" r="r" b="b"/>
            <a:pathLst>
              <a:path w="111760" h="579755">
                <a:moveTo>
                  <a:pt x="56291" y="39284"/>
                </a:moveTo>
                <a:lnTo>
                  <a:pt x="46226" y="56165"/>
                </a:lnTo>
                <a:lnTo>
                  <a:pt x="40766" y="579247"/>
                </a:lnTo>
                <a:lnTo>
                  <a:pt x="60578" y="579374"/>
                </a:lnTo>
                <a:lnTo>
                  <a:pt x="66037" y="56400"/>
                </a:lnTo>
                <a:lnTo>
                  <a:pt x="56291" y="39284"/>
                </a:lnTo>
                <a:close/>
              </a:path>
              <a:path w="111760" h="579755">
                <a:moveTo>
                  <a:pt x="67921" y="19558"/>
                </a:moveTo>
                <a:lnTo>
                  <a:pt x="46609" y="19558"/>
                </a:lnTo>
                <a:lnTo>
                  <a:pt x="66421" y="19685"/>
                </a:lnTo>
                <a:lnTo>
                  <a:pt x="66037" y="56400"/>
                </a:lnTo>
                <a:lnTo>
                  <a:pt x="94234" y="105918"/>
                </a:lnTo>
                <a:lnTo>
                  <a:pt x="100330" y="107569"/>
                </a:lnTo>
                <a:lnTo>
                  <a:pt x="105028" y="104902"/>
                </a:lnTo>
                <a:lnTo>
                  <a:pt x="109855" y="102235"/>
                </a:lnTo>
                <a:lnTo>
                  <a:pt x="111506" y="96139"/>
                </a:lnTo>
                <a:lnTo>
                  <a:pt x="108838" y="91312"/>
                </a:lnTo>
                <a:lnTo>
                  <a:pt x="67921" y="19558"/>
                </a:lnTo>
                <a:close/>
              </a:path>
              <a:path w="111760" h="579755">
                <a:moveTo>
                  <a:pt x="56769" y="0"/>
                </a:moveTo>
                <a:lnTo>
                  <a:pt x="0" y="94996"/>
                </a:lnTo>
                <a:lnTo>
                  <a:pt x="1524" y="101092"/>
                </a:lnTo>
                <a:lnTo>
                  <a:pt x="10922" y="106680"/>
                </a:lnTo>
                <a:lnTo>
                  <a:pt x="17018" y="105156"/>
                </a:lnTo>
                <a:lnTo>
                  <a:pt x="46226" y="56165"/>
                </a:lnTo>
                <a:lnTo>
                  <a:pt x="46609" y="19558"/>
                </a:lnTo>
                <a:lnTo>
                  <a:pt x="67921" y="19558"/>
                </a:lnTo>
                <a:lnTo>
                  <a:pt x="56769" y="0"/>
                </a:lnTo>
                <a:close/>
              </a:path>
              <a:path w="111760" h="579755">
                <a:moveTo>
                  <a:pt x="66370" y="24511"/>
                </a:moveTo>
                <a:lnTo>
                  <a:pt x="47878" y="24511"/>
                </a:lnTo>
                <a:lnTo>
                  <a:pt x="65024" y="24637"/>
                </a:lnTo>
                <a:lnTo>
                  <a:pt x="56291" y="39284"/>
                </a:lnTo>
                <a:lnTo>
                  <a:pt x="66037" y="56400"/>
                </a:lnTo>
                <a:lnTo>
                  <a:pt x="66370" y="24511"/>
                </a:lnTo>
                <a:close/>
              </a:path>
              <a:path w="111760" h="579755">
                <a:moveTo>
                  <a:pt x="46609" y="19558"/>
                </a:moveTo>
                <a:lnTo>
                  <a:pt x="46226" y="56165"/>
                </a:lnTo>
                <a:lnTo>
                  <a:pt x="56291" y="39284"/>
                </a:lnTo>
                <a:lnTo>
                  <a:pt x="47878" y="24511"/>
                </a:lnTo>
                <a:lnTo>
                  <a:pt x="66370" y="24511"/>
                </a:lnTo>
                <a:lnTo>
                  <a:pt x="66421" y="19685"/>
                </a:lnTo>
                <a:lnTo>
                  <a:pt x="46609" y="19558"/>
                </a:lnTo>
                <a:close/>
              </a:path>
              <a:path w="111760" h="579755">
                <a:moveTo>
                  <a:pt x="47878" y="24511"/>
                </a:moveTo>
                <a:lnTo>
                  <a:pt x="56291" y="39284"/>
                </a:lnTo>
                <a:lnTo>
                  <a:pt x="65024" y="24637"/>
                </a:lnTo>
                <a:lnTo>
                  <a:pt x="47878" y="2451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0" name="object 90">
            <a:extLst>
              <a:ext uri="{FF2B5EF4-FFF2-40B4-BE49-F238E27FC236}">
                <a16:creationId xmlns:a16="http://schemas.microsoft.com/office/drawing/2014/main" id="{A615610B-543A-BE47-B0B0-5CDDC2C5B0B2}"/>
              </a:ext>
            </a:extLst>
          </p:cNvPr>
          <p:cNvSpPr/>
          <p:nvPr/>
        </p:nvSpPr>
        <p:spPr>
          <a:xfrm>
            <a:off x="3909060" y="2031286"/>
            <a:ext cx="154304" cy="1345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1" name="object 91">
            <a:extLst>
              <a:ext uri="{FF2B5EF4-FFF2-40B4-BE49-F238E27FC236}">
                <a16:creationId xmlns:a16="http://schemas.microsoft.com/office/drawing/2014/main" id="{60715062-7645-F74D-BE70-F68E8FA16DE3}"/>
              </a:ext>
            </a:extLst>
          </p:cNvPr>
          <p:cNvSpPr/>
          <p:nvPr/>
        </p:nvSpPr>
        <p:spPr>
          <a:xfrm>
            <a:off x="2990850" y="1936813"/>
            <a:ext cx="83820" cy="411480"/>
          </a:xfrm>
          <a:custGeom>
            <a:avLst/>
            <a:gdLst/>
            <a:ahLst/>
            <a:cxnLst/>
            <a:rect l="l" t="t" r="r" b="b"/>
            <a:pathLst>
              <a:path w="111760" h="548639">
                <a:moveTo>
                  <a:pt x="56519" y="39321"/>
                </a:moveTo>
                <a:lnTo>
                  <a:pt x="46395" y="56147"/>
                </a:lnTo>
                <a:lnTo>
                  <a:pt x="40131" y="548259"/>
                </a:lnTo>
                <a:lnTo>
                  <a:pt x="59943" y="548513"/>
                </a:lnTo>
                <a:lnTo>
                  <a:pt x="66207" y="56431"/>
                </a:lnTo>
                <a:lnTo>
                  <a:pt x="56519" y="39321"/>
                </a:lnTo>
                <a:close/>
              </a:path>
              <a:path w="111760" h="548639">
                <a:moveTo>
                  <a:pt x="68033" y="19431"/>
                </a:moveTo>
                <a:lnTo>
                  <a:pt x="46862" y="19431"/>
                </a:lnTo>
                <a:lnTo>
                  <a:pt x="66675" y="19685"/>
                </a:lnTo>
                <a:lnTo>
                  <a:pt x="66207" y="56431"/>
                </a:lnTo>
                <a:lnTo>
                  <a:pt x="91567" y="101219"/>
                </a:lnTo>
                <a:lnTo>
                  <a:pt x="94233" y="106045"/>
                </a:lnTo>
                <a:lnTo>
                  <a:pt x="100330" y="107696"/>
                </a:lnTo>
                <a:lnTo>
                  <a:pt x="105156" y="105029"/>
                </a:lnTo>
                <a:lnTo>
                  <a:pt x="109855" y="102235"/>
                </a:lnTo>
                <a:lnTo>
                  <a:pt x="111506" y="96266"/>
                </a:lnTo>
                <a:lnTo>
                  <a:pt x="108838" y="91440"/>
                </a:lnTo>
                <a:lnTo>
                  <a:pt x="68033" y="19431"/>
                </a:lnTo>
                <a:close/>
              </a:path>
              <a:path w="111760" h="548639">
                <a:moveTo>
                  <a:pt x="57023" y="0"/>
                </a:moveTo>
                <a:lnTo>
                  <a:pt x="2793" y="90170"/>
                </a:lnTo>
                <a:lnTo>
                  <a:pt x="0" y="94869"/>
                </a:lnTo>
                <a:lnTo>
                  <a:pt x="1524" y="100965"/>
                </a:lnTo>
                <a:lnTo>
                  <a:pt x="10922" y="106553"/>
                </a:lnTo>
                <a:lnTo>
                  <a:pt x="17018" y="105029"/>
                </a:lnTo>
                <a:lnTo>
                  <a:pt x="19812" y="100330"/>
                </a:lnTo>
                <a:lnTo>
                  <a:pt x="46395" y="56147"/>
                </a:lnTo>
                <a:lnTo>
                  <a:pt x="46862" y="19431"/>
                </a:lnTo>
                <a:lnTo>
                  <a:pt x="68033" y="19431"/>
                </a:lnTo>
                <a:lnTo>
                  <a:pt x="57023" y="0"/>
                </a:lnTo>
                <a:close/>
              </a:path>
              <a:path w="111760" h="548639">
                <a:moveTo>
                  <a:pt x="66613" y="24511"/>
                </a:moveTo>
                <a:lnTo>
                  <a:pt x="48132" y="24511"/>
                </a:lnTo>
                <a:lnTo>
                  <a:pt x="65277" y="24765"/>
                </a:lnTo>
                <a:lnTo>
                  <a:pt x="56519" y="39321"/>
                </a:lnTo>
                <a:lnTo>
                  <a:pt x="66207" y="56431"/>
                </a:lnTo>
                <a:lnTo>
                  <a:pt x="66613" y="24511"/>
                </a:lnTo>
                <a:close/>
              </a:path>
              <a:path w="111760" h="548639">
                <a:moveTo>
                  <a:pt x="46862" y="19431"/>
                </a:moveTo>
                <a:lnTo>
                  <a:pt x="46395" y="56147"/>
                </a:lnTo>
                <a:lnTo>
                  <a:pt x="56519" y="39321"/>
                </a:lnTo>
                <a:lnTo>
                  <a:pt x="48132" y="24511"/>
                </a:lnTo>
                <a:lnTo>
                  <a:pt x="66613" y="24511"/>
                </a:lnTo>
                <a:lnTo>
                  <a:pt x="66675" y="19685"/>
                </a:lnTo>
                <a:lnTo>
                  <a:pt x="46862" y="19431"/>
                </a:lnTo>
                <a:close/>
              </a:path>
              <a:path w="111760" h="548639">
                <a:moveTo>
                  <a:pt x="48132" y="24511"/>
                </a:moveTo>
                <a:lnTo>
                  <a:pt x="56519" y="39321"/>
                </a:lnTo>
                <a:lnTo>
                  <a:pt x="65277" y="24765"/>
                </a:lnTo>
                <a:lnTo>
                  <a:pt x="48132" y="2451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2" name="object 92">
            <a:extLst>
              <a:ext uri="{FF2B5EF4-FFF2-40B4-BE49-F238E27FC236}">
                <a16:creationId xmlns:a16="http://schemas.microsoft.com/office/drawing/2014/main" id="{B38328A3-70DA-CC48-97AF-F5F5014E5B8E}"/>
              </a:ext>
            </a:extLst>
          </p:cNvPr>
          <p:cNvSpPr/>
          <p:nvPr/>
        </p:nvSpPr>
        <p:spPr>
          <a:xfrm>
            <a:off x="3108960" y="2024253"/>
            <a:ext cx="154304" cy="1337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3" name="object 93">
            <a:extLst>
              <a:ext uri="{FF2B5EF4-FFF2-40B4-BE49-F238E27FC236}">
                <a16:creationId xmlns:a16="http://schemas.microsoft.com/office/drawing/2014/main" id="{4694EC12-5311-9F49-8B34-E3A804FECDB1}"/>
              </a:ext>
            </a:extLst>
          </p:cNvPr>
          <p:cNvSpPr/>
          <p:nvPr/>
        </p:nvSpPr>
        <p:spPr>
          <a:xfrm>
            <a:off x="2938796" y="1710226"/>
            <a:ext cx="251265" cy="18089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4" name="object 94">
            <a:extLst>
              <a:ext uri="{FF2B5EF4-FFF2-40B4-BE49-F238E27FC236}">
                <a16:creationId xmlns:a16="http://schemas.microsoft.com/office/drawing/2014/main" id="{C9DBBB77-8FB7-5748-8D2C-DBA892E2108C}"/>
              </a:ext>
            </a:extLst>
          </p:cNvPr>
          <p:cNvSpPr/>
          <p:nvPr/>
        </p:nvSpPr>
        <p:spPr>
          <a:xfrm>
            <a:off x="5332340" y="1710226"/>
            <a:ext cx="248847" cy="18089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5" name="object 95">
            <a:extLst>
              <a:ext uri="{FF2B5EF4-FFF2-40B4-BE49-F238E27FC236}">
                <a16:creationId xmlns:a16="http://schemas.microsoft.com/office/drawing/2014/main" id="{AA5A6B93-AC6A-4942-9A28-E81E21F89841}"/>
              </a:ext>
            </a:extLst>
          </p:cNvPr>
          <p:cNvSpPr/>
          <p:nvPr/>
        </p:nvSpPr>
        <p:spPr>
          <a:xfrm>
            <a:off x="4534491" y="1710226"/>
            <a:ext cx="252235" cy="18089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6" name="object 96">
            <a:extLst>
              <a:ext uri="{FF2B5EF4-FFF2-40B4-BE49-F238E27FC236}">
                <a16:creationId xmlns:a16="http://schemas.microsoft.com/office/drawing/2014/main" id="{9ADA21B4-6AA5-E14A-8F2B-450482C2DA37}"/>
              </a:ext>
            </a:extLst>
          </p:cNvPr>
          <p:cNvSpPr/>
          <p:nvPr/>
        </p:nvSpPr>
        <p:spPr>
          <a:xfrm>
            <a:off x="3734295" y="1710226"/>
            <a:ext cx="254686" cy="18089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7" name="object 97">
            <a:extLst>
              <a:ext uri="{FF2B5EF4-FFF2-40B4-BE49-F238E27FC236}">
                <a16:creationId xmlns:a16="http://schemas.microsoft.com/office/drawing/2014/main" id="{C788ADF8-A37A-6A4C-93B9-27B80DFD4F28}"/>
              </a:ext>
            </a:extLst>
          </p:cNvPr>
          <p:cNvSpPr/>
          <p:nvPr/>
        </p:nvSpPr>
        <p:spPr>
          <a:xfrm>
            <a:off x="5218994" y="1071223"/>
            <a:ext cx="429624" cy="1743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8" name="object 98">
            <a:extLst>
              <a:ext uri="{FF2B5EF4-FFF2-40B4-BE49-F238E27FC236}">
                <a16:creationId xmlns:a16="http://schemas.microsoft.com/office/drawing/2014/main" id="{B60DA253-3FEA-974E-A531-9FEAB151FCB5}"/>
              </a:ext>
            </a:extLst>
          </p:cNvPr>
          <p:cNvSpPr/>
          <p:nvPr/>
        </p:nvSpPr>
        <p:spPr>
          <a:xfrm>
            <a:off x="4424708" y="1071223"/>
            <a:ext cx="431847" cy="17435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9" name="object 99">
            <a:extLst>
              <a:ext uri="{FF2B5EF4-FFF2-40B4-BE49-F238E27FC236}">
                <a16:creationId xmlns:a16="http://schemas.microsoft.com/office/drawing/2014/main" id="{4E0A85A7-3DD9-9C48-82E0-29EA6FDACAAF}"/>
              </a:ext>
            </a:extLst>
          </p:cNvPr>
          <p:cNvSpPr/>
          <p:nvPr/>
        </p:nvSpPr>
        <p:spPr>
          <a:xfrm>
            <a:off x="3627941" y="1071223"/>
            <a:ext cx="429675" cy="17435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0" name="object 100">
            <a:extLst>
              <a:ext uri="{FF2B5EF4-FFF2-40B4-BE49-F238E27FC236}">
                <a16:creationId xmlns:a16="http://schemas.microsoft.com/office/drawing/2014/main" id="{3F0733AC-8E6B-1640-A0BD-614935671E55}"/>
              </a:ext>
            </a:extLst>
          </p:cNvPr>
          <p:cNvSpPr/>
          <p:nvPr/>
        </p:nvSpPr>
        <p:spPr>
          <a:xfrm>
            <a:off x="2809584" y="1071223"/>
            <a:ext cx="429653" cy="17435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1" name="object 101">
            <a:extLst>
              <a:ext uri="{FF2B5EF4-FFF2-40B4-BE49-F238E27FC236}">
                <a16:creationId xmlns:a16="http://schemas.microsoft.com/office/drawing/2014/main" id="{344F8CC4-AEB1-8240-997E-84E4A65E759A}"/>
              </a:ext>
            </a:extLst>
          </p:cNvPr>
          <p:cNvSpPr/>
          <p:nvPr/>
        </p:nvSpPr>
        <p:spPr>
          <a:xfrm>
            <a:off x="2978563" y="1263587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3" y="39224"/>
                </a:moveTo>
                <a:lnTo>
                  <a:pt x="45846" y="56206"/>
                </a:lnTo>
                <a:lnTo>
                  <a:pt x="45846" y="535431"/>
                </a:lnTo>
                <a:lnTo>
                  <a:pt x="65658" y="535431"/>
                </a:lnTo>
                <a:lnTo>
                  <a:pt x="65658" y="56206"/>
                </a:lnTo>
                <a:lnTo>
                  <a:pt x="55753" y="39224"/>
                </a:lnTo>
                <a:close/>
              </a:path>
              <a:path w="111760" h="535939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535939">
                <a:moveTo>
                  <a:pt x="67159" y="19557"/>
                </a:moveTo>
                <a:lnTo>
                  <a:pt x="65658" y="19557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0" y="105537"/>
                </a:lnTo>
                <a:lnTo>
                  <a:pt x="100456" y="107187"/>
                </a:lnTo>
                <a:lnTo>
                  <a:pt x="105156" y="104393"/>
                </a:lnTo>
                <a:lnTo>
                  <a:pt x="109981" y="101600"/>
                </a:lnTo>
                <a:lnTo>
                  <a:pt x="111506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535939">
                <a:moveTo>
                  <a:pt x="65658" y="19557"/>
                </a:moveTo>
                <a:lnTo>
                  <a:pt x="45846" y="19557"/>
                </a:lnTo>
                <a:lnTo>
                  <a:pt x="45846" y="56206"/>
                </a:lnTo>
                <a:lnTo>
                  <a:pt x="55753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7"/>
                </a:lnTo>
                <a:close/>
              </a:path>
              <a:path w="111760" h="535939">
                <a:moveTo>
                  <a:pt x="65658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3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2" name="object 102">
            <a:extLst>
              <a:ext uri="{FF2B5EF4-FFF2-40B4-BE49-F238E27FC236}">
                <a16:creationId xmlns:a16="http://schemas.microsoft.com/office/drawing/2014/main" id="{2A07DD17-4AA6-1F46-AAD9-1DF79139A553}"/>
              </a:ext>
            </a:extLst>
          </p:cNvPr>
          <p:cNvSpPr/>
          <p:nvPr/>
        </p:nvSpPr>
        <p:spPr>
          <a:xfrm>
            <a:off x="3782092" y="1263587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3" y="39224"/>
                </a:moveTo>
                <a:lnTo>
                  <a:pt x="45847" y="56206"/>
                </a:lnTo>
                <a:lnTo>
                  <a:pt x="45847" y="535431"/>
                </a:lnTo>
                <a:lnTo>
                  <a:pt x="65659" y="535431"/>
                </a:lnTo>
                <a:lnTo>
                  <a:pt x="65659" y="56206"/>
                </a:lnTo>
                <a:lnTo>
                  <a:pt x="55753" y="39224"/>
                </a:lnTo>
                <a:close/>
              </a:path>
              <a:path w="111760" h="535939">
                <a:moveTo>
                  <a:pt x="55752" y="0"/>
                </a:moveTo>
                <a:lnTo>
                  <a:pt x="2794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535939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5156" y="104393"/>
                </a:lnTo>
                <a:lnTo>
                  <a:pt x="109982" y="101600"/>
                </a:lnTo>
                <a:lnTo>
                  <a:pt x="111506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535939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3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60" h="535939">
                <a:moveTo>
                  <a:pt x="65659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4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3" name="object 103">
            <a:extLst>
              <a:ext uri="{FF2B5EF4-FFF2-40B4-BE49-F238E27FC236}">
                <a16:creationId xmlns:a16="http://schemas.microsoft.com/office/drawing/2014/main" id="{1A9EC84D-3458-8C40-8BC8-B78130328591}"/>
              </a:ext>
            </a:extLst>
          </p:cNvPr>
          <p:cNvSpPr/>
          <p:nvPr/>
        </p:nvSpPr>
        <p:spPr>
          <a:xfrm>
            <a:off x="4571904" y="1263587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2" y="39224"/>
                </a:moveTo>
                <a:lnTo>
                  <a:pt x="45847" y="56206"/>
                </a:lnTo>
                <a:lnTo>
                  <a:pt x="45847" y="535431"/>
                </a:lnTo>
                <a:lnTo>
                  <a:pt x="65659" y="535431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60" h="535939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535939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535939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60" h="535939">
                <a:moveTo>
                  <a:pt x="65659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4" name="object 104">
            <a:extLst>
              <a:ext uri="{FF2B5EF4-FFF2-40B4-BE49-F238E27FC236}">
                <a16:creationId xmlns:a16="http://schemas.microsoft.com/office/drawing/2014/main" id="{65F066DF-F987-7F45-B5A3-AE27F710F543}"/>
              </a:ext>
            </a:extLst>
          </p:cNvPr>
          <p:cNvSpPr/>
          <p:nvPr/>
        </p:nvSpPr>
        <p:spPr>
          <a:xfrm>
            <a:off x="5373147" y="1263587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2" y="39224"/>
                </a:moveTo>
                <a:lnTo>
                  <a:pt x="45847" y="56206"/>
                </a:lnTo>
                <a:lnTo>
                  <a:pt x="45847" y="535431"/>
                </a:lnTo>
                <a:lnTo>
                  <a:pt x="65658" y="535431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535939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535939">
                <a:moveTo>
                  <a:pt x="67159" y="19557"/>
                </a:moveTo>
                <a:lnTo>
                  <a:pt x="65658" y="19557"/>
                </a:lnTo>
                <a:lnTo>
                  <a:pt x="65658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535939">
                <a:moveTo>
                  <a:pt x="65658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7"/>
                </a:lnTo>
                <a:close/>
              </a:path>
              <a:path w="111760" h="535939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8" y="56206"/>
                </a:lnTo>
                <a:lnTo>
                  <a:pt x="65658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5" name="object 105">
            <a:extLst>
              <a:ext uri="{FF2B5EF4-FFF2-40B4-BE49-F238E27FC236}">
                <a16:creationId xmlns:a16="http://schemas.microsoft.com/office/drawing/2014/main" id="{58928BC3-BC40-CF43-899A-5EEAD555253E}"/>
              </a:ext>
            </a:extLst>
          </p:cNvPr>
          <p:cNvSpPr/>
          <p:nvPr/>
        </p:nvSpPr>
        <p:spPr>
          <a:xfrm>
            <a:off x="5570410" y="2743104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2"/>
                </a:moveTo>
                <a:lnTo>
                  <a:pt x="598424" y="91693"/>
                </a:lnTo>
                <a:lnTo>
                  <a:pt x="593725" y="94360"/>
                </a:lnTo>
                <a:lnTo>
                  <a:pt x="592074" y="100456"/>
                </a:lnTo>
                <a:lnTo>
                  <a:pt x="594868" y="105156"/>
                </a:lnTo>
                <a:lnTo>
                  <a:pt x="597662" y="109981"/>
                </a:lnTo>
                <a:lnTo>
                  <a:pt x="603758" y="111506"/>
                </a:lnTo>
                <a:lnTo>
                  <a:pt x="608457" y="108712"/>
                </a:lnTo>
                <a:lnTo>
                  <a:pt x="682276" y="65658"/>
                </a:lnTo>
                <a:lnTo>
                  <a:pt x="679704" y="65658"/>
                </a:lnTo>
                <a:lnTo>
                  <a:pt x="679704" y="64262"/>
                </a:lnTo>
                <a:lnTo>
                  <a:pt x="674624" y="64262"/>
                </a:lnTo>
                <a:lnTo>
                  <a:pt x="660037" y="55752"/>
                </a:lnTo>
                <a:close/>
              </a:path>
              <a:path w="699770" h="111760">
                <a:moveTo>
                  <a:pt x="643055" y="45846"/>
                </a:moveTo>
                <a:lnTo>
                  <a:pt x="0" y="45846"/>
                </a:lnTo>
                <a:lnTo>
                  <a:pt x="0" y="65658"/>
                </a:lnTo>
                <a:lnTo>
                  <a:pt x="643055" y="65658"/>
                </a:lnTo>
                <a:lnTo>
                  <a:pt x="660037" y="55752"/>
                </a:lnTo>
                <a:lnTo>
                  <a:pt x="643055" y="45846"/>
                </a:lnTo>
                <a:close/>
              </a:path>
              <a:path w="699770" h="111760">
                <a:moveTo>
                  <a:pt x="682276" y="45846"/>
                </a:moveTo>
                <a:lnTo>
                  <a:pt x="679704" y="45846"/>
                </a:lnTo>
                <a:lnTo>
                  <a:pt x="679704" y="65658"/>
                </a:lnTo>
                <a:lnTo>
                  <a:pt x="682276" y="65658"/>
                </a:lnTo>
                <a:lnTo>
                  <a:pt x="699262" y="55752"/>
                </a:lnTo>
                <a:lnTo>
                  <a:pt x="682276" y="45846"/>
                </a:lnTo>
                <a:close/>
              </a:path>
              <a:path w="699770" h="111760">
                <a:moveTo>
                  <a:pt x="674624" y="47243"/>
                </a:moveTo>
                <a:lnTo>
                  <a:pt x="660037" y="55752"/>
                </a:lnTo>
                <a:lnTo>
                  <a:pt x="674624" y="64262"/>
                </a:lnTo>
                <a:lnTo>
                  <a:pt x="674624" y="47243"/>
                </a:lnTo>
                <a:close/>
              </a:path>
              <a:path w="699770" h="111760">
                <a:moveTo>
                  <a:pt x="679704" y="47243"/>
                </a:moveTo>
                <a:lnTo>
                  <a:pt x="674624" y="47243"/>
                </a:lnTo>
                <a:lnTo>
                  <a:pt x="674624" y="64262"/>
                </a:lnTo>
                <a:lnTo>
                  <a:pt x="679704" y="64262"/>
                </a:lnTo>
                <a:lnTo>
                  <a:pt x="679704" y="47243"/>
                </a:lnTo>
                <a:close/>
              </a:path>
              <a:path w="699770" h="111760">
                <a:moveTo>
                  <a:pt x="603758" y="0"/>
                </a:moveTo>
                <a:lnTo>
                  <a:pt x="597662" y="1524"/>
                </a:lnTo>
                <a:lnTo>
                  <a:pt x="594868" y="6350"/>
                </a:lnTo>
                <a:lnTo>
                  <a:pt x="592074" y="11049"/>
                </a:lnTo>
                <a:lnTo>
                  <a:pt x="593725" y="17144"/>
                </a:lnTo>
                <a:lnTo>
                  <a:pt x="598424" y="19812"/>
                </a:lnTo>
                <a:lnTo>
                  <a:pt x="660037" y="55752"/>
                </a:lnTo>
                <a:lnTo>
                  <a:pt x="674624" y="47243"/>
                </a:lnTo>
                <a:lnTo>
                  <a:pt x="679704" y="47243"/>
                </a:lnTo>
                <a:lnTo>
                  <a:pt x="679704" y="45846"/>
                </a:lnTo>
                <a:lnTo>
                  <a:pt x="682276" y="45846"/>
                </a:lnTo>
                <a:lnTo>
                  <a:pt x="608457" y="2793"/>
                </a:lnTo>
                <a:lnTo>
                  <a:pt x="60375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6" name="object 106">
            <a:extLst>
              <a:ext uri="{FF2B5EF4-FFF2-40B4-BE49-F238E27FC236}">
                <a16:creationId xmlns:a16="http://schemas.microsoft.com/office/drawing/2014/main" id="{04137F80-6447-5847-A560-6C3412FFB7F0}"/>
              </a:ext>
            </a:extLst>
          </p:cNvPr>
          <p:cNvSpPr/>
          <p:nvPr/>
        </p:nvSpPr>
        <p:spPr>
          <a:xfrm>
            <a:off x="5654421" y="2542032"/>
            <a:ext cx="321183" cy="21831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7" name="object 107">
            <a:extLst>
              <a:ext uri="{FF2B5EF4-FFF2-40B4-BE49-F238E27FC236}">
                <a16:creationId xmlns:a16="http://schemas.microsoft.com/office/drawing/2014/main" id="{B27BDB1D-A47B-594C-BCC2-6328FF29184D}"/>
              </a:ext>
            </a:extLst>
          </p:cNvPr>
          <p:cNvSpPr txBox="1"/>
          <p:nvPr/>
        </p:nvSpPr>
        <p:spPr>
          <a:xfrm>
            <a:off x="3316414" y="639223"/>
            <a:ext cx="1057275" cy="3332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algn="ctr">
              <a:spcBef>
                <a:spcPts val="79"/>
              </a:spcBef>
            </a:pPr>
            <a:r>
              <a:rPr sz="1050" dirty="0">
                <a:solidFill>
                  <a:srgbClr val="BA56BD"/>
                </a:solidFill>
                <a:latin typeface="Calibri"/>
                <a:cs typeface="Calibri"/>
              </a:rPr>
              <a:t>= </a:t>
            </a:r>
            <a:r>
              <a:rPr sz="1050" spc="-8" dirty="0">
                <a:solidFill>
                  <a:srgbClr val="BA56BD"/>
                </a:solidFill>
                <a:latin typeface="Calibri"/>
                <a:cs typeface="Calibri"/>
              </a:rPr>
              <a:t>negative </a:t>
            </a:r>
            <a:r>
              <a:rPr sz="1050" dirty="0">
                <a:solidFill>
                  <a:srgbClr val="BA56BD"/>
                </a:solidFill>
                <a:latin typeface="Calibri"/>
                <a:cs typeface="Calibri"/>
              </a:rPr>
              <a:t>log</a:t>
            </a:r>
            <a:r>
              <a:rPr sz="1050" spc="-38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050" spc="-8" dirty="0">
                <a:solidFill>
                  <a:srgbClr val="BA56BD"/>
                </a:solidFill>
                <a:latin typeface="Calibri"/>
                <a:cs typeface="Calibri"/>
              </a:rPr>
              <a:t>prob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050" spc="-4" dirty="0">
                <a:solidFill>
                  <a:srgbClr val="BA56BD"/>
                </a:solidFill>
                <a:latin typeface="Calibri"/>
                <a:cs typeface="Calibri"/>
              </a:rPr>
              <a:t>of</a:t>
            </a:r>
            <a:r>
              <a:rPr sz="1050" spc="-19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050" spc="-8" dirty="0">
                <a:solidFill>
                  <a:srgbClr val="BA56BD"/>
                </a:solidFill>
                <a:latin typeface="Calibri"/>
                <a:cs typeface="Calibri"/>
              </a:rPr>
              <a:t>“opened”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28" name="object 108">
            <a:extLst>
              <a:ext uri="{FF2B5EF4-FFF2-40B4-BE49-F238E27FC236}">
                <a16:creationId xmlns:a16="http://schemas.microsoft.com/office/drawing/2014/main" id="{711CE25E-922A-F644-A200-1471068F0B30}"/>
              </a:ext>
            </a:extLst>
          </p:cNvPr>
          <p:cNvSpPr/>
          <p:nvPr/>
        </p:nvSpPr>
        <p:spPr>
          <a:xfrm>
            <a:off x="3574733" y="1018984"/>
            <a:ext cx="545306" cy="244793"/>
          </a:xfrm>
          <a:custGeom>
            <a:avLst/>
            <a:gdLst/>
            <a:ahLst/>
            <a:cxnLst/>
            <a:rect l="l" t="t" r="r" b="b"/>
            <a:pathLst>
              <a:path w="727075" h="326389">
                <a:moveTo>
                  <a:pt x="0" y="326136"/>
                </a:moveTo>
                <a:lnTo>
                  <a:pt x="726948" y="326136"/>
                </a:lnTo>
                <a:lnTo>
                  <a:pt x="726948" y="0"/>
                </a:lnTo>
                <a:lnTo>
                  <a:pt x="0" y="0"/>
                </a:lnTo>
                <a:lnTo>
                  <a:pt x="0" y="326136"/>
                </a:lnTo>
                <a:close/>
              </a:path>
            </a:pathLst>
          </a:custGeom>
          <a:ln w="19812">
            <a:solidFill>
              <a:srgbClr val="BA56B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9" name="object 109">
            <a:extLst>
              <a:ext uri="{FF2B5EF4-FFF2-40B4-BE49-F238E27FC236}">
                <a16:creationId xmlns:a16="http://schemas.microsoft.com/office/drawing/2014/main" id="{5B7D8A48-311D-5345-B151-B2C165FFAC33}"/>
              </a:ext>
            </a:extLst>
          </p:cNvPr>
          <p:cNvSpPr txBox="1"/>
          <p:nvPr/>
        </p:nvSpPr>
        <p:spPr>
          <a:xfrm>
            <a:off x="6294311" y="2606326"/>
            <a:ext cx="13763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…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0" name="object 110">
            <a:extLst>
              <a:ext uri="{FF2B5EF4-FFF2-40B4-BE49-F238E27FC236}">
                <a16:creationId xmlns:a16="http://schemas.microsoft.com/office/drawing/2014/main" id="{CCCC06B4-515F-AF42-9DAF-FBB37B946CA9}"/>
              </a:ext>
            </a:extLst>
          </p:cNvPr>
          <p:cNvSpPr/>
          <p:nvPr/>
        </p:nvSpPr>
        <p:spPr>
          <a:xfrm>
            <a:off x="2133410" y="4626865"/>
            <a:ext cx="610552" cy="65246"/>
          </a:xfrm>
          <a:custGeom>
            <a:avLst/>
            <a:gdLst/>
            <a:ahLst/>
            <a:cxnLst/>
            <a:rect l="l" t="t" r="r" b="b"/>
            <a:pathLst>
              <a:path w="814069" h="86995">
                <a:moveTo>
                  <a:pt x="726947" y="0"/>
                </a:moveTo>
                <a:lnTo>
                  <a:pt x="726947" y="86868"/>
                </a:lnTo>
                <a:lnTo>
                  <a:pt x="784860" y="57912"/>
                </a:lnTo>
                <a:lnTo>
                  <a:pt x="741426" y="57912"/>
                </a:lnTo>
                <a:lnTo>
                  <a:pt x="741426" y="28956"/>
                </a:lnTo>
                <a:lnTo>
                  <a:pt x="784860" y="28956"/>
                </a:lnTo>
                <a:lnTo>
                  <a:pt x="726947" y="0"/>
                </a:lnTo>
                <a:close/>
              </a:path>
              <a:path w="814069" h="86995">
                <a:moveTo>
                  <a:pt x="726947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726947" y="57912"/>
                </a:lnTo>
                <a:lnTo>
                  <a:pt x="726947" y="28956"/>
                </a:lnTo>
                <a:close/>
              </a:path>
              <a:path w="814069" h="86995">
                <a:moveTo>
                  <a:pt x="784860" y="28956"/>
                </a:moveTo>
                <a:lnTo>
                  <a:pt x="741426" y="28956"/>
                </a:lnTo>
                <a:lnTo>
                  <a:pt x="741426" y="57912"/>
                </a:lnTo>
                <a:lnTo>
                  <a:pt x="784860" y="57912"/>
                </a:lnTo>
                <a:lnTo>
                  <a:pt x="813816" y="43434"/>
                </a:lnTo>
                <a:lnTo>
                  <a:pt x="784860" y="28956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1" name="object 111">
            <a:extLst>
              <a:ext uri="{FF2B5EF4-FFF2-40B4-BE49-F238E27FC236}">
                <a16:creationId xmlns:a16="http://schemas.microsoft.com/office/drawing/2014/main" id="{926AC80B-7861-B645-A41F-64E7BB5D5CE6}"/>
              </a:ext>
            </a:extLst>
          </p:cNvPr>
          <p:cNvSpPr/>
          <p:nvPr/>
        </p:nvSpPr>
        <p:spPr>
          <a:xfrm>
            <a:off x="2133409" y="1108711"/>
            <a:ext cx="521018" cy="65246"/>
          </a:xfrm>
          <a:custGeom>
            <a:avLst/>
            <a:gdLst/>
            <a:ahLst/>
            <a:cxnLst/>
            <a:rect l="l" t="t" r="r" b="b"/>
            <a:pathLst>
              <a:path w="694689" h="86994">
                <a:moveTo>
                  <a:pt x="607441" y="0"/>
                </a:moveTo>
                <a:lnTo>
                  <a:pt x="607441" y="86868"/>
                </a:lnTo>
                <a:lnTo>
                  <a:pt x="665353" y="57912"/>
                </a:lnTo>
                <a:lnTo>
                  <a:pt x="621918" y="57912"/>
                </a:lnTo>
                <a:lnTo>
                  <a:pt x="621918" y="28956"/>
                </a:lnTo>
                <a:lnTo>
                  <a:pt x="665353" y="28956"/>
                </a:lnTo>
                <a:lnTo>
                  <a:pt x="607441" y="0"/>
                </a:lnTo>
                <a:close/>
              </a:path>
              <a:path w="694689" h="86994">
                <a:moveTo>
                  <a:pt x="607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607441" y="57912"/>
                </a:lnTo>
                <a:lnTo>
                  <a:pt x="607441" y="28956"/>
                </a:lnTo>
                <a:close/>
              </a:path>
              <a:path w="694689" h="86994">
                <a:moveTo>
                  <a:pt x="665353" y="28956"/>
                </a:moveTo>
                <a:lnTo>
                  <a:pt x="621918" y="28956"/>
                </a:lnTo>
                <a:lnTo>
                  <a:pt x="621918" y="57912"/>
                </a:lnTo>
                <a:lnTo>
                  <a:pt x="665353" y="57912"/>
                </a:lnTo>
                <a:lnTo>
                  <a:pt x="694309" y="43434"/>
                </a:lnTo>
                <a:lnTo>
                  <a:pt x="665353" y="28956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2" name="object 112">
            <a:extLst>
              <a:ext uri="{FF2B5EF4-FFF2-40B4-BE49-F238E27FC236}">
                <a16:creationId xmlns:a16="http://schemas.microsoft.com/office/drawing/2014/main" id="{AB5C58C8-7281-8A42-B9F9-C6210054D09B}"/>
              </a:ext>
            </a:extLst>
          </p:cNvPr>
          <p:cNvSpPr txBox="1"/>
          <p:nvPr/>
        </p:nvSpPr>
        <p:spPr>
          <a:xfrm>
            <a:off x="1292124" y="1003363"/>
            <a:ext cx="781526" cy="103730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441960">
              <a:spcBef>
                <a:spcPts val="79"/>
              </a:spcBef>
            </a:pPr>
            <a:r>
              <a:rPr sz="1500" spc="-4" dirty="0">
                <a:solidFill>
                  <a:srgbClr val="BA56BD"/>
                </a:solidFill>
                <a:latin typeface="Calibri"/>
                <a:cs typeface="Calibri"/>
              </a:rPr>
              <a:t>Loss</a:t>
            </a:r>
            <a:endParaRPr sz="150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2175">
              <a:latin typeface="Times New Roman"/>
              <a:cs typeface="Times New Roman"/>
            </a:endParaRPr>
          </a:p>
          <a:p>
            <a:pPr marL="9525" marR="4286" indent="21431"/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P</a:t>
            </a:r>
            <a:r>
              <a:rPr sz="1500" spc="-26" dirty="0">
                <a:solidFill>
                  <a:srgbClr val="BA56BD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edic</a:t>
            </a:r>
            <a:r>
              <a:rPr sz="1500" spc="-19" dirty="0">
                <a:solidFill>
                  <a:srgbClr val="BA56BD"/>
                </a:solidFill>
                <a:latin typeface="Calibri"/>
                <a:cs typeface="Calibri"/>
              </a:rPr>
              <a:t>t</a:t>
            </a:r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ed  </a:t>
            </a:r>
            <a:r>
              <a:rPr sz="1500" spc="-11" dirty="0">
                <a:solidFill>
                  <a:srgbClr val="BA56BD"/>
                </a:solidFill>
                <a:latin typeface="Calibri"/>
                <a:cs typeface="Calibri"/>
              </a:rPr>
              <a:t>prob</a:t>
            </a:r>
            <a:r>
              <a:rPr sz="1500" spc="-53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BA56BD"/>
                </a:solidFill>
                <a:latin typeface="Calibri"/>
                <a:cs typeface="Calibri"/>
              </a:rPr>
              <a:t>dists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33" name="object 113">
            <a:extLst>
              <a:ext uri="{FF2B5EF4-FFF2-40B4-BE49-F238E27FC236}">
                <a16:creationId xmlns:a16="http://schemas.microsoft.com/office/drawing/2014/main" id="{F449E072-5BC6-684F-B36F-6DD06D1CF8B3}"/>
              </a:ext>
            </a:extLst>
          </p:cNvPr>
          <p:cNvSpPr/>
          <p:nvPr/>
        </p:nvSpPr>
        <p:spPr>
          <a:xfrm>
            <a:off x="2133410" y="1772793"/>
            <a:ext cx="610552" cy="65246"/>
          </a:xfrm>
          <a:custGeom>
            <a:avLst/>
            <a:gdLst/>
            <a:ahLst/>
            <a:cxnLst/>
            <a:rect l="l" t="t" r="r" b="b"/>
            <a:pathLst>
              <a:path w="814069" h="86994">
                <a:moveTo>
                  <a:pt x="726947" y="0"/>
                </a:moveTo>
                <a:lnTo>
                  <a:pt x="726947" y="86867"/>
                </a:lnTo>
                <a:lnTo>
                  <a:pt x="784860" y="57912"/>
                </a:lnTo>
                <a:lnTo>
                  <a:pt x="741426" y="57912"/>
                </a:lnTo>
                <a:lnTo>
                  <a:pt x="741426" y="28955"/>
                </a:lnTo>
                <a:lnTo>
                  <a:pt x="784859" y="28955"/>
                </a:lnTo>
                <a:lnTo>
                  <a:pt x="726947" y="0"/>
                </a:lnTo>
                <a:close/>
              </a:path>
              <a:path w="814069" h="86994">
                <a:moveTo>
                  <a:pt x="726947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726947" y="57912"/>
                </a:lnTo>
                <a:lnTo>
                  <a:pt x="726947" y="28955"/>
                </a:lnTo>
                <a:close/>
              </a:path>
              <a:path w="814069" h="86994">
                <a:moveTo>
                  <a:pt x="784859" y="28955"/>
                </a:moveTo>
                <a:lnTo>
                  <a:pt x="741426" y="28955"/>
                </a:lnTo>
                <a:lnTo>
                  <a:pt x="741426" y="57912"/>
                </a:lnTo>
                <a:lnTo>
                  <a:pt x="784860" y="57912"/>
                </a:lnTo>
                <a:lnTo>
                  <a:pt x="813816" y="43434"/>
                </a:lnTo>
                <a:lnTo>
                  <a:pt x="784859" y="28955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4" name="object 114">
            <a:extLst>
              <a:ext uri="{FF2B5EF4-FFF2-40B4-BE49-F238E27FC236}">
                <a16:creationId xmlns:a16="http://schemas.microsoft.com/office/drawing/2014/main" id="{4185391E-FF78-DE4E-9450-D04095E4F0C9}"/>
              </a:ext>
            </a:extLst>
          </p:cNvPr>
          <p:cNvSpPr txBox="1"/>
          <p:nvPr/>
        </p:nvSpPr>
        <p:spPr>
          <a:xfrm>
            <a:off x="1421131" y="4569276"/>
            <a:ext cx="651986" cy="195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108">
              <a:lnSpc>
                <a:spcPts val="1504"/>
              </a:lnSpc>
            </a:pPr>
            <a:r>
              <a:rPr sz="1500" spc="-4" dirty="0">
                <a:solidFill>
                  <a:srgbClr val="BA56BD"/>
                </a:solidFill>
                <a:latin typeface="Calibri"/>
                <a:cs typeface="Calibri"/>
              </a:rPr>
              <a:t>Corpus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235" name="object 115">
            <a:extLst>
              <a:ext uri="{FF2B5EF4-FFF2-40B4-BE49-F238E27FC236}">
                <a16:creationId xmlns:a16="http://schemas.microsoft.com/office/drawing/2014/main" id="{07ECA08D-F466-FA40-B10F-237313B88526}"/>
              </a:ext>
            </a:extLst>
          </p:cNvPr>
          <p:cNvSpPr txBox="1"/>
          <p:nvPr/>
        </p:nvSpPr>
        <p:spPr>
          <a:xfrm>
            <a:off x="2904648" y="4576076"/>
            <a:ext cx="246698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i="1" dirty="0"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6" name="object 116">
            <a:extLst>
              <a:ext uri="{FF2B5EF4-FFF2-40B4-BE49-F238E27FC236}">
                <a16:creationId xmlns:a16="http://schemas.microsoft.com/office/drawing/2014/main" id="{5AFA3F1D-FF58-5D42-87A7-11195C49E540}"/>
              </a:ext>
            </a:extLst>
          </p:cNvPr>
          <p:cNvSpPr txBox="1"/>
          <p:nvPr/>
        </p:nvSpPr>
        <p:spPr>
          <a:xfrm>
            <a:off x="3500438" y="4576076"/>
            <a:ext cx="609600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i="1" spc="-8" dirty="0">
                <a:latin typeface="Calibri"/>
                <a:cs typeface="Calibri"/>
              </a:rPr>
              <a:t>students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7" name="object 117">
            <a:extLst>
              <a:ext uri="{FF2B5EF4-FFF2-40B4-BE49-F238E27FC236}">
                <a16:creationId xmlns:a16="http://schemas.microsoft.com/office/drawing/2014/main" id="{0842C488-AFD0-7E46-BD97-19E80BDE3AF0}"/>
              </a:ext>
            </a:extLst>
          </p:cNvPr>
          <p:cNvSpPr txBox="1"/>
          <p:nvPr/>
        </p:nvSpPr>
        <p:spPr>
          <a:xfrm>
            <a:off x="4353973" y="4576076"/>
            <a:ext cx="535781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i="1" spc="-4" dirty="0">
                <a:latin typeface="Calibri"/>
                <a:cs typeface="Calibri"/>
              </a:rPr>
              <a:t>open</a:t>
            </a:r>
            <a:r>
              <a:rPr sz="1350" i="1" dirty="0">
                <a:latin typeface="Calibri"/>
                <a:cs typeface="Calibri"/>
              </a:rPr>
              <a:t>ed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8" name="object 118">
            <a:extLst>
              <a:ext uri="{FF2B5EF4-FFF2-40B4-BE49-F238E27FC236}">
                <a16:creationId xmlns:a16="http://schemas.microsoft.com/office/drawing/2014/main" id="{2CBCA70C-5838-744B-9414-7E8D38B5CC97}"/>
              </a:ext>
            </a:extLst>
          </p:cNvPr>
          <p:cNvSpPr txBox="1"/>
          <p:nvPr/>
        </p:nvSpPr>
        <p:spPr>
          <a:xfrm>
            <a:off x="5265229" y="4576076"/>
            <a:ext cx="344329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i="1" dirty="0">
                <a:latin typeface="Calibri"/>
                <a:cs typeface="Calibri"/>
              </a:rPr>
              <a:t>the</a:t>
            </a:r>
            <a:r>
              <a:rPr sz="1350" i="1" spc="-8" dirty="0">
                <a:latin typeface="Calibri"/>
                <a:cs typeface="Calibri"/>
              </a:rPr>
              <a:t>i</a:t>
            </a:r>
            <a:r>
              <a:rPr sz="1350" i="1" dirty="0">
                <a:latin typeface="Calibri"/>
                <a:cs typeface="Calibri"/>
              </a:rPr>
              <a:t>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9" name="object 119">
            <a:extLst>
              <a:ext uri="{FF2B5EF4-FFF2-40B4-BE49-F238E27FC236}">
                <a16:creationId xmlns:a16="http://schemas.microsoft.com/office/drawing/2014/main" id="{903FBC4B-0E2D-9F40-A4F4-8E213FD6C840}"/>
              </a:ext>
            </a:extLst>
          </p:cNvPr>
          <p:cNvSpPr txBox="1"/>
          <p:nvPr/>
        </p:nvSpPr>
        <p:spPr>
          <a:xfrm>
            <a:off x="6034468" y="4576076"/>
            <a:ext cx="459581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i="1" spc="-26" dirty="0">
                <a:latin typeface="Calibri"/>
                <a:cs typeface="Calibri"/>
              </a:rPr>
              <a:t>e</a:t>
            </a:r>
            <a:r>
              <a:rPr sz="1350" i="1" spc="-30" dirty="0">
                <a:latin typeface="Calibri"/>
                <a:cs typeface="Calibri"/>
              </a:rPr>
              <a:t>x</a:t>
            </a:r>
            <a:r>
              <a:rPr sz="1350" i="1" spc="-4" dirty="0">
                <a:latin typeface="Calibri"/>
                <a:cs typeface="Calibri"/>
              </a:rPr>
              <a:t>ams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0" name="object 120">
            <a:extLst>
              <a:ext uri="{FF2B5EF4-FFF2-40B4-BE49-F238E27FC236}">
                <a16:creationId xmlns:a16="http://schemas.microsoft.com/office/drawing/2014/main" id="{5A0C9B78-A165-494F-9A22-D02C60F64D2B}"/>
              </a:ext>
            </a:extLst>
          </p:cNvPr>
          <p:cNvSpPr txBox="1"/>
          <p:nvPr/>
        </p:nvSpPr>
        <p:spPr>
          <a:xfrm>
            <a:off x="6874765" y="4576076"/>
            <a:ext cx="137636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dirty="0">
                <a:latin typeface="Calibri"/>
                <a:cs typeface="Calibri"/>
              </a:rPr>
              <a:t>…</a:t>
            </a:r>
            <a:endParaRPr sz="13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5146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spc="-4" dirty="0">
                <a:latin typeface="Calibri"/>
                <a:cs typeface="Calibri"/>
              </a:rPr>
              <a:t>Training an </a:t>
            </a:r>
            <a:r>
              <a:rPr lang="en-US" dirty="0"/>
              <a:t>RNN Language Model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51D7A9F-AD05-3F44-A028-FE9B9AB85FE9}"/>
              </a:ext>
            </a:extLst>
          </p:cNvPr>
          <p:cNvSpPr/>
          <p:nvPr/>
        </p:nvSpPr>
        <p:spPr>
          <a:xfrm>
            <a:off x="2894183" y="4768894"/>
            <a:ext cx="278713" cy="16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43A107A-7848-E44D-8B47-AF539B6FC6E1}"/>
              </a:ext>
            </a:extLst>
          </p:cNvPr>
          <p:cNvSpPr/>
          <p:nvPr/>
        </p:nvSpPr>
        <p:spPr>
          <a:xfrm>
            <a:off x="5295518" y="4779330"/>
            <a:ext cx="288036" cy="1669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F3B91B0-47E0-5F45-AFA2-257D5C3E01EF}"/>
              </a:ext>
            </a:extLst>
          </p:cNvPr>
          <p:cNvSpPr/>
          <p:nvPr/>
        </p:nvSpPr>
        <p:spPr>
          <a:xfrm>
            <a:off x="4488657" y="4779330"/>
            <a:ext cx="289036" cy="1669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2FAB5B8-1A17-7749-B5D6-FC36CEB1E36C}"/>
              </a:ext>
            </a:extLst>
          </p:cNvPr>
          <p:cNvSpPr/>
          <p:nvPr/>
        </p:nvSpPr>
        <p:spPr>
          <a:xfrm>
            <a:off x="3672583" y="4775851"/>
            <a:ext cx="288977" cy="170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A6AFF5E-E7CF-7E41-9838-9BE9AB3CD927}"/>
              </a:ext>
            </a:extLst>
          </p:cNvPr>
          <p:cNvSpPr/>
          <p:nvPr/>
        </p:nvSpPr>
        <p:spPr>
          <a:xfrm>
            <a:off x="3412109" y="3729725"/>
            <a:ext cx="246464" cy="153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21B83BC-ECBF-5047-A502-6F4ABB9BCA35}"/>
              </a:ext>
            </a:extLst>
          </p:cNvPr>
          <p:cNvSpPr/>
          <p:nvPr/>
        </p:nvSpPr>
        <p:spPr>
          <a:xfrm>
            <a:off x="4214241" y="3729725"/>
            <a:ext cx="246888" cy="1534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62FCECCB-5C1A-154D-8E6A-1A4B13A0FF58}"/>
              </a:ext>
            </a:extLst>
          </p:cNvPr>
          <p:cNvSpPr/>
          <p:nvPr/>
        </p:nvSpPr>
        <p:spPr>
          <a:xfrm>
            <a:off x="5022547" y="3729725"/>
            <a:ext cx="248737" cy="1534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BCC60DB3-BA5E-FD41-80D1-C2912DB73ED5}"/>
              </a:ext>
            </a:extLst>
          </p:cNvPr>
          <p:cNvSpPr/>
          <p:nvPr/>
        </p:nvSpPr>
        <p:spPr>
          <a:xfrm>
            <a:off x="2598281" y="3747161"/>
            <a:ext cx="245368" cy="1534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789D8EB-03B4-F141-8159-83CFDEBE4F62}"/>
              </a:ext>
            </a:extLst>
          </p:cNvPr>
          <p:cNvSpPr/>
          <p:nvPr/>
        </p:nvSpPr>
        <p:spPr>
          <a:xfrm>
            <a:off x="2964941" y="3535299"/>
            <a:ext cx="124587" cy="117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BDE69B71-686A-E446-BB27-87BA7D225B54}"/>
              </a:ext>
            </a:extLst>
          </p:cNvPr>
          <p:cNvSpPr/>
          <p:nvPr/>
        </p:nvSpPr>
        <p:spPr>
          <a:xfrm>
            <a:off x="2964941" y="3690747"/>
            <a:ext cx="124587" cy="117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55083B1C-E478-7248-B9C0-4129CADE5F37}"/>
              </a:ext>
            </a:extLst>
          </p:cNvPr>
          <p:cNvSpPr/>
          <p:nvPr/>
        </p:nvSpPr>
        <p:spPr>
          <a:xfrm>
            <a:off x="2964941" y="3846195"/>
            <a:ext cx="124587" cy="117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0F6A0AE2-17ED-C64D-B18A-011C65211717}"/>
              </a:ext>
            </a:extLst>
          </p:cNvPr>
          <p:cNvSpPr/>
          <p:nvPr/>
        </p:nvSpPr>
        <p:spPr>
          <a:xfrm>
            <a:off x="2964941" y="4001642"/>
            <a:ext cx="124587" cy="117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3BBAEE3-2E50-844A-8835-4E3D5EB4060A}"/>
              </a:ext>
            </a:extLst>
          </p:cNvPr>
          <p:cNvSpPr/>
          <p:nvPr/>
        </p:nvSpPr>
        <p:spPr>
          <a:xfrm>
            <a:off x="2885504" y="3473005"/>
            <a:ext cx="274320" cy="718185"/>
          </a:xfrm>
          <a:custGeom>
            <a:avLst/>
            <a:gdLst/>
            <a:ahLst/>
            <a:cxnLst/>
            <a:rect l="l" t="t" r="r" b="b"/>
            <a:pathLst>
              <a:path w="365760" h="957579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59"/>
                </a:lnTo>
                <a:lnTo>
                  <a:pt x="365760" y="896112"/>
                </a:lnTo>
                <a:lnTo>
                  <a:pt x="360967" y="919835"/>
                </a:lnTo>
                <a:lnTo>
                  <a:pt x="347900" y="939212"/>
                </a:lnTo>
                <a:lnTo>
                  <a:pt x="328523" y="952279"/>
                </a:lnTo>
                <a:lnTo>
                  <a:pt x="304800" y="957072"/>
                </a:lnTo>
                <a:lnTo>
                  <a:pt x="60960" y="957072"/>
                </a:lnTo>
                <a:lnTo>
                  <a:pt x="37236" y="952279"/>
                </a:lnTo>
                <a:lnTo>
                  <a:pt x="17859" y="939212"/>
                </a:lnTo>
                <a:lnTo>
                  <a:pt x="4792" y="919835"/>
                </a:lnTo>
                <a:lnTo>
                  <a:pt x="0" y="896112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792D305A-DE28-8D40-BB1C-44E432D5D391}"/>
              </a:ext>
            </a:extLst>
          </p:cNvPr>
          <p:cNvSpPr/>
          <p:nvPr/>
        </p:nvSpPr>
        <p:spPr>
          <a:xfrm>
            <a:off x="2982087" y="4190810"/>
            <a:ext cx="83820" cy="329088"/>
          </a:xfrm>
          <a:custGeom>
            <a:avLst/>
            <a:gdLst/>
            <a:ahLst/>
            <a:cxnLst/>
            <a:rect l="l" t="t" r="r" b="b"/>
            <a:pathLst>
              <a:path w="111760" h="438785">
                <a:moveTo>
                  <a:pt x="54792" y="39300"/>
                </a:moveTo>
                <a:lnTo>
                  <a:pt x="45199" y="56397"/>
                </a:lnTo>
                <a:lnTo>
                  <a:pt x="51688" y="438226"/>
                </a:lnTo>
                <a:lnTo>
                  <a:pt x="71500" y="437895"/>
                </a:lnTo>
                <a:lnTo>
                  <a:pt x="65013" y="56161"/>
                </a:lnTo>
                <a:lnTo>
                  <a:pt x="54792" y="39300"/>
                </a:lnTo>
                <a:close/>
              </a:path>
              <a:path w="111760" h="438785">
                <a:moveTo>
                  <a:pt x="54101" y="0"/>
                </a:moveTo>
                <a:lnTo>
                  <a:pt x="0" y="96481"/>
                </a:lnTo>
                <a:lnTo>
                  <a:pt x="1650" y="102527"/>
                </a:lnTo>
                <a:lnTo>
                  <a:pt x="6476" y="105194"/>
                </a:lnTo>
                <a:lnTo>
                  <a:pt x="11175" y="107873"/>
                </a:lnTo>
                <a:lnTo>
                  <a:pt x="17271" y="106171"/>
                </a:lnTo>
                <a:lnTo>
                  <a:pt x="45199" y="56397"/>
                </a:lnTo>
                <a:lnTo>
                  <a:pt x="44576" y="19773"/>
                </a:lnTo>
                <a:lnTo>
                  <a:pt x="64388" y="19443"/>
                </a:lnTo>
                <a:lnTo>
                  <a:pt x="65885" y="19443"/>
                </a:lnTo>
                <a:lnTo>
                  <a:pt x="54101" y="0"/>
                </a:lnTo>
                <a:close/>
              </a:path>
              <a:path w="111760" h="438785">
                <a:moveTo>
                  <a:pt x="65885" y="19443"/>
                </a:moveTo>
                <a:lnTo>
                  <a:pt x="64388" y="19443"/>
                </a:lnTo>
                <a:lnTo>
                  <a:pt x="65013" y="56161"/>
                </a:lnTo>
                <a:lnTo>
                  <a:pt x="91693" y="100177"/>
                </a:lnTo>
                <a:lnTo>
                  <a:pt x="94487" y="104851"/>
                </a:lnTo>
                <a:lnTo>
                  <a:pt x="100583" y="106349"/>
                </a:lnTo>
                <a:lnTo>
                  <a:pt x="109981" y="100672"/>
                </a:lnTo>
                <a:lnTo>
                  <a:pt x="111506" y="94589"/>
                </a:lnTo>
                <a:lnTo>
                  <a:pt x="108584" y="89903"/>
                </a:lnTo>
                <a:lnTo>
                  <a:pt x="65885" y="19443"/>
                </a:lnTo>
                <a:close/>
              </a:path>
              <a:path w="111760" h="438785">
                <a:moveTo>
                  <a:pt x="64388" y="19443"/>
                </a:moveTo>
                <a:lnTo>
                  <a:pt x="44576" y="19773"/>
                </a:lnTo>
                <a:lnTo>
                  <a:pt x="45199" y="56397"/>
                </a:lnTo>
                <a:lnTo>
                  <a:pt x="54792" y="39300"/>
                </a:lnTo>
                <a:lnTo>
                  <a:pt x="45973" y="24752"/>
                </a:lnTo>
                <a:lnTo>
                  <a:pt x="63118" y="24460"/>
                </a:lnTo>
                <a:lnTo>
                  <a:pt x="64474" y="24460"/>
                </a:lnTo>
                <a:lnTo>
                  <a:pt x="64388" y="19443"/>
                </a:lnTo>
                <a:close/>
              </a:path>
              <a:path w="111760" h="438785">
                <a:moveTo>
                  <a:pt x="64474" y="24460"/>
                </a:moveTo>
                <a:lnTo>
                  <a:pt x="63118" y="24460"/>
                </a:lnTo>
                <a:lnTo>
                  <a:pt x="54792" y="39300"/>
                </a:lnTo>
                <a:lnTo>
                  <a:pt x="65013" y="56161"/>
                </a:lnTo>
                <a:lnTo>
                  <a:pt x="64474" y="24460"/>
                </a:lnTo>
                <a:close/>
              </a:path>
              <a:path w="111760" h="438785">
                <a:moveTo>
                  <a:pt x="63118" y="24460"/>
                </a:moveTo>
                <a:lnTo>
                  <a:pt x="45973" y="24752"/>
                </a:lnTo>
                <a:lnTo>
                  <a:pt x="54792" y="39300"/>
                </a:lnTo>
                <a:lnTo>
                  <a:pt x="63118" y="2446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2A96B761-119C-9349-B06F-7D37987102B7}"/>
              </a:ext>
            </a:extLst>
          </p:cNvPr>
          <p:cNvSpPr/>
          <p:nvPr/>
        </p:nvSpPr>
        <p:spPr>
          <a:xfrm>
            <a:off x="3052954" y="4298823"/>
            <a:ext cx="176021" cy="2091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A7E472C4-716B-8B45-A0F1-61DAEA03871B}"/>
              </a:ext>
            </a:extLst>
          </p:cNvPr>
          <p:cNvSpPr/>
          <p:nvPr/>
        </p:nvSpPr>
        <p:spPr>
          <a:xfrm>
            <a:off x="5366385" y="3558159"/>
            <a:ext cx="124586" cy="118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375539E4-4D38-9C4B-9EC3-E2C82C2D38E5}"/>
              </a:ext>
            </a:extLst>
          </p:cNvPr>
          <p:cNvSpPr/>
          <p:nvPr/>
        </p:nvSpPr>
        <p:spPr>
          <a:xfrm>
            <a:off x="5366385" y="3713607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B73B5033-1FBA-7847-B093-A66780891621}"/>
              </a:ext>
            </a:extLst>
          </p:cNvPr>
          <p:cNvSpPr/>
          <p:nvPr/>
        </p:nvSpPr>
        <p:spPr>
          <a:xfrm>
            <a:off x="5366385" y="3869055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BB9EB34A-203B-5347-947F-4A8FA87BC722}"/>
              </a:ext>
            </a:extLst>
          </p:cNvPr>
          <p:cNvSpPr/>
          <p:nvPr/>
        </p:nvSpPr>
        <p:spPr>
          <a:xfrm>
            <a:off x="5366385" y="4024502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1633463B-A631-314D-B4D7-E8647B30E138}"/>
              </a:ext>
            </a:extLst>
          </p:cNvPr>
          <p:cNvSpPr/>
          <p:nvPr/>
        </p:nvSpPr>
        <p:spPr>
          <a:xfrm>
            <a:off x="5286946" y="3497009"/>
            <a:ext cx="274320" cy="716756"/>
          </a:xfrm>
          <a:custGeom>
            <a:avLst/>
            <a:gdLst/>
            <a:ahLst/>
            <a:cxnLst/>
            <a:rect l="l" t="t" r="r" b="b"/>
            <a:pathLst>
              <a:path w="365760" h="955675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894588"/>
                </a:lnTo>
                <a:lnTo>
                  <a:pt x="360967" y="918316"/>
                </a:lnTo>
                <a:lnTo>
                  <a:pt x="347900" y="937693"/>
                </a:lnTo>
                <a:lnTo>
                  <a:pt x="328523" y="950757"/>
                </a:lnTo>
                <a:lnTo>
                  <a:pt x="304800" y="955548"/>
                </a:lnTo>
                <a:lnTo>
                  <a:pt x="60960" y="955548"/>
                </a:lnTo>
                <a:lnTo>
                  <a:pt x="37236" y="950757"/>
                </a:lnTo>
                <a:lnTo>
                  <a:pt x="17859" y="937693"/>
                </a:lnTo>
                <a:lnTo>
                  <a:pt x="4792" y="918316"/>
                </a:lnTo>
                <a:lnTo>
                  <a:pt x="0" y="894588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AFA8C22A-F674-C845-9CC6-257E20964754}"/>
              </a:ext>
            </a:extLst>
          </p:cNvPr>
          <p:cNvSpPr/>
          <p:nvPr/>
        </p:nvSpPr>
        <p:spPr>
          <a:xfrm>
            <a:off x="5382292" y="4213631"/>
            <a:ext cx="83820" cy="328613"/>
          </a:xfrm>
          <a:custGeom>
            <a:avLst/>
            <a:gdLst/>
            <a:ahLst/>
            <a:cxnLst/>
            <a:rect l="l" t="t" r="r" b="b"/>
            <a:pathLst>
              <a:path w="111760" h="438150">
                <a:moveTo>
                  <a:pt x="55753" y="39237"/>
                </a:moveTo>
                <a:lnTo>
                  <a:pt x="45847" y="56219"/>
                </a:lnTo>
                <a:lnTo>
                  <a:pt x="45847" y="438111"/>
                </a:lnTo>
                <a:lnTo>
                  <a:pt x="65659" y="438111"/>
                </a:lnTo>
                <a:lnTo>
                  <a:pt x="65659" y="56219"/>
                </a:lnTo>
                <a:lnTo>
                  <a:pt x="55753" y="39237"/>
                </a:lnTo>
                <a:close/>
              </a:path>
              <a:path w="111760" h="438150">
                <a:moveTo>
                  <a:pt x="55752" y="0"/>
                </a:moveTo>
                <a:lnTo>
                  <a:pt x="2794" y="90868"/>
                </a:lnTo>
                <a:lnTo>
                  <a:pt x="0" y="95592"/>
                </a:lnTo>
                <a:lnTo>
                  <a:pt x="1524" y="101663"/>
                </a:lnTo>
                <a:lnTo>
                  <a:pt x="6350" y="104419"/>
                </a:lnTo>
                <a:lnTo>
                  <a:pt x="11049" y="107175"/>
                </a:lnTo>
                <a:lnTo>
                  <a:pt x="17145" y="105587"/>
                </a:lnTo>
                <a:lnTo>
                  <a:pt x="19812" y="100850"/>
                </a:lnTo>
                <a:lnTo>
                  <a:pt x="45847" y="56219"/>
                </a:lnTo>
                <a:lnTo>
                  <a:pt x="45847" y="19659"/>
                </a:lnTo>
                <a:lnTo>
                  <a:pt x="67210" y="19659"/>
                </a:lnTo>
                <a:lnTo>
                  <a:pt x="55752" y="0"/>
                </a:lnTo>
                <a:close/>
              </a:path>
              <a:path w="111760" h="438150">
                <a:moveTo>
                  <a:pt x="67210" y="19659"/>
                </a:moveTo>
                <a:lnTo>
                  <a:pt x="65659" y="19659"/>
                </a:lnTo>
                <a:lnTo>
                  <a:pt x="65659" y="56219"/>
                </a:lnTo>
                <a:lnTo>
                  <a:pt x="91694" y="100850"/>
                </a:lnTo>
                <a:lnTo>
                  <a:pt x="94361" y="105587"/>
                </a:lnTo>
                <a:lnTo>
                  <a:pt x="100457" y="107175"/>
                </a:lnTo>
                <a:lnTo>
                  <a:pt x="105156" y="104419"/>
                </a:lnTo>
                <a:lnTo>
                  <a:pt x="109982" y="101663"/>
                </a:lnTo>
                <a:lnTo>
                  <a:pt x="111506" y="95592"/>
                </a:lnTo>
                <a:lnTo>
                  <a:pt x="108712" y="90868"/>
                </a:lnTo>
                <a:lnTo>
                  <a:pt x="67210" y="19659"/>
                </a:lnTo>
                <a:close/>
              </a:path>
              <a:path w="111760" h="438150">
                <a:moveTo>
                  <a:pt x="65659" y="19659"/>
                </a:moveTo>
                <a:lnTo>
                  <a:pt x="45847" y="19659"/>
                </a:lnTo>
                <a:lnTo>
                  <a:pt x="45847" y="56219"/>
                </a:lnTo>
                <a:lnTo>
                  <a:pt x="55753" y="39237"/>
                </a:lnTo>
                <a:lnTo>
                  <a:pt x="47244" y="24650"/>
                </a:lnTo>
                <a:lnTo>
                  <a:pt x="65659" y="24650"/>
                </a:lnTo>
                <a:lnTo>
                  <a:pt x="65659" y="19659"/>
                </a:lnTo>
                <a:close/>
              </a:path>
              <a:path w="111760" h="438150">
                <a:moveTo>
                  <a:pt x="65659" y="24650"/>
                </a:moveTo>
                <a:lnTo>
                  <a:pt x="64262" y="24650"/>
                </a:lnTo>
                <a:lnTo>
                  <a:pt x="55753" y="39237"/>
                </a:lnTo>
                <a:lnTo>
                  <a:pt x="65659" y="56219"/>
                </a:lnTo>
                <a:lnTo>
                  <a:pt x="65659" y="24650"/>
                </a:lnTo>
                <a:close/>
              </a:path>
              <a:path w="111760" h="438150">
                <a:moveTo>
                  <a:pt x="64262" y="24650"/>
                </a:moveTo>
                <a:lnTo>
                  <a:pt x="47244" y="24650"/>
                </a:lnTo>
                <a:lnTo>
                  <a:pt x="55753" y="39237"/>
                </a:lnTo>
                <a:lnTo>
                  <a:pt x="64262" y="246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3990B35B-30BB-FF4B-978E-ED77488F5E5D}"/>
              </a:ext>
            </a:extLst>
          </p:cNvPr>
          <p:cNvSpPr/>
          <p:nvPr/>
        </p:nvSpPr>
        <p:spPr>
          <a:xfrm>
            <a:off x="5441823" y="4298823"/>
            <a:ext cx="177165" cy="2091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F94EDA60-3087-3640-AB59-3CDDF0566BD3}"/>
              </a:ext>
            </a:extLst>
          </p:cNvPr>
          <p:cNvSpPr/>
          <p:nvPr/>
        </p:nvSpPr>
        <p:spPr>
          <a:xfrm>
            <a:off x="4558284" y="3565017"/>
            <a:ext cx="124586" cy="118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0C882A9B-2094-074B-A662-9168E98DC407}"/>
              </a:ext>
            </a:extLst>
          </p:cNvPr>
          <p:cNvSpPr/>
          <p:nvPr/>
        </p:nvSpPr>
        <p:spPr>
          <a:xfrm>
            <a:off x="4558284" y="3720465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C931BA21-37B3-5848-A720-12C3E5DDB9CC}"/>
              </a:ext>
            </a:extLst>
          </p:cNvPr>
          <p:cNvSpPr/>
          <p:nvPr/>
        </p:nvSpPr>
        <p:spPr>
          <a:xfrm>
            <a:off x="4558284" y="3875913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F2FF19ED-A6C4-2B42-BC43-53A0435E870C}"/>
              </a:ext>
            </a:extLst>
          </p:cNvPr>
          <p:cNvSpPr/>
          <p:nvPr/>
        </p:nvSpPr>
        <p:spPr>
          <a:xfrm>
            <a:off x="4558284" y="4031360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5B4B11BE-F5C3-1A4F-818C-EF3491E38C26}"/>
              </a:ext>
            </a:extLst>
          </p:cNvPr>
          <p:cNvSpPr/>
          <p:nvPr/>
        </p:nvSpPr>
        <p:spPr>
          <a:xfrm>
            <a:off x="4479988" y="3503866"/>
            <a:ext cx="274320" cy="716756"/>
          </a:xfrm>
          <a:custGeom>
            <a:avLst/>
            <a:gdLst/>
            <a:ahLst/>
            <a:cxnLst/>
            <a:rect l="l" t="t" r="r" b="b"/>
            <a:pathLst>
              <a:path w="365760" h="955675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59"/>
                </a:lnTo>
                <a:lnTo>
                  <a:pt x="365760" y="894587"/>
                </a:lnTo>
                <a:lnTo>
                  <a:pt x="360967" y="918316"/>
                </a:lnTo>
                <a:lnTo>
                  <a:pt x="347900" y="937693"/>
                </a:lnTo>
                <a:lnTo>
                  <a:pt x="328523" y="950757"/>
                </a:lnTo>
                <a:lnTo>
                  <a:pt x="304800" y="955547"/>
                </a:lnTo>
                <a:lnTo>
                  <a:pt x="60960" y="955547"/>
                </a:lnTo>
                <a:lnTo>
                  <a:pt x="37236" y="950757"/>
                </a:lnTo>
                <a:lnTo>
                  <a:pt x="17859" y="937693"/>
                </a:lnTo>
                <a:lnTo>
                  <a:pt x="4792" y="918316"/>
                </a:lnTo>
                <a:lnTo>
                  <a:pt x="0" y="894587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70F20373-D593-FC48-9D1B-A05768A851AE}"/>
              </a:ext>
            </a:extLst>
          </p:cNvPr>
          <p:cNvSpPr/>
          <p:nvPr/>
        </p:nvSpPr>
        <p:spPr>
          <a:xfrm>
            <a:off x="4575334" y="4220489"/>
            <a:ext cx="83820" cy="328613"/>
          </a:xfrm>
          <a:custGeom>
            <a:avLst/>
            <a:gdLst/>
            <a:ahLst/>
            <a:cxnLst/>
            <a:rect l="l" t="t" r="r" b="b"/>
            <a:pathLst>
              <a:path w="111760" h="438150">
                <a:moveTo>
                  <a:pt x="55752" y="39237"/>
                </a:moveTo>
                <a:lnTo>
                  <a:pt x="45846" y="56219"/>
                </a:lnTo>
                <a:lnTo>
                  <a:pt x="45846" y="438111"/>
                </a:lnTo>
                <a:lnTo>
                  <a:pt x="65658" y="438111"/>
                </a:lnTo>
                <a:lnTo>
                  <a:pt x="65658" y="56219"/>
                </a:lnTo>
                <a:lnTo>
                  <a:pt x="55752" y="39237"/>
                </a:lnTo>
                <a:close/>
              </a:path>
              <a:path w="111760" h="438150">
                <a:moveTo>
                  <a:pt x="55752" y="0"/>
                </a:moveTo>
                <a:lnTo>
                  <a:pt x="2793" y="90868"/>
                </a:lnTo>
                <a:lnTo>
                  <a:pt x="0" y="95592"/>
                </a:lnTo>
                <a:lnTo>
                  <a:pt x="1524" y="101663"/>
                </a:lnTo>
                <a:lnTo>
                  <a:pt x="6350" y="104419"/>
                </a:lnTo>
                <a:lnTo>
                  <a:pt x="11049" y="107175"/>
                </a:lnTo>
                <a:lnTo>
                  <a:pt x="17144" y="105575"/>
                </a:lnTo>
                <a:lnTo>
                  <a:pt x="19812" y="100850"/>
                </a:lnTo>
                <a:lnTo>
                  <a:pt x="45846" y="56219"/>
                </a:lnTo>
                <a:lnTo>
                  <a:pt x="45846" y="19659"/>
                </a:lnTo>
                <a:lnTo>
                  <a:pt x="67210" y="19659"/>
                </a:lnTo>
                <a:lnTo>
                  <a:pt x="55752" y="0"/>
                </a:lnTo>
                <a:close/>
              </a:path>
              <a:path w="111760" h="438150">
                <a:moveTo>
                  <a:pt x="67210" y="19659"/>
                </a:moveTo>
                <a:lnTo>
                  <a:pt x="65658" y="19659"/>
                </a:lnTo>
                <a:lnTo>
                  <a:pt x="65659" y="56219"/>
                </a:lnTo>
                <a:lnTo>
                  <a:pt x="91693" y="100850"/>
                </a:lnTo>
                <a:lnTo>
                  <a:pt x="94360" y="105587"/>
                </a:lnTo>
                <a:lnTo>
                  <a:pt x="100456" y="107175"/>
                </a:lnTo>
                <a:lnTo>
                  <a:pt x="105155" y="104419"/>
                </a:lnTo>
                <a:lnTo>
                  <a:pt x="109981" y="101663"/>
                </a:lnTo>
                <a:lnTo>
                  <a:pt x="111505" y="95592"/>
                </a:lnTo>
                <a:lnTo>
                  <a:pt x="108712" y="90868"/>
                </a:lnTo>
                <a:lnTo>
                  <a:pt x="67210" y="19659"/>
                </a:lnTo>
                <a:close/>
              </a:path>
              <a:path w="111760" h="438150">
                <a:moveTo>
                  <a:pt x="65658" y="19659"/>
                </a:moveTo>
                <a:lnTo>
                  <a:pt x="45846" y="19659"/>
                </a:lnTo>
                <a:lnTo>
                  <a:pt x="45846" y="56219"/>
                </a:lnTo>
                <a:lnTo>
                  <a:pt x="55752" y="39237"/>
                </a:lnTo>
                <a:lnTo>
                  <a:pt x="47243" y="24650"/>
                </a:lnTo>
                <a:lnTo>
                  <a:pt x="65658" y="24650"/>
                </a:lnTo>
                <a:lnTo>
                  <a:pt x="65658" y="19659"/>
                </a:lnTo>
                <a:close/>
              </a:path>
              <a:path w="111760" h="438150">
                <a:moveTo>
                  <a:pt x="65658" y="24650"/>
                </a:moveTo>
                <a:lnTo>
                  <a:pt x="64262" y="24650"/>
                </a:lnTo>
                <a:lnTo>
                  <a:pt x="55752" y="39237"/>
                </a:lnTo>
                <a:lnTo>
                  <a:pt x="65659" y="56219"/>
                </a:lnTo>
                <a:lnTo>
                  <a:pt x="65658" y="24650"/>
                </a:lnTo>
                <a:close/>
              </a:path>
              <a:path w="111760" h="438150">
                <a:moveTo>
                  <a:pt x="64262" y="24650"/>
                </a:moveTo>
                <a:lnTo>
                  <a:pt x="47243" y="24650"/>
                </a:lnTo>
                <a:lnTo>
                  <a:pt x="55752" y="39237"/>
                </a:lnTo>
                <a:lnTo>
                  <a:pt x="64262" y="246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AE02F4E9-5CD8-A644-96A2-7622D60EF1EA}"/>
              </a:ext>
            </a:extLst>
          </p:cNvPr>
          <p:cNvSpPr/>
          <p:nvPr/>
        </p:nvSpPr>
        <p:spPr>
          <a:xfrm>
            <a:off x="4634865" y="4298823"/>
            <a:ext cx="177165" cy="2091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99F9FDEF-4AFD-B047-B281-88BF4D620014}"/>
              </a:ext>
            </a:extLst>
          </p:cNvPr>
          <p:cNvSpPr/>
          <p:nvPr/>
        </p:nvSpPr>
        <p:spPr>
          <a:xfrm>
            <a:off x="3766185" y="3558159"/>
            <a:ext cx="124586" cy="118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ADD6BB52-925B-0C47-9610-CC1065A1AA50}"/>
              </a:ext>
            </a:extLst>
          </p:cNvPr>
          <p:cNvSpPr/>
          <p:nvPr/>
        </p:nvSpPr>
        <p:spPr>
          <a:xfrm>
            <a:off x="3766185" y="3713607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85CACB8B-B4B5-5740-8393-D7B0AE1E2604}"/>
              </a:ext>
            </a:extLst>
          </p:cNvPr>
          <p:cNvSpPr/>
          <p:nvPr/>
        </p:nvSpPr>
        <p:spPr>
          <a:xfrm>
            <a:off x="3766185" y="3869055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9BFA5DBD-532F-3A40-8E1E-1761537F1F50}"/>
              </a:ext>
            </a:extLst>
          </p:cNvPr>
          <p:cNvSpPr/>
          <p:nvPr/>
        </p:nvSpPr>
        <p:spPr>
          <a:xfrm>
            <a:off x="3766185" y="4024502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4889B78B-21F9-0C4E-90A0-DD25E48EFB6E}"/>
              </a:ext>
            </a:extLst>
          </p:cNvPr>
          <p:cNvSpPr/>
          <p:nvPr/>
        </p:nvSpPr>
        <p:spPr>
          <a:xfrm>
            <a:off x="3686746" y="3497009"/>
            <a:ext cx="274320" cy="716756"/>
          </a:xfrm>
          <a:custGeom>
            <a:avLst/>
            <a:gdLst/>
            <a:ahLst/>
            <a:cxnLst/>
            <a:rect l="l" t="t" r="r" b="b"/>
            <a:pathLst>
              <a:path w="365760" h="955675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894588"/>
                </a:lnTo>
                <a:lnTo>
                  <a:pt x="360967" y="918316"/>
                </a:lnTo>
                <a:lnTo>
                  <a:pt x="347900" y="937693"/>
                </a:lnTo>
                <a:lnTo>
                  <a:pt x="328523" y="950757"/>
                </a:lnTo>
                <a:lnTo>
                  <a:pt x="304800" y="955548"/>
                </a:lnTo>
                <a:lnTo>
                  <a:pt x="60960" y="955548"/>
                </a:lnTo>
                <a:lnTo>
                  <a:pt x="37236" y="950757"/>
                </a:lnTo>
                <a:lnTo>
                  <a:pt x="17859" y="937693"/>
                </a:lnTo>
                <a:lnTo>
                  <a:pt x="4792" y="918316"/>
                </a:lnTo>
                <a:lnTo>
                  <a:pt x="0" y="894588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7ED2AD29-19BF-814F-B52F-CE8F26291848}"/>
              </a:ext>
            </a:extLst>
          </p:cNvPr>
          <p:cNvSpPr/>
          <p:nvPr/>
        </p:nvSpPr>
        <p:spPr>
          <a:xfrm>
            <a:off x="3782092" y="4213631"/>
            <a:ext cx="83820" cy="328613"/>
          </a:xfrm>
          <a:custGeom>
            <a:avLst/>
            <a:gdLst/>
            <a:ahLst/>
            <a:cxnLst/>
            <a:rect l="l" t="t" r="r" b="b"/>
            <a:pathLst>
              <a:path w="111760" h="438150">
                <a:moveTo>
                  <a:pt x="55753" y="39237"/>
                </a:moveTo>
                <a:lnTo>
                  <a:pt x="45847" y="56219"/>
                </a:lnTo>
                <a:lnTo>
                  <a:pt x="45847" y="438111"/>
                </a:lnTo>
                <a:lnTo>
                  <a:pt x="65659" y="438111"/>
                </a:lnTo>
                <a:lnTo>
                  <a:pt x="65659" y="56219"/>
                </a:lnTo>
                <a:lnTo>
                  <a:pt x="55753" y="39237"/>
                </a:lnTo>
                <a:close/>
              </a:path>
              <a:path w="111760" h="438150">
                <a:moveTo>
                  <a:pt x="55752" y="0"/>
                </a:moveTo>
                <a:lnTo>
                  <a:pt x="2794" y="90868"/>
                </a:lnTo>
                <a:lnTo>
                  <a:pt x="0" y="95592"/>
                </a:lnTo>
                <a:lnTo>
                  <a:pt x="1524" y="101663"/>
                </a:lnTo>
                <a:lnTo>
                  <a:pt x="6350" y="104419"/>
                </a:lnTo>
                <a:lnTo>
                  <a:pt x="11049" y="107175"/>
                </a:lnTo>
                <a:lnTo>
                  <a:pt x="17145" y="105587"/>
                </a:lnTo>
                <a:lnTo>
                  <a:pt x="19812" y="100850"/>
                </a:lnTo>
                <a:lnTo>
                  <a:pt x="45847" y="56219"/>
                </a:lnTo>
                <a:lnTo>
                  <a:pt x="45847" y="19659"/>
                </a:lnTo>
                <a:lnTo>
                  <a:pt x="67210" y="19659"/>
                </a:lnTo>
                <a:lnTo>
                  <a:pt x="55752" y="0"/>
                </a:lnTo>
                <a:close/>
              </a:path>
              <a:path w="111760" h="438150">
                <a:moveTo>
                  <a:pt x="67210" y="19659"/>
                </a:moveTo>
                <a:lnTo>
                  <a:pt x="65659" y="19659"/>
                </a:lnTo>
                <a:lnTo>
                  <a:pt x="65659" y="56219"/>
                </a:lnTo>
                <a:lnTo>
                  <a:pt x="91694" y="100850"/>
                </a:lnTo>
                <a:lnTo>
                  <a:pt x="94361" y="105587"/>
                </a:lnTo>
                <a:lnTo>
                  <a:pt x="100457" y="107175"/>
                </a:lnTo>
                <a:lnTo>
                  <a:pt x="105156" y="104419"/>
                </a:lnTo>
                <a:lnTo>
                  <a:pt x="109982" y="101663"/>
                </a:lnTo>
                <a:lnTo>
                  <a:pt x="111506" y="95592"/>
                </a:lnTo>
                <a:lnTo>
                  <a:pt x="108712" y="90868"/>
                </a:lnTo>
                <a:lnTo>
                  <a:pt x="67210" y="19659"/>
                </a:lnTo>
                <a:close/>
              </a:path>
              <a:path w="111760" h="438150">
                <a:moveTo>
                  <a:pt x="65659" y="19659"/>
                </a:moveTo>
                <a:lnTo>
                  <a:pt x="45847" y="19659"/>
                </a:lnTo>
                <a:lnTo>
                  <a:pt x="45847" y="56219"/>
                </a:lnTo>
                <a:lnTo>
                  <a:pt x="55753" y="39237"/>
                </a:lnTo>
                <a:lnTo>
                  <a:pt x="47244" y="24650"/>
                </a:lnTo>
                <a:lnTo>
                  <a:pt x="65659" y="24650"/>
                </a:lnTo>
                <a:lnTo>
                  <a:pt x="65659" y="19659"/>
                </a:lnTo>
                <a:close/>
              </a:path>
              <a:path w="111760" h="438150">
                <a:moveTo>
                  <a:pt x="65659" y="24650"/>
                </a:moveTo>
                <a:lnTo>
                  <a:pt x="64262" y="24650"/>
                </a:lnTo>
                <a:lnTo>
                  <a:pt x="55753" y="39237"/>
                </a:lnTo>
                <a:lnTo>
                  <a:pt x="65659" y="56219"/>
                </a:lnTo>
                <a:lnTo>
                  <a:pt x="65659" y="24650"/>
                </a:lnTo>
                <a:close/>
              </a:path>
              <a:path w="111760" h="438150">
                <a:moveTo>
                  <a:pt x="64262" y="24650"/>
                </a:moveTo>
                <a:lnTo>
                  <a:pt x="47244" y="24650"/>
                </a:lnTo>
                <a:lnTo>
                  <a:pt x="55753" y="39237"/>
                </a:lnTo>
                <a:lnTo>
                  <a:pt x="64262" y="246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E6EF51DE-1737-4443-9844-EAC0658601FA}"/>
              </a:ext>
            </a:extLst>
          </p:cNvPr>
          <p:cNvSpPr/>
          <p:nvPr/>
        </p:nvSpPr>
        <p:spPr>
          <a:xfrm>
            <a:off x="3841623" y="4298823"/>
            <a:ext cx="177165" cy="2091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5036A5B4-F006-E247-9789-307B260218A0}"/>
              </a:ext>
            </a:extLst>
          </p:cNvPr>
          <p:cNvSpPr/>
          <p:nvPr/>
        </p:nvSpPr>
        <p:spPr>
          <a:xfrm>
            <a:off x="2763956" y="2208509"/>
            <a:ext cx="238704" cy="1394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3876C93D-37D3-0E48-8FAF-4CB61B6BC497}"/>
              </a:ext>
            </a:extLst>
          </p:cNvPr>
          <p:cNvSpPr/>
          <p:nvPr/>
        </p:nvSpPr>
        <p:spPr>
          <a:xfrm>
            <a:off x="1903303" y="2222251"/>
            <a:ext cx="231732" cy="13194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DA749E0E-F974-6B45-90F6-270FFBDE3201}"/>
              </a:ext>
            </a:extLst>
          </p:cNvPr>
          <p:cNvSpPr/>
          <p:nvPr/>
        </p:nvSpPr>
        <p:spPr>
          <a:xfrm>
            <a:off x="2970657" y="2418588"/>
            <a:ext cx="124587" cy="1303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C0E1633B-E1C3-BD4D-8C73-ADA274CE75D7}"/>
              </a:ext>
            </a:extLst>
          </p:cNvPr>
          <p:cNvSpPr/>
          <p:nvPr/>
        </p:nvSpPr>
        <p:spPr>
          <a:xfrm>
            <a:off x="2970657" y="2592325"/>
            <a:ext cx="124587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16B61DB0-A71B-BD4F-94CB-3CDD710FC3AC}"/>
              </a:ext>
            </a:extLst>
          </p:cNvPr>
          <p:cNvSpPr/>
          <p:nvPr/>
        </p:nvSpPr>
        <p:spPr>
          <a:xfrm>
            <a:off x="2970657" y="2767203"/>
            <a:ext cx="124587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F0AB5B98-F0E0-3049-B98B-A33608DB7C0D}"/>
              </a:ext>
            </a:extLst>
          </p:cNvPr>
          <p:cNvSpPr/>
          <p:nvPr/>
        </p:nvSpPr>
        <p:spPr>
          <a:xfrm>
            <a:off x="2970657" y="2940939"/>
            <a:ext cx="124587" cy="1314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887CBED2-6CB1-EE44-B40F-C8919E915EB7}"/>
              </a:ext>
            </a:extLst>
          </p:cNvPr>
          <p:cNvSpPr/>
          <p:nvPr/>
        </p:nvSpPr>
        <p:spPr>
          <a:xfrm>
            <a:off x="2891218" y="2348293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59"/>
                </a:lnTo>
                <a:lnTo>
                  <a:pt x="365760" y="1011935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5"/>
                </a:lnTo>
                <a:lnTo>
                  <a:pt x="60960" y="1072895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5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536815E7-E461-A841-873D-CC4114FDFC35}"/>
              </a:ext>
            </a:extLst>
          </p:cNvPr>
          <p:cNvSpPr/>
          <p:nvPr/>
        </p:nvSpPr>
        <p:spPr>
          <a:xfrm>
            <a:off x="3066999" y="3285169"/>
            <a:ext cx="246392" cy="1517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ECAAB004-C328-4E48-83C0-1C09C7F3802D}"/>
              </a:ext>
            </a:extLst>
          </p:cNvPr>
          <p:cNvSpPr/>
          <p:nvPr/>
        </p:nvSpPr>
        <p:spPr>
          <a:xfrm>
            <a:off x="2985230" y="3152965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6678" y="39332"/>
                </a:moveTo>
                <a:lnTo>
                  <a:pt x="46476" y="56119"/>
                </a:lnTo>
                <a:lnTo>
                  <a:pt x="40005" y="426720"/>
                </a:lnTo>
                <a:lnTo>
                  <a:pt x="59817" y="427101"/>
                </a:lnTo>
                <a:lnTo>
                  <a:pt x="66288" y="56511"/>
                </a:lnTo>
                <a:lnTo>
                  <a:pt x="56678" y="39332"/>
                </a:lnTo>
                <a:close/>
              </a:path>
              <a:path w="111760" h="427354">
                <a:moveTo>
                  <a:pt x="68303" y="19431"/>
                </a:moveTo>
                <a:lnTo>
                  <a:pt x="47117" y="19431"/>
                </a:lnTo>
                <a:lnTo>
                  <a:pt x="66929" y="19812"/>
                </a:lnTo>
                <a:lnTo>
                  <a:pt x="66288" y="56511"/>
                </a:lnTo>
                <a:lnTo>
                  <a:pt x="91440" y="101473"/>
                </a:lnTo>
                <a:lnTo>
                  <a:pt x="94234" y="106172"/>
                </a:lnTo>
                <a:lnTo>
                  <a:pt x="100203" y="107950"/>
                </a:lnTo>
                <a:lnTo>
                  <a:pt x="105029" y="105156"/>
                </a:lnTo>
                <a:lnTo>
                  <a:pt x="109728" y="102489"/>
                </a:lnTo>
                <a:lnTo>
                  <a:pt x="111506" y="96520"/>
                </a:lnTo>
                <a:lnTo>
                  <a:pt x="108838" y="91694"/>
                </a:lnTo>
                <a:lnTo>
                  <a:pt x="68303" y="19431"/>
                </a:lnTo>
                <a:close/>
              </a:path>
              <a:path w="111760" h="427354">
                <a:moveTo>
                  <a:pt x="57404" y="0"/>
                </a:moveTo>
                <a:lnTo>
                  <a:pt x="2793" y="89916"/>
                </a:lnTo>
                <a:lnTo>
                  <a:pt x="0" y="94615"/>
                </a:lnTo>
                <a:lnTo>
                  <a:pt x="1397" y="100711"/>
                </a:lnTo>
                <a:lnTo>
                  <a:pt x="10794" y="106299"/>
                </a:lnTo>
                <a:lnTo>
                  <a:pt x="16891" y="104902"/>
                </a:lnTo>
                <a:lnTo>
                  <a:pt x="19685" y="100203"/>
                </a:lnTo>
                <a:lnTo>
                  <a:pt x="46476" y="56119"/>
                </a:lnTo>
                <a:lnTo>
                  <a:pt x="47117" y="19431"/>
                </a:lnTo>
                <a:lnTo>
                  <a:pt x="68303" y="19431"/>
                </a:lnTo>
                <a:lnTo>
                  <a:pt x="57404" y="0"/>
                </a:lnTo>
                <a:close/>
              </a:path>
              <a:path w="111760" h="427354">
                <a:moveTo>
                  <a:pt x="66846" y="24511"/>
                </a:moveTo>
                <a:lnTo>
                  <a:pt x="48387" y="24511"/>
                </a:lnTo>
                <a:lnTo>
                  <a:pt x="65531" y="24765"/>
                </a:lnTo>
                <a:lnTo>
                  <a:pt x="56678" y="39332"/>
                </a:lnTo>
                <a:lnTo>
                  <a:pt x="66288" y="56511"/>
                </a:lnTo>
                <a:lnTo>
                  <a:pt x="66846" y="24511"/>
                </a:lnTo>
                <a:close/>
              </a:path>
              <a:path w="111760" h="427354">
                <a:moveTo>
                  <a:pt x="47117" y="19431"/>
                </a:moveTo>
                <a:lnTo>
                  <a:pt x="46476" y="56119"/>
                </a:lnTo>
                <a:lnTo>
                  <a:pt x="56678" y="39332"/>
                </a:lnTo>
                <a:lnTo>
                  <a:pt x="48387" y="24511"/>
                </a:lnTo>
                <a:lnTo>
                  <a:pt x="66846" y="24511"/>
                </a:lnTo>
                <a:lnTo>
                  <a:pt x="66929" y="19812"/>
                </a:lnTo>
                <a:lnTo>
                  <a:pt x="47117" y="19431"/>
                </a:lnTo>
                <a:close/>
              </a:path>
              <a:path w="111760" h="427354">
                <a:moveTo>
                  <a:pt x="48387" y="24511"/>
                </a:moveTo>
                <a:lnTo>
                  <a:pt x="56678" y="39332"/>
                </a:lnTo>
                <a:lnTo>
                  <a:pt x="65531" y="24765"/>
                </a:lnTo>
                <a:lnTo>
                  <a:pt x="48387" y="2451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FE010419-7F41-174A-928E-5B63A106DF4C}"/>
              </a:ext>
            </a:extLst>
          </p:cNvPr>
          <p:cNvSpPr/>
          <p:nvPr/>
        </p:nvSpPr>
        <p:spPr>
          <a:xfrm>
            <a:off x="2367724" y="2733960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69" h="111760">
                <a:moveTo>
                  <a:pt x="660037" y="55753"/>
                </a:moveTo>
                <a:lnTo>
                  <a:pt x="598423" y="91694"/>
                </a:lnTo>
                <a:lnTo>
                  <a:pt x="593725" y="94361"/>
                </a:lnTo>
                <a:lnTo>
                  <a:pt x="592073" y="100457"/>
                </a:lnTo>
                <a:lnTo>
                  <a:pt x="594867" y="105156"/>
                </a:lnTo>
                <a:lnTo>
                  <a:pt x="597661" y="109982"/>
                </a:lnTo>
                <a:lnTo>
                  <a:pt x="603757" y="111506"/>
                </a:lnTo>
                <a:lnTo>
                  <a:pt x="608457" y="108712"/>
                </a:lnTo>
                <a:lnTo>
                  <a:pt x="682276" y="65659"/>
                </a:lnTo>
                <a:lnTo>
                  <a:pt x="679703" y="65659"/>
                </a:lnTo>
                <a:lnTo>
                  <a:pt x="679703" y="64262"/>
                </a:lnTo>
                <a:lnTo>
                  <a:pt x="674623" y="64262"/>
                </a:lnTo>
                <a:lnTo>
                  <a:pt x="660037" y="55753"/>
                </a:lnTo>
                <a:close/>
              </a:path>
              <a:path w="699769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69" h="111760">
                <a:moveTo>
                  <a:pt x="682276" y="45847"/>
                </a:moveTo>
                <a:lnTo>
                  <a:pt x="679703" y="45847"/>
                </a:lnTo>
                <a:lnTo>
                  <a:pt x="679703" y="65659"/>
                </a:lnTo>
                <a:lnTo>
                  <a:pt x="682276" y="65659"/>
                </a:lnTo>
                <a:lnTo>
                  <a:pt x="699261" y="55753"/>
                </a:lnTo>
                <a:lnTo>
                  <a:pt x="682276" y="45847"/>
                </a:lnTo>
                <a:close/>
              </a:path>
              <a:path w="699769" h="111760">
                <a:moveTo>
                  <a:pt x="674623" y="47244"/>
                </a:moveTo>
                <a:lnTo>
                  <a:pt x="660037" y="55753"/>
                </a:lnTo>
                <a:lnTo>
                  <a:pt x="674623" y="64262"/>
                </a:lnTo>
                <a:lnTo>
                  <a:pt x="674623" y="47244"/>
                </a:lnTo>
                <a:close/>
              </a:path>
              <a:path w="699769" h="111760">
                <a:moveTo>
                  <a:pt x="679703" y="47244"/>
                </a:moveTo>
                <a:lnTo>
                  <a:pt x="674623" y="47244"/>
                </a:lnTo>
                <a:lnTo>
                  <a:pt x="674623" y="64262"/>
                </a:lnTo>
                <a:lnTo>
                  <a:pt x="679703" y="64262"/>
                </a:lnTo>
                <a:lnTo>
                  <a:pt x="679703" y="47244"/>
                </a:lnTo>
                <a:close/>
              </a:path>
              <a:path w="699769" h="111760">
                <a:moveTo>
                  <a:pt x="603757" y="0"/>
                </a:moveTo>
                <a:lnTo>
                  <a:pt x="597661" y="1524"/>
                </a:lnTo>
                <a:lnTo>
                  <a:pt x="594867" y="6350"/>
                </a:lnTo>
                <a:lnTo>
                  <a:pt x="592073" y="11049"/>
                </a:lnTo>
                <a:lnTo>
                  <a:pt x="593725" y="17145"/>
                </a:lnTo>
                <a:lnTo>
                  <a:pt x="598423" y="19812"/>
                </a:lnTo>
                <a:lnTo>
                  <a:pt x="660037" y="55753"/>
                </a:lnTo>
                <a:lnTo>
                  <a:pt x="674623" y="47244"/>
                </a:lnTo>
                <a:lnTo>
                  <a:pt x="679703" y="47244"/>
                </a:lnTo>
                <a:lnTo>
                  <a:pt x="679703" y="45847"/>
                </a:lnTo>
                <a:lnTo>
                  <a:pt x="682276" y="45847"/>
                </a:lnTo>
                <a:lnTo>
                  <a:pt x="608457" y="2794"/>
                </a:lnTo>
                <a:lnTo>
                  <a:pt x="60375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764C5411-E08B-6B40-BE80-C65DB2ED3158}"/>
              </a:ext>
            </a:extLst>
          </p:cNvPr>
          <p:cNvSpPr/>
          <p:nvPr/>
        </p:nvSpPr>
        <p:spPr>
          <a:xfrm>
            <a:off x="2452879" y="2530602"/>
            <a:ext cx="320039" cy="2194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4D0AC27F-5EDF-954B-B4F2-B0D996AFD7DD}"/>
              </a:ext>
            </a:extLst>
          </p:cNvPr>
          <p:cNvSpPr/>
          <p:nvPr/>
        </p:nvSpPr>
        <p:spPr>
          <a:xfrm>
            <a:off x="2165986" y="2420875"/>
            <a:ext cx="124586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D28D11AD-3A8D-E144-BB2C-5EAD6D9EB6F4}"/>
              </a:ext>
            </a:extLst>
          </p:cNvPr>
          <p:cNvSpPr/>
          <p:nvPr/>
        </p:nvSpPr>
        <p:spPr>
          <a:xfrm>
            <a:off x="2165986" y="2595753"/>
            <a:ext cx="124586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ACC3DB6F-D5A6-6D4A-AC2B-EB2ACBA0F90B}"/>
              </a:ext>
            </a:extLst>
          </p:cNvPr>
          <p:cNvSpPr/>
          <p:nvPr/>
        </p:nvSpPr>
        <p:spPr>
          <a:xfrm>
            <a:off x="2165986" y="2769489"/>
            <a:ext cx="124586" cy="1314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B50018B8-9D3E-C545-9748-56B93C8CBBEC}"/>
              </a:ext>
            </a:extLst>
          </p:cNvPr>
          <p:cNvSpPr/>
          <p:nvPr/>
        </p:nvSpPr>
        <p:spPr>
          <a:xfrm>
            <a:off x="2165986" y="2944368"/>
            <a:ext cx="124586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564A28A0-74AE-F243-939C-708B1B61A93B}"/>
              </a:ext>
            </a:extLst>
          </p:cNvPr>
          <p:cNvSpPr/>
          <p:nvPr/>
        </p:nvSpPr>
        <p:spPr>
          <a:xfrm>
            <a:off x="2086546" y="2351722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799ABFB5-D34D-0A4B-8472-16961A166F60}"/>
              </a:ext>
            </a:extLst>
          </p:cNvPr>
          <p:cNvSpPr/>
          <p:nvPr/>
        </p:nvSpPr>
        <p:spPr>
          <a:xfrm>
            <a:off x="3771901" y="2441449"/>
            <a:ext cx="124586" cy="1314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AB588006-5B82-FD48-8B13-812A50BA37BA}"/>
              </a:ext>
            </a:extLst>
          </p:cNvPr>
          <p:cNvSpPr/>
          <p:nvPr/>
        </p:nvSpPr>
        <p:spPr>
          <a:xfrm>
            <a:off x="3771901" y="2616326"/>
            <a:ext cx="124586" cy="1303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79B200BC-A41F-3C4B-84B3-F5D31228E41A}"/>
              </a:ext>
            </a:extLst>
          </p:cNvPr>
          <p:cNvSpPr/>
          <p:nvPr/>
        </p:nvSpPr>
        <p:spPr>
          <a:xfrm>
            <a:off x="3771901" y="2790063"/>
            <a:ext cx="124586" cy="1314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F6EBE95C-719E-3949-B447-8BADC4CF893F}"/>
              </a:ext>
            </a:extLst>
          </p:cNvPr>
          <p:cNvSpPr/>
          <p:nvPr/>
        </p:nvSpPr>
        <p:spPr>
          <a:xfrm>
            <a:off x="3771901" y="2964941"/>
            <a:ext cx="124586" cy="1303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0645C189-E3FE-0A4D-B13C-8728BBBF11F6}"/>
              </a:ext>
            </a:extLst>
          </p:cNvPr>
          <p:cNvSpPr/>
          <p:nvPr/>
        </p:nvSpPr>
        <p:spPr>
          <a:xfrm>
            <a:off x="3868132" y="3285169"/>
            <a:ext cx="245414" cy="1517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740012AF-2F2C-F446-A023-534AEDD2A88A}"/>
              </a:ext>
            </a:extLst>
          </p:cNvPr>
          <p:cNvSpPr/>
          <p:nvPr/>
        </p:nvSpPr>
        <p:spPr>
          <a:xfrm>
            <a:off x="3787807" y="3176969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5752" y="39224"/>
                </a:moveTo>
                <a:lnTo>
                  <a:pt x="45846" y="56206"/>
                </a:lnTo>
                <a:lnTo>
                  <a:pt x="45846" y="426974"/>
                </a:lnTo>
                <a:lnTo>
                  <a:pt x="65658" y="426974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427354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8"/>
                </a:lnTo>
                <a:lnTo>
                  <a:pt x="17144" y="105537"/>
                </a:lnTo>
                <a:lnTo>
                  <a:pt x="19812" y="100838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427354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8"/>
                </a:lnTo>
                <a:lnTo>
                  <a:pt x="94361" y="105537"/>
                </a:lnTo>
                <a:lnTo>
                  <a:pt x="100456" y="107188"/>
                </a:lnTo>
                <a:lnTo>
                  <a:pt x="105155" y="104394"/>
                </a:lnTo>
                <a:lnTo>
                  <a:pt x="109981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427354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8"/>
                </a:lnTo>
                <a:lnTo>
                  <a:pt x="65658" y="24638"/>
                </a:lnTo>
                <a:lnTo>
                  <a:pt x="65658" y="19558"/>
                </a:lnTo>
                <a:close/>
              </a:path>
              <a:path w="111760" h="427354">
                <a:moveTo>
                  <a:pt x="65658" y="24638"/>
                </a:moveTo>
                <a:lnTo>
                  <a:pt x="64262" y="24638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8"/>
                </a:lnTo>
                <a:close/>
              </a:path>
              <a:path w="111760" h="427354">
                <a:moveTo>
                  <a:pt x="64262" y="24638"/>
                </a:moveTo>
                <a:lnTo>
                  <a:pt x="47243" y="24638"/>
                </a:lnTo>
                <a:lnTo>
                  <a:pt x="55752" y="39224"/>
                </a:lnTo>
                <a:lnTo>
                  <a:pt x="64262" y="246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2695F761-F3DE-E448-8605-2EDA81DEF8E8}"/>
              </a:ext>
            </a:extLst>
          </p:cNvPr>
          <p:cNvSpPr/>
          <p:nvPr/>
        </p:nvSpPr>
        <p:spPr>
          <a:xfrm>
            <a:off x="3167824" y="2732818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3"/>
                </a:moveTo>
                <a:lnTo>
                  <a:pt x="598423" y="91694"/>
                </a:lnTo>
                <a:lnTo>
                  <a:pt x="593724" y="94361"/>
                </a:lnTo>
                <a:lnTo>
                  <a:pt x="592073" y="100457"/>
                </a:lnTo>
                <a:lnTo>
                  <a:pt x="594868" y="105156"/>
                </a:lnTo>
                <a:lnTo>
                  <a:pt x="597661" y="109982"/>
                </a:lnTo>
                <a:lnTo>
                  <a:pt x="603757" y="111506"/>
                </a:lnTo>
                <a:lnTo>
                  <a:pt x="608457" y="108712"/>
                </a:lnTo>
                <a:lnTo>
                  <a:pt x="682276" y="65659"/>
                </a:lnTo>
                <a:lnTo>
                  <a:pt x="679704" y="65659"/>
                </a:lnTo>
                <a:lnTo>
                  <a:pt x="679704" y="64262"/>
                </a:lnTo>
                <a:lnTo>
                  <a:pt x="674623" y="64262"/>
                </a:lnTo>
                <a:lnTo>
                  <a:pt x="660037" y="55753"/>
                </a:lnTo>
                <a:close/>
              </a:path>
              <a:path w="699770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70" h="111760">
                <a:moveTo>
                  <a:pt x="682276" y="45847"/>
                </a:moveTo>
                <a:lnTo>
                  <a:pt x="679704" y="45847"/>
                </a:lnTo>
                <a:lnTo>
                  <a:pt x="679704" y="65659"/>
                </a:lnTo>
                <a:lnTo>
                  <a:pt x="682276" y="65659"/>
                </a:lnTo>
                <a:lnTo>
                  <a:pt x="699261" y="55753"/>
                </a:lnTo>
                <a:lnTo>
                  <a:pt x="682276" y="45847"/>
                </a:lnTo>
                <a:close/>
              </a:path>
              <a:path w="699770" h="111760">
                <a:moveTo>
                  <a:pt x="674623" y="47244"/>
                </a:moveTo>
                <a:lnTo>
                  <a:pt x="660037" y="55753"/>
                </a:lnTo>
                <a:lnTo>
                  <a:pt x="674623" y="64262"/>
                </a:lnTo>
                <a:lnTo>
                  <a:pt x="674623" y="47244"/>
                </a:lnTo>
                <a:close/>
              </a:path>
              <a:path w="699770" h="111760">
                <a:moveTo>
                  <a:pt x="679704" y="47244"/>
                </a:moveTo>
                <a:lnTo>
                  <a:pt x="674623" y="47244"/>
                </a:lnTo>
                <a:lnTo>
                  <a:pt x="674623" y="64262"/>
                </a:lnTo>
                <a:lnTo>
                  <a:pt x="679704" y="64262"/>
                </a:lnTo>
                <a:lnTo>
                  <a:pt x="679704" y="47244"/>
                </a:lnTo>
                <a:close/>
              </a:path>
              <a:path w="699770" h="111760">
                <a:moveTo>
                  <a:pt x="603757" y="0"/>
                </a:moveTo>
                <a:lnTo>
                  <a:pt x="597661" y="1524"/>
                </a:lnTo>
                <a:lnTo>
                  <a:pt x="594868" y="6350"/>
                </a:lnTo>
                <a:lnTo>
                  <a:pt x="592073" y="11049"/>
                </a:lnTo>
                <a:lnTo>
                  <a:pt x="593724" y="17145"/>
                </a:lnTo>
                <a:lnTo>
                  <a:pt x="598423" y="19812"/>
                </a:lnTo>
                <a:lnTo>
                  <a:pt x="660037" y="55753"/>
                </a:lnTo>
                <a:lnTo>
                  <a:pt x="674623" y="47244"/>
                </a:lnTo>
                <a:lnTo>
                  <a:pt x="679704" y="47244"/>
                </a:lnTo>
                <a:lnTo>
                  <a:pt x="679704" y="45847"/>
                </a:lnTo>
                <a:lnTo>
                  <a:pt x="682276" y="45847"/>
                </a:lnTo>
                <a:lnTo>
                  <a:pt x="608457" y="2794"/>
                </a:lnTo>
                <a:lnTo>
                  <a:pt x="60375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1328907C-948D-624B-BC49-FBDA77068A2E}"/>
              </a:ext>
            </a:extLst>
          </p:cNvPr>
          <p:cNvSpPr/>
          <p:nvPr/>
        </p:nvSpPr>
        <p:spPr>
          <a:xfrm>
            <a:off x="3252979" y="2530602"/>
            <a:ext cx="320039" cy="2194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4B70A87B-9ACA-0B4A-B501-0D3A78C4F34C}"/>
              </a:ext>
            </a:extLst>
          </p:cNvPr>
          <p:cNvSpPr/>
          <p:nvPr/>
        </p:nvSpPr>
        <p:spPr>
          <a:xfrm>
            <a:off x="3527412" y="2194559"/>
            <a:ext cx="245488" cy="1604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261762B6-05D1-D141-84A0-E2927CFCE172}"/>
              </a:ext>
            </a:extLst>
          </p:cNvPr>
          <p:cNvSpPr/>
          <p:nvPr/>
        </p:nvSpPr>
        <p:spPr>
          <a:xfrm>
            <a:off x="3692462" y="2372296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5"/>
                </a:lnTo>
                <a:lnTo>
                  <a:pt x="60959" y="1072895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89D5D5AC-F074-FF4C-8811-0225B59DE029}"/>
              </a:ext>
            </a:extLst>
          </p:cNvPr>
          <p:cNvSpPr/>
          <p:nvPr/>
        </p:nvSpPr>
        <p:spPr>
          <a:xfrm>
            <a:off x="4661374" y="3285169"/>
            <a:ext cx="245414" cy="1517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B358D2B0-8F0B-7441-93FE-6F0847B095DE}"/>
              </a:ext>
            </a:extLst>
          </p:cNvPr>
          <p:cNvSpPr/>
          <p:nvPr/>
        </p:nvSpPr>
        <p:spPr>
          <a:xfrm>
            <a:off x="4318321" y="2194559"/>
            <a:ext cx="247868" cy="1604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12C12178-0CC5-B044-B7B3-8EEB9AC04E79}"/>
              </a:ext>
            </a:extLst>
          </p:cNvPr>
          <p:cNvSpPr/>
          <p:nvPr/>
        </p:nvSpPr>
        <p:spPr>
          <a:xfrm>
            <a:off x="4485704" y="2379154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60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92DE704A-54D8-C349-AD51-624ABE936F6A}"/>
              </a:ext>
            </a:extLst>
          </p:cNvPr>
          <p:cNvSpPr/>
          <p:nvPr/>
        </p:nvSpPr>
        <p:spPr>
          <a:xfrm>
            <a:off x="3961066" y="2739676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3"/>
                </a:moveTo>
                <a:lnTo>
                  <a:pt x="598424" y="91693"/>
                </a:lnTo>
                <a:lnTo>
                  <a:pt x="593725" y="94361"/>
                </a:lnTo>
                <a:lnTo>
                  <a:pt x="592074" y="100456"/>
                </a:lnTo>
                <a:lnTo>
                  <a:pt x="594867" y="105156"/>
                </a:lnTo>
                <a:lnTo>
                  <a:pt x="597662" y="109981"/>
                </a:lnTo>
                <a:lnTo>
                  <a:pt x="603757" y="111506"/>
                </a:lnTo>
                <a:lnTo>
                  <a:pt x="608456" y="108712"/>
                </a:lnTo>
                <a:lnTo>
                  <a:pt x="682276" y="65659"/>
                </a:lnTo>
                <a:lnTo>
                  <a:pt x="679703" y="65659"/>
                </a:lnTo>
                <a:lnTo>
                  <a:pt x="679703" y="64262"/>
                </a:lnTo>
                <a:lnTo>
                  <a:pt x="674624" y="64262"/>
                </a:lnTo>
                <a:lnTo>
                  <a:pt x="660037" y="55753"/>
                </a:lnTo>
                <a:close/>
              </a:path>
              <a:path w="699770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70" h="111760">
                <a:moveTo>
                  <a:pt x="682276" y="45847"/>
                </a:moveTo>
                <a:lnTo>
                  <a:pt x="679703" y="45847"/>
                </a:lnTo>
                <a:lnTo>
                  <a:pt x="679703" y="65659"/>
                </a:lnTo>
                <a:lnTo>
                  <a:pt x="682276" y="65659"/>
                </a:lnTo>
                <a:lnTo>
                  <a:pt x="699262" y="55753"/>
                </a:lnTo>
                <a:lnTo>
                  <a:pt x="682276" y="45847"/>
                </a:lnTo>
                <a:close/>
              </a:path>
              <a:path w="699770" h="111760">
                <a:moveTo>
                  <a:pt x="674624" y="47243"/>
                </a:moveTo>
                <a:lnTo>
                  <a:pt x="660037" y="55753"/>
                </a:lnTo>
                <a:lnTo>
                  <a:pt x="674624" y="64262"/>
                </a:lnTo>
                <a:lnTo>
                  <a:pt x="674624" y="47243"/>
                </a:lnTo>
                <a:close/>
              </a:path>
              <a:path w="699770" h="111760">
                <a:moveTo>
                  <a:pt x="679703" y="47243"/>
                </a:moveTo>
                <a:lnTo>
                  <a:pt x="674624" y="47243"/>
                </a:lnTo>
                <a:lnTo>
                  <a:pt x="674624" y="64262"/>
                </a:lnTo>
                <a:lnTo>
                  <a:pt x="679703" y="64262"/>
                </a:lnTo>
                <a:lnTo>
                  <a:pt x="679703" y="47243"/>
                </a:lnTo>
                <a:close/>
              </a:path>
              <a:path w="699770" h="111760">
                <a:moveTo>
                  <a:pt x="603757" y="0"/>
                </a:moveTo>
                <a:lnTo>
                  <a:pt x="597662" y="1524"/>
                </a:lnTo>
                <a:lnTo>
                  <a:pt x="594867" y="6350"/>
                </a:lnTo>
                <a:lnTo>
                  <a:pt x="592074" y="11049"/>
                </a:lnTo>
                <a:lnTo>
                  <a:pt x="593725" y="17144"/>
                </a:lnTo>
                <a:lnTo>
                  <a:pt x="598424" y="19812"/>
                </a:lnTo>
                <a:lnTo>
                  <a:pt x="660037" y="55753"/>
                </a:lnTo>
                <a:lnTo>
                  <a:pt x="674624" y="47243"/>
                </a:lnTo>
                <a:lnTo>
                  <a:pt x="679703" y="47243"/>
                </a:lnTo>
                <a:lnTo>
                  <a:pt x="679703" y="45847"/>
                </a:lnTo>
                <a:lnTo>
                  <a:pt x="682276" y="45847"/>
                </a:lnTo>
                <a:lnTo>
                  <a:pt x="608456" y="2793"/>
                </a:lnTo>
                <a:lnTo>
                  <a:pt x="60375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BAD86403-CB38-1F4A-98EC-18CA1217C4E8}"/>
              </a:ext>
            </a:extLst>
          </p:cNvPr>
          <p:cNvSpPr/>
          <p:nvPr/>
        </p:nvSpPr>
        <p:spPr>
          <a:xfrm>
            <a:off x="4045077" y="2530602"/>
            <a:ext cx="321182" cy="2194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B6554B95-DBEF-2543-9CB2-91A4B40704E8}"/>
              </a:ext>
            </a:extLst>
          </p:cNvPr>
          <p:cNvSpPr/>
          <p:nvPr/>
        </p:nvSpPr>
        <p:spPr>
          <a:xfrm>
            <a:off x="4581049" y="3183827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5753" y="39224"/>
                </a:moveTo>
                <a:lnTo>
                  <a:pt x="45847" y="56206"/>
                </a:lnTo>
                <a:lnTo>
                  <a:pt x="45847" y="426974"/>
                </a:lnTo>
                <a:lnTo>
                  <a:pt x="65659" y="426974"/>
                </a:lnTo>
                <a:lnTo>
                  <a:pt x="65659" y="56206"/>
                </a:lnTo>
                <a:lnTo>
                  <a:pt x="55753" y="39224"/>
                </a:lnTo>
                <a:close/>
              </a:path>
              <a:path w="111760" h="427354">
                <a:moveTo>
                  <a:pt x="55752" y="0"/>
                </a:moveTo>
                <a:lnTo>
                  <a:pt x="2794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427354">
                <a:moveTo>
                  <a:pt x="67159" y="19558"/>
                </a:moveTo>
                <a:lnTo>
                  <a:pt x="65659" y="19558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5156" y="104393"/>
                </a:lnTo>
                <a:lnTo>
                  <a:pt x="109982" y="101600"/>
                </a:lnTo>
                <a:lnTo>
                  <a:pt x="111506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427354">
                <a:moveTo>
                  <a:pt x="65659" y="19558"/>
                </a:moveTo>
                <a:lnTo>
                  <a:pt x="45847" y="19558"/>
                </a:lnTo>
                <a:lnTo>
                  <a:pt x="45847" y="56206"/>
                </a:lnTo>
                <a:lnTo>
                  <a:pt x="55753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8"/>
                </a:lnTo>
                <a:close/>
              </a:path>
              <a:path w="111760" h="427354">
                <a:moveTo>
                  <a:pt x="65659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427354">
                <a:moveTo>
                  <a:pt x="64262" y="24637"/>
                </a:moveTo>
                <a:lnTo>
                  <a:pt x="47244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81066B01-3491-E443-B872-788A938FC36D}"/>
              </a:ext>
            </a:extLst>
          </p:cNvPr>
          <p:cNvSpPr/>
          <p:nvPr/>
        </p:nvSpPr>
        <p:spPr>
          <a:xfrm>
            <a:off x="4564000" y="2448307"/>
            <a:ext cx="124586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BCADE31C-B50F-6644-938E-6301B164F598}"/>
              </a:ext>
            </a:extLst>
          </p:cNvPr>
          <p:cNvSpPr/>
          <p:nvPr/>
        </p:nvSpPr>
        <p:spPr>
          <a:xfrm>
            <a:off x="4564000" y="2623185"/>
            <a:ext cx="124586" cy="1303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16E8C367-DD3A-6C4D-A726-7AC6F3852077}"/>
              </a:ext>
            </a:extLst>
          </p:cNvPr>
          <p:cNvSpPr/>
          <p:nvPr/>
        </p:nvSpPr>
        <p:spPr>
          <a:xfrm>
            <a:off x="4564000" y="2796921"/>
            <a:ext cx="124586" cy="1314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69E3B7DA-2A71-3342-A920-B3238FF7FC5D}"/>
              </a:ext>
            </a:extLst>
          </p:cNvPr>
          <p:cNvSpPr/>
          <p:nvPr/>
        </p:nvSpPr>
        <p:spPr>
          <a:xfrm>
            <a:off x="4564000" y="2971800"/>
            <a:ext cx="124586" cy="1303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AEEAA35C-EAD9-F94E-81EE-5E78EEF4B02A}"/>
              </a:ext>
            </a:extLst>
          </p:cNvPr>
          <p:cNvSpPr/>
          <p:nvPr/>
        </p:nvSpPr>
        <p:spPr>
          <a:xfrm>
            <a:off x="5468442" y="3285169"/>
            <a:ext cx="246392" cy="1517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E8E6DAA2-D9FF-1F48-BA7C-DF68795A4454}"/>
              </a:ext>
            </a:extLst>
          </p:cNvPr>
          <p:cNvSpPr/>
          <p:nvPr/>
        </p:nvSpPr>
        <p:spPr>
          <a:xfrm>
            <a:off x="5388007" y="3176969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5752" y="39224"/>
                </a:moveTo>
                <a:lnTo>
                  <a:pt x="45846" y="56206"/>
                </a:lnTo>
                <a:lnTo>
                  <a:pt x="45846" y="426974"/>
                </a:lnTo>
                <a:lnTo>
                  <a:pt x="65658" y="426974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427354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8"/>
                </a:lnTo>
                <a:lnTo>
                  <a:pt x="17144" y="105537"/>
                </a:lnTo>
                <a:lnTo>
                  <a:pt x="19812" y="100838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427354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8"/>
                </a:lnTo>
                <a:lnTo>
                  <a:pt x="94361" y="105537"/>
                </a:lnTo>
                <a:lnTo>
                  <a:pt x="100456" y="107188"/>
                </a:lnTo>
                <a:lnTo>
                  <a:pt x="105155" y="104394"/>
                </a:lnTo>
                <a:lnTo>
                  <a:pt x="109981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427354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8"/>
                </a:lnTo>
                <a:lnTo>
                  <a:pt x="65658" y="24638"/>
                </a:lnTo>
                <a:lnTo>
                  <a:pt x="65658" y="19558"/>
                </a:lnTo>
                <a:close/>
              </a:path>
              <a:path w="111760" h="427354">
                <a:moveTo>
                  <a:pt x="65658" y="24638"/>
                </a:moveTo>
                <a:lnTo>
                  <a:pt x="64262" y="24638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8"/>
                </a:lnTo>
                <a:close/>
              </a:path>
              <a:path w="111760" h="427354">
                <a:moveTo>
                  <a:pt x="64262" y="24638"/>
                </a:moveTo>
                <a:lnTo>
                  <a:pt x="47243" y="24638"/>
                </a:lnTo>
                <a:lnTo>
                  <a:pt x="55752" y="39224"/>
                </a:lnTo>
                <a:lnTo>
                  <a:pt x="64262" y="246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563896B3-3E56-9C43-87AA-EF8BDB30FAF7}"/>
              </a:ext>
            </a:extLst>
          </p:cNvPr>
          <p:cNvSpPr/>
          <p:nvPr/>
        </p:nvSpPr>
        <p:spPr>
          <a:xfrm>
            <a:off x="4768024" y="2732818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3"/>
                </a:moveTo>
                <a:lnTo>
                  <a:pt x="598424" y="91694"/>
                </a:lnTo>
                <a:lnTo>
                  <a:pt x="593725" y="94361"/>
                </a:lnTo>
                <a:lnTo>
                  <a:pt x="592074" y="100457"/>
                </a:lnTo>
                <a:lnTo>
                  <a:pt x="594868" y="105156"/>
                </a:lnTo>
                <a:lnTo>
                  <a:pt x="597662" y="109982"/>
                </a:lnTo>
                <a:lnTo>
                  <a:pt x="603758" y="111506"/>
                </a:lnTo>
                <a:lnTo>
                  <a:pt x="608457" y="108712"/>
                </a:lnTo>
                <a:lnTo>
                  <a:pt x="682276" y="65659"/>
                </a:lnTo>
                <a:lnTo>
                  <a:pt x="679704" y="65659"/>
                </a:lnTo>
                <a:lnTo>
                  <a:pt x="679704" y="64262"/>
                </a:lnTo>
                <a:lnTo>
                  <a:pt x="674624" y="64262"/>
                </a:lnTo>
                <a:lnTo>
                  <a:pt x="660037" y="55753"/>
                </a:lnTo>
                <a:close/>
              </a:path>
              <a:path w="699770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70" h="111760">
                <a:moveTo>
                  <a:pt x="682276" y="45847"/>
                </a:moveTo>
                <a:lnTo>
                  <a:pt x="679704" y="45847"/>
                </a:lnTo>
                <a:lnTo>
                  <a:pt x="679704" y="65659"/>
                </a:lnTo>
                <a:lnTo>
                  <a:pt x="682276" y="65659"/>
                </a:lnTo>
                <a:lnTo>
                  <a:pt x="699262" y="55753"/>
                </a:lnTo>
                <a:lnTo>
                  <a:pt x="682276" y="45847"/>
                </a:lnTo>
                <a:close/>
              </a:path>
              <a:path w="699770" h="111760">
                <a:moveTo>
                  <a:pt x="674624" y="47244"/>
                </a:moveTo>
                <a:lnTo>
                  <a:pt x="660037" y="55753"/>
                </a:lnTo>
                <a:lnTo>
                  <a:pt x="674624" y="64262"/>
                </a:lnTo>
                <a:lnTo>
                  <a:pt x="674624" y="47244"/>
                </a:lnTo>
                <a:close/>
              </a:path>
              <a:path w="699770" h="111760">
                <a:moveTo>
                  <a:pt x="679704" y="47244"/>
                </a:moveTo>
                <a:lnTo>
                  <a:pt x="674624" y="47244"/>
                </a:lnTo>
                <a:lnTo>
                  <a:pt x="674624" y="64262"/>
                </a:lnTo>
                <a:lnTo>
                  <a:pt x="679704" y="64262"/>
                </a:lnTo>
                <a:lnTo>
                  <a:pt x="679704" y="47244"/>
                </a:lnTo>
                <a:close/>
              </a:path>
              <a:path w="699770" h="111760">
                <a:moveTo>
                  <a:pt x="603758" y="0"/>
                </a:moveTo>
                <a:lnTo>
                  <a:pt x="597662" y="1524"/>
                </a:lnTo>
                <a:lnTo>
                  <a:pt x="594868" y="6350"/>
                </a:lnTo>
                <a:lnTo>
                  <a:pt x="592074" y="11049"/>
                </a:lnTo>
                <a:lnTo>
                  <a:pt x="593725" y="17145"/>
                </a:lnTo>
                <a:lnTo>
                  <a:pt x="598424" y="19812"/>
                </a:lnTo>
                <a:lnTo>
                  <a:pt x="660037" y="55753"/>
                </a:lnTo>
                <a:lnTo>
                  <a:pt x="674624" y="47244"/>
                </a:lnTo>
                <a:lnTo>
                  <a:pt x="679704" y="47244"/>
                </a:lnTo>
                <a:lnTo>
                  <a:pt x="679704" y="45847"/>
                </a:lnTo>
                <a:lnTo>
                  <a:pt x="682276" y="45847"/>
                </a:lnTo>
                <a:lnTo>
                  <a:pt x="608457" y="2794"/>
                </a:lnTo>
                <a:lnTo>
                  <a:pt x="60375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6BB9FCF2-2032-664A-9020-0E9BA9EFC35C}"/>
              </a:ext>
            </a:extLst>
          </p:cNvPr>
          <p:cNvSpPr/>
          <p:nvPr/>
        </p:nvSpPr>
        <p:spPr>
          <a:xfrm>
            <a:off x="4853177" y="2530602"/>
            <a:ext cx="320040" cy="2194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440743DF-3527-CA4D-9090-1B47ED1A6641}"/>
              </a:ext>
            </a:extLst>
          </p:cNvPr>
          <p:cNvSpPr/>
          <p:nvPr/>
        </p:nvSpPr>
        <p:spPr>
          <a:xfrm>
            <a:off x="5128752" y="2211996"/>
            <a:ext cx="241005" cy="1429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A394D62C-1CA7-5D46-AE8F-3D1F9259AA8E}"/>
              </a:ext>
            </a:extLst>
          </p:cNvPr>
          <p:cNvSpPr/>
          <p:nvPr/>
        </p:nvSpPr>
        <p:spPr>
          <a:xfrm>
            <a:off x="5372101" y="2441449"/>
            <a:ext cx="124586" cy="1314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40C023B8-ACF1-A446-8812-1C7476B79B91}"/>
              </a:ext>
            </a:extLst>
          </p:cNvPr>
          <p:cNvSpPr/>
          <p:nvPr/>
        </p:nvSpPr>
        <p:spPr>
          <a:xfrm>
            <a:off x="5372101" y="2616326"/>
            <a:ext cx="124586" cy="1303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4466D40A-832E-2940-AB9C-A71C04DC5F6C}"/>
              </a:ext>
            </a:extLst>
          </p:cNvPr>
          <p:cNvSpPr/>
          <p:nvPr/>
        </p:nvSpPr>
        <p:spPr>
          <a:xfrm>
            <a:off x="5372101" y="2790063"/>
            <a:ext cx="124586" cy="1314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50886338-872A-EC42-95B2-567219BD16CB}"/>
              </a:ext>
            </a:extLst>
          </p:cNvPr>
          <p:cNvSpPr/>
          <p:nvPr/>
        </p:nvSpPr>
        <p:spPr>
          <a:xfrm>
            <a:off x="5372101" y="2964941"/>
            <a:ext cx="124586" cy="1303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E8BF62AA-EF92-4540-A4F9-A04115B08964}"/>
              </a:ext>
            </a:extLst>
          </p:cNvPr>
          <p:cNvSpPr/>
          <p:nvPr/>
        </p:nvSpPr>
        <p:spPr>
          <a:xfrm>
            <a:off x="5292662" y="2372296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5"/>
                </a:lnTo>
                <a:lnTo>
                  <a:pt x="60959" y="1072895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DEEDBC6B-26EC-F543-9DD4-51CFCADFFED0}"/>
              </a:ext>
            </a:extLst>
          </p:cNvPr>
          <p:cNvSpPr/>
          <p:nvPr/>
        </p:nvSpPr>
        <p:spPr>
          <a:xfrm>
            <a:off x="5388007" y="1936813"/>
            <a:ext cx="83820" cy="434816"/>
          </a:xfrm>
          <a:custGeom>
            <a:avLst/>
            <a:gdLst/>
            <a:ahLst/>
            <a:cxnLst/>
            <a:rect l="l" t="t" r="r" b="b"/>
            <a:pathLst>
              <a:path w="111760" h="579755">
                <a:moveTo>
                  <a:pt x="55752" y="39224"/>
                </a:moveTo>
                <a:lnTo>
                  <a:pt x="45846" y="56206"/>
                </a:lnTo>
                <a:lnTo>
                  <a:pt x="45846" y="579247"/>
                </a:lnTo>
                <a:lnTo>
                  <a:pt x="65658" y="579247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579755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579755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4"/>
                </a:lnTo>
                <a:lnTo>
                  <a:pt x="109981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579755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8"/>
                </a:lnTo>
                <a:close/>
              </a:path>
              <a:path w="111760" h="579755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579755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CDC4FB0A-5119-004E-964A-04A32CF7EEF6}"/>
              </a:ext>
            </a:extLst>
          </p:cNvPr>
          <p:cNvSpPr/>
          <p:nvPr/>
        </p:nvSpPr>
        <p:spPr>
          <a:xfrm>
            <a:off x="5504689" y="2025395"/>
            <a:ext cx="154304" cy="1337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B5A24FF8-6458-5741-9412-16846471C4A3}"/>
              </a:ext>
            </a:extLst>
          </p:cNvPr>
          <p:cNvSpPr/>
          <p:nvPr/>
        </p:nvSpPr>
        <p:spPr>
          <a:xfrm>
            <a:off x="4581049" y="1936813"/>
            <a:ext cx="83820" cy="441484"/>
          </a:xfrm>
          <a:custGeom>
            <a:avLst/>
            <a:gdLst/>
            <a:ahLst/>
            <a:cxnLst/>
            <a:rect l="l" t="t" r="r" b="b"/>
            <a:pathLst>
              <a:path w="111760" h="588644">
                <a:moveTo>
                  <a:pt x="55753" y="39224"/>
                </a:moveTo>
                <a:lnTo>
                  <a:pt x="45847" y="56206"/>
                </a:lnTo>
                <a:lnTo>
                  <a:pt x="45847" y="588518"/>
                </a:lnTo>
                <a:lnTo>
                  <a:pt x="65659" y="588518"/>
                </a:lnTo>
                <a:lnTo>
                  <a:pt x="65659" y="56206"/>
                </a:lnTo>
                <a:lnTo>
                  <a:pt x="55753" y="39224"/>
                </a:lnTo>
                <a:close/>
              </a:path>
              <a:path w="111760" h="588644">
                <a:moveTo>
                  <a:pt x="55752" y="0"/>
                </a:moveTo>
                <a:lnTo>
                  <a:pt x="2794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588644">
                <a:moveTo>
                  <a:pt x="67159" y="19558"/>
                </a:moveTo>
                <a:lnTo>
                  <a:pt x="65659" y="19558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5156" y="104394"/>
                </a:lnTo>
                <a:lnTo>
                  <a:pt x="109982" y="101600"/>
                </a:lnTo>
                <a:lnTo>
                  <a:pt x="111506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588644">
                <a:moveTo>
                  <a:pt x="65659" y="19558"/>
                </a:moveTo>
                <a:lnTo>
                  <a:pt x="45847" y="19558"/>
                </a:lnTo>
                <a:lnTo>
                  <a:pt x="45847" y="56206"/>
                </a:lnTo>
                <a:lnTo>
                  <a:pt x="55753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8"/>
                </a:lnTo>
                <a:close/>
              </a:path>
              <a:path w="111760" h="588644">
                <a:moveTo>
                  <a:pt x="65659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588644">
                <a:moveTo>
                  <a:pt x="64262" y="24637"/>
                </a:moveTo>
                <a:lnTo>
                  <a:pt x="47244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373DD8AB-B6F9-8C4A-ABCE-CC98040CD06D}"/>
              </a:ext>
            </a:extLst>
          </p:cNvPr>
          <p:cNvSpPr/>
          <p:nvPr/>
        </p:nvSpPr>
        <p:spPr>
          <a:xfrm>
            <a:off x="4704589" y="2031286"/>
            <a:ext cx="154304" cy="1345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7C156093-3E0F-C744-8117-1FB88A7B02C1}"/>
              </a:ext>
            </a:extLst>
          </p:cNvPr>
          <p:cNvSpPr/>
          <p:nvPr/>
        </p:nvSpPr>
        <p:spPr>
          <a:xfrm>
            <a:off x="3791617" y="1936813"/>
            <a:ext cx="83820" cy="434816"/>
          </a:xfrm>
          <a:custGeom>
            <a:avLst/>
            <a:gdLst/>
            <a:ahLst/>
            <a:cxnLst/>
            <a:rect l="l" t="t" r="r" b="b"/>
            <a:pathLst>
              <a:path w="111760" h="579755">
                <a:moveTo>
                  <a:pt x="56291" y="39284"/>
                </a:moveTo>
                <a:lnTo>
                  <a:pt x="46226" y="56165"/>
                </a:lnTo>
                <a:lnTo>
                  <a:pt x="40766" y="579247"/>
                </a:lnTo>
                <a:lnTo>
                  <a:pt x="60578" y="579374"/>
                </a:lnTo>
                <a:lnTo>
                  <a:pt x="66037" y="56400"/>
                </a:lnTo>
                <a:lnTo>
                  <a:pt x="56291" y="39284"/>
                </a:lnTo>
                <a:close/>
              </a:path>
              <a:path w="111760" h="579755">
                <a:moveTo>
                  <a:pt x="67921" y="19558"/>
                </a:moveTo>
                <a:lnTo>
                  <a:pt x="46609" y="19558"/>
                </a:lnTo>
                <a:lnTo>
                  <a:pt x="66421" y="19685"/>
                </a:lnTo>
                <a:lnTo>
                  <a:pt x="66037" y="56400"/>
                </a:lnTo>
                <a:lnTo>
                  <a:pt x="94234" y="105918"/>
                </a:lnTo>
                <a:lnTo>
                  <a:pt x="100330" y="107569"/>
                </a:lnTo>
                <a:lnTo>
                  <a:pt x="105028" y="104902"/>
                </a:lnTo>
                <a:lnTo>
                  <a:pt x="109855" y="102235"/>
                </a:lnTo>
                <a:lnTo>
                  <a:pt x="111506" y="96139"/>
                </a:lnTo>
                <a:lnTo>
                  <a:pt x="108838" y="91312"/>
                </a:lnTo>
                <a:lnTo>
                  <a:pt x="67921" y="19558"/>
                </a:lnTo>
                <a:close/>
              </a:path>
              <a:path w="111760" h="579755">
                <a:moveTo>
                  <a:pt x="56769" y="0"/>
                </a:moveTo>
                <a:lnTo>
                  <a:pt x="0" y="94996"/>
                </a:lnTo>
                <a:lnTo>
                  <a:pt x="1524" y="101092"/>
                </a:lnTo>
                <a:lnTo>
                  <a:pt x="10922" y="106680"/>
                </a:lnTo>
                <a:lnTo>
                  <a:pt x="17018" y="105156"/>
                </a:lnTo>
                <a:lnTo>
                  <a:pt x="46226" y="56165"/>
                </a:lnTo>
                <a:lnTo>
                  <a:pt x="46609" y="19558"/>
                </a:lnTo>
                <a:lnTo>
                  <a:pt x="67921" y="19558"/>
                </a:lnTo>
                <a:lnTo>
                  <a:pt x="56769" y="0"/>
                </a:lnTo>
                <a:close/>
              </a:path>
              <a:path w="111760" h="579755">
                <a:moveTo>
                  <a:pt x="66370" y="24511"/>
                </a:moveTo>
                <a:lnTo>
                  <a:pt x="47878" y="24511"/>
                </a:lnTo>
                <a:lnTo>
                  <a:pt x="65024" y="24637"/>
                </a:lnTo>
                <a:lnTo>
                  <a:pt x="56291" y="39284"/>
                </a:lnTo>
                <a:lnTo>
                  <a:pt x="66037" y="56400"/>
                </a:lnTo>
                <a:lnTo>
                  <a:pt x="66370" y="24511"/>
                </a:lnTo>
                <a:close/>
              </a:path>
              <a:path w="111760" h="579755">
                <a:moveTo>
                  <a:pt x="46609" y="19558"/>
                </a:moveTo>
                <a:lnTo>
                  <a:pt x="46226" y="56165"/>
                </a:lnTo>
                <a:lnTo>
                  <a:pt x="56291" y="39284"/>
                </a:lnTo>
                <a:lnTo>
                  <a:pt x="47878" y="24511"/>
                </a:lnTo>
                <a:lnTo>
                  <a:pt x="66370" y="24511"/>
                </a:lnTo>
                <a:lnTo>
                  <a:pt x="66421" y="19685"/>
                </a:lnTo>
                <a:lnTo>
                  <a:pt x="46609" y="19558"/>
                </a:lnTo>
                <a:close/>
              </a:path>
              <a:path w="111760" h="579755">
                <a:moveTo>
                  <a:pt x="47878" y="24511"/>
                </a:moveTo>
                <a:lnTo>
                  <a:pt x="56291" y="39284"/>
                </a:lnTo>
                <a:lnTo>
                  <a:pt x="65024" y="24637"/>
                </a:lnTo>
                <a:lnTo>
                  <a:pt x="47878" y="2451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43A69417-CB1B-454C-B69F-2C97197DC170}"/>
              </a:ext>
            </a:extLst>
          </p:cNvPr>
          <p:cNvSpPr/>
          <p:nvPr/>
        </p:nvSpPr>
        <p:spPr>
          <a:xfrm>
            <a:off x="3909060" y="2031286"/>
            <a:ext cx="154304" cy="1345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2" name="object 91">
            <a:extLst>
              <a:ext uri="{FF2B5EF4-FFF2-40B4-BE49-F238E27FC236}">
                <a16:creationId xmlns:a16="http://schemas.microsoft.com/office/drawing/2014/main" id="{1872051E-3DB0-834E-B6C9-87612AE6A6D2}"/>
              </a:ext>
            </a:extLst>
          </p:cNvPr>
          <p:cNvSpPr/>
          <p:nvPr/>
        </p:nvSpPr>
        <p:spPr>
          <a:xfrm>
            <a:off x="2990850" y="1936813"/>
            <a:ext cx="83820" cy="411480"/>
          </a:xfrm>
          <a:custGeom>
            <a:avLst/>
            <a:gdLst/>
            <a:ahLst/>
            <a:cxnLst/>
            <a:rect l="l" t="t" r="r" b="b"/>
            <a:pathLst>
              <a:path w="111760" h="548639">
                <a:moveTo>
                  <a:pt x="56519" y="39321"/>
                </a:moveTo>
                <a:lnTo>
                  <a:pt x="46395" y="56147"/>
                </a:lnTo>
                <a:lnTo>
                  <a:pt x="40131" y="548259"/>
                </a:lnTo>
                <a:lnTo>
                  <a:pt x="59943" y="548513"/>
                </a:lnTo>
                <a:lnTo>
                  <a:pt x="66207" y="56431"/>
                </a:lnTo>
                <a:lnTo>
                  <a:pt x="56519" y="39321"/>
                </a:lnTo>
                <a:close/>
              </a:path>
              <a:path w="111760" h="548639">
                <a:moveTo>
                  <a:pt x="68033" y="19431"/>
                </a:moveTo>
                <a:lnTo>
                  <a:pt x="46862" y="19431"/>
                </a:lnTo>
                <a:lnTo>
                  <a:pt x="66675" y="19685"/>
                </a:lnTo>
                <a:lnTo>
                  <a:pt x="66207" y="56431"/>
                </a:lnTo>
                <a:lnTo>
                  <a:pt x="91567" y="101219"/>
                </a:lnTo>
                <a:lnTo>
                  <a:pt x="94233" y="106045"/>
                </a:lnTo>
                <a:lnTo>
                  <a:pt x="100330" y="107696"/>
                </a:lnTo>
                <a:lnTo>
                  <a:pt x="105156" y="105029"/>
                </a:lnTo>
                <a:lnTo>
                  <a:pt x="109855" y="102235"/>
                </a:lnTo>
                <a:lnTo>
                  <a:pt x="111506" y="96266"/>
                </a:lnTo>
                <a:lnTo>
                  <a:pt x="108838" y="91440"/>
                </a:lnTo>
                <a:lnTo>
                  <a:pt x="68033" y="19431"/>
                </a:lnTo>
                <a:close/>
              </a:path>
              <a:path w="111760" h="548639">
                <a:moveTo>
                  <a:pt x="57023" y="0"/>
                </a:moveTo>
                <a:lnTo>
                  <a:pt x="2793" y="90170"/>
                </a:lnTo>
                <a:lnTo>
                  <a:pt x="0" y="94869"/>
                </a:lnTo>
                <a:lnTo>
                  <a:pt x="1524" y="100965"/>
                </a:lnTo>
                <a:lnTo>
                  <a:pt x="10922" y="106553"/>
                </a:lnTo>
                <a:lnTo>
                  <a:pt x="17018" y="105029"/>
                </a:lnTo>
                <a:lnTo>
                  <a:pt x="19812" y="100330"/>
                </a:lnTo>
                <a:lnTo>
                  <a:pt x="46395" y="56147"/>
                </a:lnTo>
                <a:lnTo>
                  <a:pt x="46862" y="19431"/>
                </a:lnTo>
                <a:lnTo>
                  <a:pt x="68033" y="19431"/>
                </a:lnTo>
                <a:lnTo>
                  <a:pt x="57023" y="0"/>
                </a:lnTo>
                <a:close/>
              </a:path>
              <a:path w="111760" h="548639">
                <a:moveTo>
                  <a:pt x="66613" y="24511"/>
                </a:moveTo>
                <a:lnTo>
                  <a:pt x="48132" y="24511"/>
                </a:lnTo>
                <a:lnTo>
                  <a:pt x="65277" y="24765"/>
                </a:lnTo>
                <a:lnTo>
                  <a:pt x="56519" y="39321"/>
                </a:lnTo>
                <a:lnTo>
                  <a:pt x="66207" y="56431"/>
                </a:lnTo>
                <a:lnTo>
                  <a:pt x="66613" y="24511"/>
                </a:lnTo>
                <a:close/>
              </a:path>
              <a:path w="111760" h="548639">
                <a:moveTo>
                  <a:pt x="46862" y="19431"/>
                </a:moveTo>
                <a:lnTo>
                  <a:pt x="46395" y="56147"/>
                </a:lnTo>
                <a:lnTo>
                  <a:pt x="56519" y="39321"/>
                </a:lnTo>
                <a:lnTo>
                  <a:pt x="48132" y="24511"/>
                </a:lnTo>
                <a:lnTo>
                  <a:pt x="66613" y="24511"/>
                </a:lnTo>
                <a:lnTo>
                  <a:pt x="66675" y="19685"/>
                </a:lnTo>
                <a:lnTo>
                  <a:pt x="46862" y="19431"/>
                </a:lnTo>
                <a:close/>
              </a:path>
              <a:path w="111760" h="548639">
                <a:moveTo>
                  <a:pt x="48132" y="24511"/>
                </a:moveTo>
                <a:lnTo>
                  <a:pt x="56519" y="39321"/>
                </a:lnTo>
                <a:lnTo>
                  <a:pt x="65277" y="24765"/>
                </a:lnTo>
                <a:lnTo>
                  <a:pt x="48132" y="2451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3" name="object 92">
            <a:extLst>
              <a:ext uri="{FF2B5EF4-FFF2-40B4-BE49-F238E27FC236}">
                <a16:creationId xmlns:a16="http://schemas.microsoft.com/office/drawing/2014/main" id="{B49B7E84-E136-B74F-96AC-4BF7BF682047}"/>
              </a:ext>
            </a:extLst>
          </p:cNvPr>
          <p:cNvSpPr/>
          <p:nvPr/>
        </p:nvSpPr>
        <p:spPr>
          <a:xfrm>
            <a:off x="3108960" y="2024253"/>
            <a:ext cx="154304" cy="1337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4" name="object 93">
            <a:extLst>
              <a:ext uri="{FF2B5EF4-FFF2-40B4-BE49-F238E27FC236}">
                <a16:creationId xmlns:a16="http://schemas.microsoft.com/office/drawing/2014/main" id="{647CBFF2-DBEA-FB4A-A38B-711831B41CB3}"/>
              </a:ext>
            </a:extLst>
          </p:cNvPr>
          <p:cNvSpPr/>
          <p:nvPr/>
        </p:nvSpPr>
        <p:spPr>
          <a:xfrm>
            <a:off x="2938796" y="1710226"/>
            <a:ext cx="251265" cy="18089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5" name="object 94">
            <a:extLst>
              <a:ext uri="{FF2B5EF4-FFF2-40B4-BE49-F238E27FC236}">
                <a16:creationId xmlns:a16="http://schemas.microsoft.com/office/drawing/2014/main" id="{E1757F30-ABA6-5A41-A961-C5BB798784ED}"/>
              </a:ext>
            </a:extLst>
          </p:cNvPr>
          <p:cNvSpPr/>
          <p:nvPr/>
        </p:nvSpPr>
        <p:spPr>
          <a:xfrm>
            <a:off x="5332340" y="1710226"/>
            <a:ext cx="248847" cy="18089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6" name="object 95">
            <a:extLst>
              <a:ext uri="{FF2B5EF4-FFF2-40B4-BE49-F238E27FC236}">
                <a16:creationId xmlns:a16="http://schemas.microsoft.com/office/drawing/2014/main" id="{6459843D-3DC5-584A-8D76-2F0D76C597CC}"/>
              </a:ext>
            </a:extLst>
          </p:cNvPr>
          <p:cNvSpPr/>
          <p:nvPr/>
        </p:nvSpPr>
        <p:spPr>
          <a:xfrm>
            <a:off x="4534491" y="1710226"/>
            <a:ext cx="252235" cy="18089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7" name="object 96">
            <a:extLst>
              <a:ext uri="{FF2B5EF4-FFF2-40B4-BE49-F238E27FC236}">
                <a16:creationId xmlns:a16="http://schemas.microsoft.com/office/drawing/2014/main" id="{CD80C198-E0E3-E24A-A2CF-C3BF4784ABA7}"/>
              </a:ext>
            </a:extLst>
          </p:cNvPr>
          <p:cNvSpPr/>
          <p:nvPr/>
        </p:nvSpPr>
        <p:spPr>
          <a:xfrm>
            <a:off x="3734295" y="1710226"/>
            <a:ext cx="254686" cy="18089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8" name="object 97">
            <a:extLst>
              <a:ext uri="{FF2B5EF4-FFF2-40B4-BE49-F238E27FC236}">
                <a16:creationId xmlns:a16="http://schemas.microsoft.com/office/drawing/2014/main" id="{88B54096-D951-AF4B-8DB0-08A5D8563459}"/>
              </a:ext>
            </a:extLst>
          </p:cNvPr>
          <p:cNvSpPr/>
          <p:nvPr/>
        </p:nvSpPr>
        <p:spPr>
          <a:xfrm>
            <a:off x="5218994" y="1071223"/>
            <a:ext cx="429624" cy="1743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9" name="object 98">
            <a:extLst>
              <a:ext uri="{FF2B5EF4-FFF2-40B4-BE49-F238E27FC236}">
                <a16:creationId xmlns:a16="http://schemas.microsoft.com/office/drawing/2014/main" id="{EDB56551-F832-8247-8391-45E5D23F6EDD}"/>
              </a:ext>
            </a:extLst>
          </p:cNvPr>
          <p:cNvSpPr/>
          <p:nvPr/>
        </p:nvSpPr>
        <p:spPr>
          <a:xfrm>
            <a:off x="4424708" y="1071223"/>
            <a:ext cx="431847" cy="17435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0" name="object 99">
            <a:extLst>
              <a:ext uri="{FF2B5EF4-FFF2-40B4-BE49-F238E27FC236}">
                <a16:creationId xmlns:a16="http://schemas.microsoft.com/office/drawing/2014/main" id="{A622BF33-6E7E-6143-A104-610A253D5C1A}"/>
              </a:ext>
            </a:extLst>
          </p:cNvPr>
          <p:cNvSpPr/>
          <p:nvPr/>
        </p:nvSpPr>
        <p:spPr>
          <a:xfrm>
            <a:off x="3627941" y="1071223"/>
            <a:ext cx="429675" cy="17435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1" name="object 100">
            <a:extLst>
              <a:ext uri="{FF2B5EF4-FFF2-40B4-BE49-F238E27FC236}">
                <a16:creationId xmlns:a16="http://schemas.microsoft.com/office/drawing/2014/main" id="{CF66325C-9CB2-ED45-9044-63A00B0E3362}"/>
              </a:ext>
            </a:extLst>
          </p:cNvPr>
          <p:cNvSpPr/>
          <p:nvPr/>
        </p:nvSpPr>
        <p:spPr>
          <a:xfrm>
            <a:off x="2809584" y="1071223"/>
            <a:ext cx="429653" cy="17435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2" name="object 101">
            <a:extLst>
              <a:ext uri="{FF2B5EF4-FFF2-40B4-BE49-F238E27FC236}">
                <a16:creationId xmlns:a16="http://schemas.microsoft.com/office/drawing/2014/main" id="{B8F5B0C4-376F-0D45-84CD-BA2CED3CE59C}"/>
              </a:ext>
            </a:extLst>
          </p:cNvPr>
          <p:cNvSpPr/>
          <p:nvPr/>
        </p:nvSpPr>
        <p:spPr>
          <a:xfrm>
            <a:off x="2978563" y="1263587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3" y="39224"/>
                </a:moveTo>
                <a:lnTo>
                  <a:pt x="45846" y="56206"/>
                </a:lnTo>
                <a:lnTo>
                  <a:pt x="45846" y="535431"/>
                </a:lnTo>
                <a:lnTo>
                  <a:pt x="65658" y="535431"/>
                </a:lnTo>
                <a:lnTo>
                  <a:pt x="65658" y="56206"/>
                </a:lnTo>
                <a:lnTo>
                  <a:pt x="55753" y="39224"/>
                </a:lnTo>
                <a:close/>
              </a:path>
              <a:path w="111760" h="535939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535939">
                <a:moveTo>
                  <a:pt x="67159" y="19557"/>
                </a:moveTo>
                <a:lnTo>
                  <a:pt x="65658" y="19557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0" y="105537"/>
                </a:lnTo>
                <a:lnTo>
                  <a:pt x="100456" y="107187"/>
                </a:lnTo>
                <a:lnTo>
                  <a:pt x="105156" y="104393"/>
                </a:lnTo>
                <a:lnTo>
                  <a:pt x="109981" y="101600"/>
                </a:lnTo>
                <a:lnTo>
                  <a:pt x="111506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535939">
                <a:moveTo>
                  <a:pt x="65658" y="19557"/>
                </a:moveTo>
                <a:lnTo>
                  <a:pt x="45846" y="19557"/>
                </a:lnTo>
                <a:lnTo>
                  <a:pt x="45846" y="56206"/>
                </a:lnTo>
                <a:lnTo>
                  <a:pt x="55753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7"/>
                </a:lnTo>
                <a:close/>
              </a:path>
              <a:path w="111760" h="535939">
                <a:moveTo>
                  <a:pt x="65658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3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3" name="object 102">
            <a:extLst>
              <a:ext uri="{FF2B5EF4-FFF2-40B4-BE49-F238E27FC236}">
                <a16:creationId xmlns:a16="http://schemas.microsoft.com/office/drawing/2014/main" id="{CF46A6D4-1D3E-154E-8B61-5F404C005370}"/>
              </a:ext>
            </a:extLst>
          </p:cNvPr>
          <p:cNvSpPr/>
          <p:nvPr/>
        </p:nvSpPr>
        <p:spPr>
          <a:xfrm>
            <a:off x="3782092" y="1263587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3" y="39224"/>
                </a:moveTo>
                <a:lnTo>
                  <a:pt x="45847" y="56206"/>
                </a:lnTo>
                <a:lnTo>
                  <a:pt x="45847" y="535431"/>
                </a:lnTo>
                <a:lnTo>
                  <a:pt x="65659" y="535431"/>
                </a:lnTo>
                <a:lnTo>
                  <a:pt x="65659" y="56206"/>
                </a:lnTo>
                <a:lnTo>
                  <a:pt x="55753" y="39224"/>
                </a:lnTo>
                <a:close/>
              </a:path>
              <a:path w="111760" h="535939">
                <a:moveTo>
                  <a:pt x="55752" y="0"/>
                </a:moveTo>
                <a:lnTo>
                  <a:pt x="2794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535939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5156" y="104393"/>
                </a:lnTo>
                <a:lnTo>
                  <a:pt x="109982" y="101600"/>
                </a:lnTo>
                <a:lnTo>
                  <a:pt x="111506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535939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3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60" h="535939">
                <a:moveTo>
                  <a:pt x="65659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4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4" name="object 103">
            <a:extLst>
              <a:ext uri="{FF2B5EF4-FFF2-40B4-BE49-F238E27FC236}">
                <a16:creationId xmlns:a16="http://schemas.microsoft.com/office/drawing/2014/main" id="{E899C2A7-D03F-224E-8A06-37C71C1A2F7F}"/>
              </a:ext>
            </a:extLst>
          </p:cNvPr>
          <p:cNvSpPr/>
          <p:nvPr/>
        </p:nvSpPr>
        <p:spPr>
          <a:xfrm>
            <a:off x="4571904" y="1263587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2" y="39224"/>
                </a:moveTo>
                <a:lnTo>
                  <a:pt x="45847" y="56206"/>
                </a:lnTo>
                <a:lnTo>
                  <a:pt x="45847" y="535431"/>
                </a:lnTo>
                <a:lnTo>
                  <a:pt x="65659" y="535431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60" h="535939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535939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535939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60" h="535939">
                <a:moveTo>
                  <a:pt x="65659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5" name="object 104">
            <a:extLst>
              <a:ext uri="{FF2B5EF4-FFF2-40B4-BE49-F238E27FC236}">
                <a16:creationId xmlns:a16="http://schemas.microsoft.com/office/drawing/2014/main" id="{39E61435-E9F3-074C-BB1D-C850602C056A}"/>
              </a:ext>
            </a:extLst>
          </p:cNvPr>
          <p:cNvSpPr/>
          <p:nvPr/>
        </p:nvSpPr>
        <p:spPr>
          <a:xfrm>
            <a:off x="5373147" y="1263587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2" y="39224"/>
                </a:moveTo>
                <a:lnTo>
                  <a:pt x="45847" y="56206"/>
                </a:lnTo>
                <a:lnTo>
                  <a:pt x="45847" y="535431"/>
                </a:lnTo>
                <a:lnTo>
                  <a:pt x="65658" y="535431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535939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535939">
                <a:moveTo>
                  <a:pt x="67159" y="19557"/>
                </a:moveTo>
                <a:lnTo>
                  <a:pt x="65658" y="19557"/>
                </a:lnTo>
                <a:lnTo>
                  <a:pt x="65658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535939">
                <a:moveTo>
                  <a:pt x="65658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7"/>
                </a:lnTo>
                <a:close/>
              </a:path>
              <a:path w="111760" h="535939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8" y="56206"/>
                </a:lnTo>
                <a:lnTo>
                  <a:pt x="65658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6" name="object 105">
            <a:extLst>
              <a:ext uri="{FF2B5EF4-FFF2-40B4-BE49-F238E27FC236}">
                <a16:creationId xmlns:a16="http://schemas.microsoft.com/office/drawing/2014/main" id="{3C704F36-191A-AE4D-A2C3-B9AD1F3373CF}"/>
              </a:ext>
            </a:extLst>
          </p:cNvPr>
          <p:cNvSpPr/>
          <p:nvPr/>
        </p:nvSpPr>
        <p:spPr>
          <a:xfrm>
            <a:off x="5570410" y="2743104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2"/>
                </a:moveTo>
                <a:lnTo>
                  <a:pt x="598424" y="91693"/>
                </a:lnTo>
                <a:lnTo>
                  <a:pt x="593725" y="94360"/>
                </a:lnTo>
                <a:lnTo>
                  <a:pt x="592074" y="100456"/>
                </a:lnTo>
                <a:lnTo>
                  <a:pt x="594868" y="105156"/>
                </a:lnTo>
                <a:lnTo>
                  <a:pt x="597662" y="109981"/>
                </a:lnTo>
                <a:lnTo>
                  <a:pt x="603758" y="111506"/>
                </a:lnTo>
                <a:lnTo>
                  <a:pt x="608457" y="108712"/>
                </a:lnTo>
                <a:lnTo>
                  <a:pt x="682276" y="65658"/>
                </a:lnTo>
                <a:lnTo>
                  <a:pt x="679704" y="65658"/>
                </a:lnTo>
                <a:lnTo>
                  <a:pt x="679704" y="64262"/>
                </a:lnTo>
                <a:lnTo>
                  <a:pt x="674624" y="64262"/>
                </a:lnTo>
                <a:lnTo>
                  <a:pt x="660037" y="55752"/>
                </a:lnTo>
                <a:close/>
              </a:path>
              <a:path w="699770" h="111760">
                <a:moveTo>
                  <a:pt x="643055" y="45846"/>
                </a:moveTo>
                <a:lnTo>
                  <a:pt x="0" y="45846"/>
                </a:lnTo>
                <a:lnTo>
                  <a:pt x="0" y="65658"/>
                </a:lnTo>
                <a:lnTo>
                  <a:pt x="643055" y="65658"/>
                </a:lnTo>
                <a:lnTo>
                  <a:pt x="660037" y="55752"/>
                </a:lnTo>
                <a:lnTo>
                  <a:pt x="643055" y="45846"/>
                </a:lnTo>
                <a:close/>
              </a:path>
              <a:path w="699770" h="111760">
                <a:moveTo>
                  <a:pt x="682276" y="45846"/>
                </a:moveTo>
                <a:lnTo>
                  <a:pt x="679704" y="45846"/>
                </a:lnTo>
                <a:lnTo>
                  <a:pt x="679704" y="65658"/>
                </a:lnTo>
                <a:lnTo>
                  <a:pt x="682276" y="65658"/>
                </a:lnTo>
                <a:lnTo>
                  <a:pt x="699262" y="55752"/>
                </a:lnTo>
                <a:lnTo>
                  <a:pt x="682276" y="45846"/>
                </a:lnTo>
                <a:close/>
              </a:path>
              <a:path w="699770" h="111760">
                <a:moveTo>
                  <a:pt x="674624" y="47243"/>
                </a:moveTo>
                <a:lnTo>
                  <a:pt x="660037" y="55752"/>
                </a:lnTo>
                <a:lnTo>
                  <a:pt x="674624" y="64262"/>
                </a:lnTo>
                <a:lnTo>
                  <a:pt x="674624" y="47243"/>
                </a:lnTo>
                <a:close/>
              </a:path>
              <a:path w="699770" h="111760">
                <a:moveTo>
                  <a:pt x="679704" y="47243"/>
                </a:moveTo>
                <a:lnTo>
                  <a:pt x="674624" y="47243"/>
                </a:lnTo>
                <a:lnTo>
                  <a:pt x="674624" y="64262"/>
                </a:lnTo>
                <a:lnTo>
                  <a:pt x="679704" y="64262"/>
                </a:lnTo>
                <a:lnTo>
                  <a:pt x="679704" y="47243"/>
                </a:lnTo>
                <a:close/>
              </a:path>
              <a:path w="699770" h="111760">
                <a:moveTo>
                  <a:pt x="603758" y="0"/>
                </a:moveTo>
                <a:lnTo>
                  <a:pt x="597662" y="1524"/>
                </a:lnTo>
                <a:lnTo>
                  <a:pt x="594868" y="6350"/>
                </a:lnTo>
                <a:lnTo>
                  <a:pt x="592074" y="11049"/>
                </a:lnTo>
                <a:lnTo>
                  <a:pt x="593725" y="17144"/>
                </a:lnTo>
                <a:lnTo>
                  <a:pt x="598424" y="19812"/>
                </a:lnTo>
                <a:lnTo>
                  <a:pt x="660037" y="55752"/>
                </a:lnTo>
                <a:lnTo>
                  <a:pt x="674624" y="47243"/>
                </a:lnTo>
                <a:lnTo>
                  <a:pt x="679704" y="47243"/>
                </a:lnTo>
                <a:lnTo>
                  <a:pt x="679704" y="45846"/>
                </a:lnTo>
                <a:lnTo>
                  <a:pt x="682276" y="45846"/>
                </a:lnTo>
                <a:lnTo>
                  <a:pt x="608457" y="2793"/>
                </a:lnTo>
                <a:lnTo>
                  <a:pt x="60375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7" name="object 106">
            <a:extLst>
              <a:ext uri="{FF2B5EF4-FFF2-40B4-BE49-F238E27FC236}">
                <a16:creationId xmlns:a16="http://schemas.microsoft.com/office/drawing/2014/main" id="{618F3952-51A6-184F-9A1B-A3EEF23FF754}"/>
              </a:ext>
            </a:extLst>
          </p:cNvPr>
          <p:cNvSpPr/>
          <p:nvPr/>
        </p:nvSpPr>
        <p:spPr>
          <a:xfrm>
            <a:off x="5654421" y="2542032"/>
            <a:ext cx="321183" cy="21831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8" name="object 107">
            <a:extLst>
              <a:ext uri="{FF2B5EF4-FFF2-40B4-BE49-F238E27FC236}">
                <a16:creationId xmlns:a16="http://schemas.microsoft.com/office/drawing/2014/main" id="{01714A66-9D0B-2340-9AFB-140174868EFC}"/>
              </a:ext>
            </a:extLst>
          </p:cNvPr>
          <p:cNvSpPr txBox="1"/>
          <p:nvPr/>
        </p:nvSpPr>
        <p:spPr>
          <a:xfrm>
            <a:off x="4102989" y="639223"/>
            <a:ext cx="1057275" cy="3332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algn="ctr">
              <a:spcBef>
                <a:spcPts val="79"/>
              </a:spcBef>
            </a:pPr>
            <a:r>
              <a:rPr sz="1050" dirty="0">
                <a:solidFill>
                  <a:srgbClr val="BA56BD"/>
                </a:solidFill>
                <a:latin typeface="Calibri"/>
                <a:cs typeface="Calibri"/>
              </a:rPr>
              <a:t>= </a:t>
            </a:r>
            <a:r>
              <a:rPr sz="1050" spc="-8" dirty="0">
                <a:solidFill>
                  <a:srgbClr val="BA56BD"/>
                </a:solidFill>
                <a:latin typeface="Calibri"/>
                <a:cs typeface="Calibri"/>
              </a:rPr>
              <a:t>negative </a:t>
            </a:r>
            <a:r>
              <a:rPr sz="1050" dirty="0">
                <a:solidFill>
                  <a:srgbClr val="BA56BD"/>
                </a:solidFill>
                <a:latin typeface="Calibri"/>
                <a:cs typeface="Calibri"/>
              </a:rPr>
              <a:t>log</a:t>
            </a:r>
            <a:r>
              <a:rPr sz="1050" spc="-38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050" spc="-8" dirty="0">
                <a:solidFill>
                  <a:srgbClr val="BA56BD"/>
                </a:solidFill>
                <a:latin typeface="Calibri"/>
                <a:cs typeface="Calibri"/>
              </a:rPr>
              <a:t>prob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050" spc="-4" dirty="0">
                <a:solidFill>
                  <a:srgbClr val="BA56BD"/>
                </a:solidFill>
                <a:latin typeface="Calibri"/>
                <a:cs typeface="Calibri"/>
              </a:rPr>
              <a:t>of</a:t>
            </a:r>
            <a:r>
              <a:rPr sz="1050" spc="-15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050" spc="4" dirty="0">
                <a:solidFill>
                  <a:srgbClr val="BA56BD"/>
                </a:solidFill>
                <a:latin typeface="Calibri"/>
                <a:cs typeface="Calibri"/>
              </a:rPr>
              <a:t>“their”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9" name="object 108">
            <a:extLst>
              <a:ext uri="{FF2B5EF4-FFF2-40B4-BE49-F238E27FC236}">
                <a16:creationId xmlns:a16="http://schemas.microsoft.com/office/drawing/2014/main" id="{10E3C549-8274-FF48-811A-DF8A3B31EAEB}"/>
              </a:ext>
            </a:extLst>
          </p:cNvPr>
          <p:cNvSpPr/>
          <p:nvPr/>
        </p:nvSpPr>
        <p:spPr>
          <a:xfrm>
            <a:off x="4361116" y="1018984"/>
            <a:ext cx="545306" cy="244793"/>
          </a:xfrm>
          <a:custGeom>
            <a:avLst/>
            <a:gdLst/>
            <a:ahLst/>
            <a:cxnLst/>
            <a:rect l="l" t="t" r="r" b="b"/>
            <a:pathLst>
              <a:path w="727075" h="326389">
                <a:moveTo>
                  <a:pt x="0" y="326136"/>
                </a:moveTo>
                <a:lnTo>
                  <a:pt x="726948" y="326136"/>
                </a:lnTo>
                <a:lnTo>
                  <a:pt x="726948" y="0"/>
                </a:lnTo>
                <a:lnTo>
                  <a:pt x="0" y="0"/>
                </a:lnTo>
                <a:lnTo>
                  <a:pt x="0" y="326136"/>
                </a:lnTo>
                <a:close/>
              </a:path>
            </a:pathLst>
          </a:custGeom>
          <a:ln w="19812">
            <a:solidFill>
              <a:srgbClr val="BA56B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0" name="object 109">
            <a:extLst>
              <a:ext uri="{FF2B5EF4-FFF2-40B4-BE49-F238E27FC236}">
                <a16:creationId xmlns:a16="http://schemas.microsoft.com/office/drawing/2014/main" id="{3F2898D5-57EB-7D41-9692-10F9B68587E1}"/>
              </a:ext>
            </a:extLst>
          </p:cNvPr>
          <p:cNvSpPr txBox="1"/>
          <p:nvPr/>
        </p:nvSpPr>
        <p:spPr>
          <a:xfrm>
            <a:off x="6294311" y="2606326"/>
            <a:ext cx="13763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…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1" name="object 110">
            <a:extLst>
              <a:ext uri="{FF2B5EF4-FFF2-40B4-BE49-F238E27FC236}">
                <a16:creationId xmlns:a16="http://schemas.microsoft.com/office/drawing/2014/main" id="{13CE057E-72FB-834D-A39A-79244ADA87A2}"/>
              </a:ext>
            </a:extLst>
          </p:cNvPr>
          <p:cNvSpPr/>
          <p:nvPr/>
        </p:nvSpPr>
        <p:spPr>
          <a:xfrm>
            <a:off x="2133410" y="4626865"/>
            <a:ext cx="610552" cy="65246"/>
          </a:xfrm>
          <a:custGeom>
            <a:avLst/>
            <a:gdLst/>
            <a:ahLst/>
            <a:cxnLst/>
            <a:rect l="l" t="t" r="r" b="b"/>
            <a:pathLst>
              <a:path w="814069" h="86995">
                <a:moveTo>
                  <a:pt x="726947" y="0"/>
                </a:moveTo>
                <a:lnTo>
                  <a:pt x="726947" y="86868"/>
                </a:lnTo>
                <a:lnTo>
                  <a:pt x="784860" y="57912"/>
                </a:lnTo>
                <a:lnTo>
                  <a:pt x="741426" y="57912"/>
                </a:lnTo>
                <a:lnTo>
                  <a:pt x="741426" y="28956"/>
                </a:lnTo>
                <a:lnTo>
                  <a:pt x="784860" y="28956"/>
                </a:lnTo>
                <a:lnTo>
                  <a:pt x="726947" y="0"/>
                </a:lnTo>
                <a:close/>
              </a:path>
              <a:path w="814069" h="86995">
                <a:moveTo>
                  <a:pt x="726947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726947" y="57912"/>
                </a:lnTo>
                <a:lnTo>
                  <a:pt x="726947" y="28956"/>
                </a:lnTo>
                <a:close/>
              </a:path>
              <a:path w="814069" h="86995">
                <a:moveTo>
                  <a:pt x="784860" y="28956"/>
                </a:moveTo>
                <a:lnTo>
                  <a:pt x="741426" y="28956"/>
                </a:lnTo>
                <a:lnTo>
                  <a:pt x="741426" y="57912"/>
                </a:lnTo>
                <a:lnTo>
                  <a:pt x="784860" y="57912"/>
                </a:lnTo>
                <a:lnTo>
                  <a:pt x="813816" y="43434"/>
                </a:lnTo>
                <a:lnTo>
                  <a:pt x="784860" y="28956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2" name="object 111">
            <a:extLst>
              <a:ext uri="{FF2B5EF4-FFF2-40B4-BE49-F238E27FC236}">
                <a16:creationId xmlns:a16="http://schemas.microsoft.com/office/drawing/2014/main" id="{D4AADE18-838B-6B45-A344-12FD55878C73}"/>
              </a:ext>
            </a:extLst>
          </p:cNvPr>
          <p:cNvSpPr/>
          <p:nvPr/>
        </p:nvSpPr>
        <p:spPr>
          <a:xfrm>
            <a:off x="2133409" y="1108711"/>
            <a:ext cx="521018" cy="65246"/>
          </a:xfrm>
          <a:custGeom>
            <a:avLst/>
            <a:gdLst/>
            <a:ahLst/>
            <a:cxnLst/>
            <a:rect l="l" t="t" r="r" b="b"/>
            <a:pathLst>
              <a:path w="694689" h="86994">
                <a:moveTo>
                  <a:pt x="607441" y="0"/>
                </a:moveTo>
                <a:lnTo>
                  <a:pt x="607441" y="86868"/>
                </a:lnTo>
                <a:lnTo>
                  <a:pt x="665353" y="57912"/>
                </a:lnTo>
                <a:lnTo>
                  <a:pt x="621918" y="57912"/>
                </a:lnTo>
                <a:lnTo>
                  <a:pt x="621918" y="28956"/>
                </a:lnTo>
                <a:lnTo>
                  <a:pt x="665353" y="28956"/>
                </a:lnTo>
                <a:lnTo>
                  <a:pt x="607441" y="0"/>
                </a:lnTo>
                <a:close/>
              </a:path>
              <a:path w="694689" h="86994">
                <a:moveTo>
                  <a:pt x="607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607441" y="57912"/>
                </a:lnTo>
                <a:lnTo>
                  <a:pt x="607441" y="28956"/>
                </a:lnTo>
                <a:close/>
              </a:path>
              <a:path w="694689" h="86994">
                <a:moveTo>
                  <a:pt x="665353" y="28956"/>
                </a:moveTo>
                <a:lnTo>
                  <a:pt x="621918" y="28956"/>
                </a:lnTo>
                <a:lnTo>
                  <a:pt x="621918" y="57912"/>
                </a:lnTo>
                <a:lnTo>
                  <a:pt x="665353" y="57912"/>
                </a:lnTo>
                <a:lnTo>
                  <a:pt x="694309" y="43434"/>
                </a:lnTo>
                <a:lnTo>
                  <a:pt x="665353" y="28956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3" name="object 112">
            <a:extLst>
              <a:ext uri="{FF2B5EF4-FFF2-40B4-BE49-F238E27FC236}">
                <a16:creationId xmlns:a16="http://schemas.microsoft.com/office/drawing/2014/main" id="{3F49A546-078E-EC41-8217-4287362D8A36}"/>
              </a:ext>
            </a:extLst>
          </p:cNvPr>
          <p:cNvSpPr txBox="1"/>
          <p:nvPr/>
        </p:nvSpPr>
        <p:spPr>
          <a:xfrm>
            <a:off x="1292124" y="1003363"/>
            <a:ext cx="781526" cy="103730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441960">
              <a:spcBef>
                <a:spcPts val="79"/>
              </a:spcBef>
            </a:pPr>
            <a:r>
              <a:rPr sz="1500" spc="-4" dirty="0">
                <a:solidFill>
                  <a:srgbClr val="BA56BD"/>
                </a:solidFill>
                <a:latin typeface="Calibri"/>
                <a:cs typeface="Calibri"/>
              </a:rPr>
              <a:t>Loss</a:t>
            </a:r>
            <a:endParaRPr sz="150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2175">
              <a:latin typeface="Times New Roman"/>
              <a:cs typeface="Times New Roman"/>
            </a:endParaRPr>
          </a:p>
          <a:p>
            <a:pPr marL="9525" marR="4286" indent="21431"/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P</a:t>
            </a:r>
            <a:r>
              <a:rPr sz="1500" spc="-26" dirty="0">
                <a:solidFill>
                  <a:srgbClr val="BA56BD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edic</a:t>
            </a:r>
            <a:r>
              <a:rPr sz="1500" spc="-19" dirty="0">
                <a:solidFill>
                  <a:srgbClr val="BA56BD"/>
                </a:solidFill>
                <a:latin typeface="Calibri"/>
                <a:cs typeface="Calibri"/>
              </a:rPr>
              <a:t>t</a:t>
            </a:r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ed  </a:t>
            </a:r>
            <a:r>
              <a:rPr sz="1500" spc="-11" dirty="0">
                <a:solidFill>
                  <a:srgbClr val="BA56BD"/>
                </a:solidFill>
                <a:latin typeface="Calibri"/>
                <a:cs typeface="Calibri"/>
              </a:rPr>
              <a:t>prob</a:t>
            </a:r>
            <a:r>
              <a:rPr sz="1500" spc="-53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BA56BD"/>
                </a:solidFill>
                <a:latin typeface="Calibri"/>
                <a:cs typeface="Calibri"/>
              </a:rPr>
              <a:t>dists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14" name="object 113">
            <a:extLst>
              <a:ext uri="{FF2B5EF4-FFF2-40B4-BE49-F238E27FC236}">
                <a16:creationId xmlns:a16="http://schemas.microsoft.com/office/drawing/2014/main" id="{B7B60902-FA55-6844-9138-414A238CFDCB}"/>
              </a:ext>
            </a:extLst>
          </p:cNvPr>
          <p:cNvSpPr/>
          <p:nvPr/>
        </p:nvSpPr>
        <p:spPr>
          <a:xfrm>
            <a:off x="2133410" y="1772793"/>
            <a:ext cx="610552" cy="65246"/>
          </a:xfrm>
          <a:custGeom>
            <a:avLst/>
            <a:gdLst/>
            <a:ahLst/>
            <a:cxnLst/>
            <a:rect l="l" t="t" r="r" b="b"/>
            <a:pathLst>
              <a:path w="814069" h="86994">
                <a:moveTo>
                  <a:pt x="726947" y="0"/>
                </a:moveTo>
                <a:lnTo>
                  <a:pt x="726947" y="86867"/>
                </a:lnTo>
                <a:lnTo>
                  <a:pt x="784860" y="57912"/>
                </a:lnTo>
                <a:lnTo>
                  <a:pt x="741426" y="57912"/>
                </a:lnTo>
                <a:lnTo>
                  <a:pt x="741426" y="28955"/>
                </a:lnTo>
                <a:lnTo>
                  <a:pt x="784859" y="28955"/>
                </a:lnTo>
                <a:lnTo>
                  <a:pt x="726947" y="0"/>
                </a:lnTo>
                <a:close/>
              </a:path>
              <a:path w="814069" h="86994">
                <a:moveTo>
                  <a:pt x="726947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726947" y="57912"/>
                </a:lnTo>
                <a:lnTo>
                  <a:pt x="726947" y="28955"/>
                </a:lnTo>
                <a:close/>
              </a:path>
              <a:path w="814069" h="86994">
                <a:moveTo>
                  <a:pt x="784859" y="28955"/>
                </a:moveTo>
                <a:lnTo>
                  <a:pt x="741426" y="28955"/>
                </a:lnTo>
                <a:lnTo>
                  <a:pt x="741426" y="57912"/>
                </a:lnTo>
                <a:lnTo>
                  <a:pt x="784860" y="57912"/>
                </a:lnTo>
                <a:lnTo>
                  <a:pt x="813816" y="43434"/>
                </a:lnTo>
                <a:lnTo>
                  <a:pt x="784859" y="28955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5" name="object 114">
            <a:extLst>
              <a:ext uri="{FF2B5EF4-FFF2-40B4-BE49-F238E27FC236}">
                <a16:creationId xmlns:a16="http://schemas.microsoft.com/office/drawing/2014/main" id="{EA31DD63-054D-CD47-8606-C8731A896B24}"/>
              </a:ext>
            </a:extLst>
          </p:cNvPr>
          <p:cNvSpPr txBox="1"/>
          <p:nvPr/>
        </p:nvSpPr>
        <p:spPr>
          <a:xfrm>
            <a:off x="1421131" y="4569276"/>
            <a:ext cx="651986" cy="195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108">
              <a:lnSpc>
                <a:spcPts val="1504"/>
              </a:lnSpc>
            </a:pPr>
            <a:r>
              <a:rPr sz="1500" spc="-4" dirty="0">
                <a:solidFill>
                  <a:srgbClr val="BA56BD"/>
                </a:solidFill>
                <a:latin typeface="Calibri"/>
                <a:cs typeface="Calibri"/>
              </a:rPr>
              <a:t>Corpus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116" name="object 115">
            <a:extLst>
              <a:ext uri="{FF2B5EF4-FFF2-40B4-BE49-F238E27FC236}">
                <a16:creationId xmlns:a16="http://schemas.microsoft.com/office/drawing/2014/main" id="{10142297-0FA5-7F40-99A5-8E30DDEEB803}"/>
              </a:ext>
            </a:extLst>
          </p:cNvPr>
          <p:cNvSpPr txBox="1"/>
          <p:nvPr/>
        </p:nvSpPr>
        <p:spPr>
          <a:xfrm>
            <a:off x="2904648" y="4576076"/>
            <a:ext cx="246698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i="1" dirty="0"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7" name="object 116">
            <a:extLst>
              <a:ext uri="{FF2B5EF4-FFF2-40B4-BE49-F238E27FC236}">
                <a16:creationId xmlns:a16="http://schemas.microsoft.com/office/drawing/2014/main" id="{876D5758-F329-5345-A851-A9D3D0172AD2}"/>
              </a:ext>
            </a:extLst>
          </p:cNvPr>
          <p:cNvSpPr txBox="1"/>
          <p:nvPr/>
        </p:nvSpPr>
        <p:spPr>
          <a:xfrm>
            <a:off x="3500438" y="4576076"/>
            <a:ext cx="609600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i="1" spc="-8" dirty="0">
                <a:latin typeface="Calibri"/>
                <a:cs typeface="Calibri"/>
              </a:rPr>
              <a:t>students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8" name="object 117">
            <a:extLst>
              <a:ext uri="{FF2B5EF4-FFF2-40B4-BE49-F238E27FC236}">
                <a16:creationId xmlns:a16="http://schemas.microsoft.com/office/drawing/2014/main" id="{90DDA3E8-5CBE-DA44-B63E-A14D168C1233}"/>
              </a:ext>
            </a:extLst>
          </p:cNvPr>
          <p:cNvSpPr txBox="1"/>
          <p:nvPr/>
        </p:nvSpPr>
        <p:spPr>
          <a:xfrm>
            <a:off x="4353973" y="4576076"/>
            <a:ext cx="535781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i="1" spc="-4" dirty="0">
                <a:latin typeface="Calibri"/>
                <a:cs typeface="Calibri"/>
              </a:rPr>
              <a:t>open</a:t>
            </a:r>
            <a:r>
              <a:rPr sz="1350" i="1" dirty="0">
                <a:latin typeface="Calibri"/>
                <a:cs typeface="Calibri"/>
              </a:rPr>
              <a:t>ed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9" name="object 118">
            <a:extLst>
              <a:ext uri="{FF2B5EF4-FFF2-40B4-BE49-F238E27FC236}">
                <a16:creationId xmlns:a16="http://schemas.microsoft.com/office/drawing/2014/main" id="{FE3F0891-D133-6841-BF0F-4B8F05FC3273}"/>
              </a:ext>
            </a:extLst>
          </p:cNvPr>
          <p:cNvSpPr txBox="1"/>
          <p:nvPr/>
        </p:nvSpPr>
        <p:spPr>
          <a:xfrm>
            <a:off x="5265229" y="4576076"/>
            <a:ext cx="344329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i="1" dirty="0">
                <a:latin typeface="Calibri"/>
                <a:cs typeface="Calibri"/>
              </a:rPr>
              <a:t>the</a:t>
            </a:r>
            <a:r>
              <a:rPr sz="1350" i="1" spc="-8" dirty="0">
                <a:latin typeface="Calibri"/>
                <a:cs typeface="Calibri"/>
              </a:rPr>
              <a:t>i</a:t>
            </a:r>
            <a:r>
              <a:rPr sz="1350" i="1" dirty="0">
                <a:latin typeface="Calibri"/>
                <a:cs typeface="Calibri"/>
              </a:rPr>
              <a:t>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0" name="object 119">
            <a:extLst>
              <a:ext uri="{FF2B5EF4-FFF2-40B4-BE49-F238E27FC236}">
                <a16:creationId xmlns:a16="http://schemas.microsoft.com/office/drawing/2014/main" id="{D0464376-9AE7-634F-B153-0404CDDCA721}"/>
              </a:ext>
            </a:extLst>
          </p:cNvPr>
          <p:cNvSpPr txBox="1"/>
          <p:nvPr/>
        </p:nvSpPr>
        <p:spPr>
          <a:xfrm>
            <a:off x="6034468" y="4576076"/>
            <a:ext cx="459581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i="1" spc="-26" dirty="0">
                <a:latin typeface="Calibri"/>
                <a:cs typeface="Calibri"/>
              </a:rPr>
              <a:t>e</a:t>
            </a:r>
            <a:r>
              <a:rPr sz="1350" i="1" spc="-30" dirty="0">
                <a:latin typeface="Calibri"/>
                <a:cs typeface="Calibri"/>
              </a:rPr>
              <a:t>x</a:t>
            </a:r>
            <a:r>
              <a:rPr sz="1350" i="1" spc="-4" dirty="0">
                <a:latin typeface="Calibri"/>
                <a:cs typeface="Calibri"/>
              </a:rPr>
              <a:t>ams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1" name="object 120">
            <a:extLst>
              <a:ext uri="{FF2B5EF4-FFF2-40B4-BE49-F238E27FC236}">
                <a16:creationId xmlns:a16="http://schemas.microsoft.com/office/drawing/2014/main" id="{E6A0A177-1239-1544-B6EC-85D6D934D9DE}"/>
              </a:ext>
            </a:extLst>
          </p:cNvPr>
          <p:cNvSpPr txBox="1"/>
          <p:nvPr/>
        </p:nvSpPr>
        <p:spPr>
          <a:xfrm>
            <a:off x="6874765" y="4576076"/>
            <a:ext cx="137636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dirty="0">
                <a:latin typeface="Calibri"/>
                <a:cs typeface="Calibri"/>
              </a:rPr>
              <a:t>…</a:t>
            </a:r>
            <a:endParaRPr sz="13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4657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spc="-4" dirty="0">
                <a:latin typeface="Calibri"/>
                <a:cs typeface="Calibri"/>
              </a:rPr>
              <a:t>Training an </a:t>
            </a:r>
            <a:r>
              <a:rPr lang="en-US" dirty="0"/>
              <a:t>RNN Language Model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9E08D6E-7D9A-2244-9BF2-A90BB915CBBC}"/>
              </a:ext>
            </a:extLst>
          </p:cNvPr>
          <p:cNvSpPr/>
          <p:nvPr/>
        </p:nvSpPr>
        <p:spPr>
          <a:xfrm>
            <a:off x="2894183" y="4768894"/>
            <a:ext cx="278713" cy="16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15B7A4E-667A-B047-9924-8A1B62D7C424}"/>
              </a:ext>
            </a:extLst>
          </p:cNvPr>
          <p:cNvSpPr/>
          <p:nvPr/>
        </p:nvSpPr>
        <p:spPr>
          <a:xfrm>
            <a:off x="5295518" y="4779330"/>
            <a:ext cx="288036" cy="1669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52DDFED-86F9-D642-B6FB-F542F77846E8}"/>
              </a:ext>
            </a:extLst>
          </p:cNvPr>
          <p:cNvSpPr/>
          <p:nvPr/>
        </p:nvSpPr>
        <p:spPr>
          <a:xfrm>
            <a:off x="4488657" y="4779330"/>
            <a:ext cx="289036" cy="1669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C5B36D3-9024-544D-8887-D6DC6973A82C}"/>
              </a:ext>
            </a:extLst>
          </p:cNvPr>
          <p:cNvSpPr/>
          <p:nvPr/>
        </p:nvSpPr>
        <p:spPr>
          <a:xfrm>
            <a:off x="3672583" y="4775851"/>
            <a:ext cx="288977" cy="170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4BAFFE4-1595-1348-8E2C-A43E13B22F1B}"/>
              </a:ext>
            </a:extLst>
          </p:cNvPr>
          <p:cNvSpPr/>
          <p:nvPr/>
        </p:nvSpPr>
        <p:spPr>
          <a:xfrm>
            <a:off x="3412109" y="3729725"/>
            <a:ext cx="246464" cy="153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A4AB741-3160-0D41-AE07-F6D687B7E3D4}"/>
              </a:ext>
            </a:extLst>
          </p:cNvPr>
          <p:cNvSpPr/>
          <p:nvPr/>
        </p:nvSpPr>
        <p:spPr>
          <a:xfrm>
            <a:off x="4214241" y="3729725"/>
            <a:ext cx="246888" cy="1534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24EE0CC-33EE-5545-8165-BD849A88FFA9}"/>
              </a:ext>
            </a:extLst>
          </p:cNvPr>
          <p:cNvSpPr/>
          <p:nvPr/>
        </p:nvSpPr>
        <p:spPr>
          <a:xfrm>
            <a:off x="5022547" y="3729725"/>
            <a:ext cx="248737" cy="1534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1CE9125-96F3-2940-A851-2FEF8A435D59}"/>
              </a:ext>
            </a:extLst>
          </p:cNvPr>
          <p:cNvSpPr/>
          <p:nvPr/>
        </p:nvSpPr>
        <p:spPr>
          <a:xfrm>
            <a:off x="2598281" y="3747161"/>
            <a:ext cx="245368" cy="1534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B0D826EF-3F43-C24D-88C0-AD2D09C0ED6C}"/>
              </a:ext>
            </a:extLst>
          </p:cNvPr>
          <p:cNvSpPr/>
          <p:nvPr/>
        </p:nvSpPr>
        <p:spPr>
          <a:xfrm>
            <a:off x="2964941" y="3535299"/>
            <a:ext cx="124587" cy="117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C32DD47-ECE3-F342-BE45-E4D5E1634D75}"/>
              </a:ext>
            </a:extLst>
          </p:cNvPr>
          <p:cNvSpPr/>
          <p:nvPr/>
        </p:nvSpPr>
        <p:spPr>
          <a:xfrm>
            <a:off x="2964941" y="3690747"/>
            <a:ext cx="124587" cy="117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1CF894C-F657-3440-94EF-4C2AF098D9A6}"/>
              </a:ext>
            </a:extLst>
          </p:cNvPr>
          <p:cNvSpPr/>
          <p:nvPr/>
        </p:nvSpPr>
        <p:spPr>
          <a:xfrm>
            <a:off x="2964941" y="3846195"/>
            <a:ext cx="124587" cy="117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EC38066-5DFF-3D40-8A44-8DD0B1B1397D}"/>
              </a:ext>
            </a:extLst>
          </p:cNvPr>
          <p:cNvSpPr/>
          <p:nvPr/>
        </p:nvSpPr>
        <p:spPr>
          <a:xfrm>
            <a:off x="2964941" y="4001642"/>
            <a:ext cx="124587" cy="117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753924E9-6704-574F-93AB-6A04011AFBD1}"/>
              </a:ext>
            </a:extLst>
          </p:cNvPr>
          <p:cNvSpPr/>
          <p:nvPr/>
        </p:nvSpPr>
        <p:spPr>
          <a:xfrm>
            <a:off x="2885504" y="3473005"/>
            <a:ext cx="274320" cy="718185"/>
          </a:xfrm>
          <a:custGeom>
            <a:avLst/>
            <a:gdLst/>
            <a:ahLst/>
            <a:cxnLst/>
            <a:rect l="l" t="t" r="r" b="b"/>
            <a:pathLst>
              <a:path w="365760" h="957579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59"/>
                </a:lnTo>
                <a:lnTo>
                  <a:pt x="365760" y="896112"/>
                </a:lnTo>
                <a:lnTo>
                  <a:pt x="360967" y="919835"/>
                </a:lnTo>
                <a:lnTo>
                  <a:pt x="347900" y="939212"/>
                </a:lnTo>
                <a:lnTo>
                  <a:pt x="328523" y="952279"/>
                </a:lnTo>
                <a:lnTo>
                  <a:pt x="304800" y="957072"/>
                </a:lnTo>
                <a:lnTo>
                  <a:pt x="60960" y="957072"/>
                </a:lnTo>
                <a:lnTo>
                  <a:pt x="37236" y="952279"/>
                </a:lnTo>
                <a:lnTo>
                  <a:pt x="17859" y="939212"/>
                </a:lnTo>
                <a:lnTo>
                  <a:pt x="4792" y="919835"/>
                </a:lnTo>
                <a:lnTo>
                  <a:pt x="0" y="896112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409D81CD-2883-194E-B08A-9F835013D95D}"/>
              </a:ext>
            </a:extLst>
          </p:cNvPr>
          <p:cNvSpPr/>
          <p:nvPr/>
        </p:nvSpPr>
        <p:spPr>
          <a:xfrm>
            <a:off x="2982087" y="4190810"/>
            <a:ext cx="83820" cy="329088"/>
          </a:xfrm>
          <a:custGeom>
            <a:avLst/>
            <a:gdLst/>
            <a:ahLst/>
            <a:cxnLst/>
            <a:rect l="l" t="t" r="r" b="b"/>
            <a:pathLst>
              <a:path w="111760" h="438785">
                <a:moveTo>
                  <a:pt x="54792" y="39300"/>
                </a:moveTo>
                <a:lnTo>
                  <a:pt x="45199" y="56397"/>
                </a:lnTo>
                <a:lnTo>
                  <a:pt x="51688" y="438226"/>
                </a:lnTo>
                <a:lnTo>
                  <a:pt x="71500" y="437895"/>
                </a:lnTo>
                <a:lnTo>
                  <a:pt x="65013" y="56161"/>
                </a:lnTo>
                <a:lnTo>
                  <a:pt x="54792" y="39300"/>
                </a:lnTo>
                <a:close/>
              </a:path>
              <a:path w="111760" h="438785">
                <a:moveTo>
                  <a:pt x="54101" y="0"/>
                </a:moveTo>
                <a:lnTo>
                  <a:pt x="0" y="96481"/>
                </a:lnTo>
                <a:lnTo>
                  <a:pt x="1650" y="102527"/>
                </a:lnTo>
                <a:lnTo>
                  <a:pt x="6476" y="105194"/>
                </a:lnTo>
                <a:lnTo>
                  <a:pt x="11175" y="107873"/>
                </a:lnTo>
                <a:lnTo>
                  <a:pt x="17271" y="106171"/>
                </a:lnTo>
                <a:lnTo>
                  <a:pt x="45199" y="56397"/>
                </a:lnTo>
                <a:lnTo>
                  <a:pt x="44576" y="19773"/>
                </a:lnTo>
                <a:lnTo>
                  <a:pt x="64388" y="19443"/>
                </a:lnTo>
                <a:lnTo>
                  <a:pt x="65885" y="19443"/>
                </a:lnTo>
                <a:lnTo>
                  <a:pt x="54101" y="0"/>
                </a:lnTo>
                <a:close/>
              </a:path>
              <a:path w="111760" h="438785">
                <a:moveTo>
                  <a:pt x="65885" y="19443"/>
                </a:moveTo>
                <a:lnTo>
                  <a:pt x="64388" y="19443"/>
                </a:lnTo>
                <a:lnTo>
                  <a:pt x="65013" y="56161"/>
                </a:lnTo>
                <a:lnTo>
                  <a:pt x="91693" y="100177"/>
                </a:lnTo>
                <a:lnTo>
                  <a:pt x="94487" y="104851"/>
                </a:lnTo>
                <a:lnTo>
                  <a:pt x="100583" y="106349"/>
                </a:lnTo>
                <a:lnTo>
                  <a:pt x="109981" y="100672"/>
                </a:lnTo>
                <a:lnTo>
                  <a:pt x="111506" y="94589"/>
                </a:lnTo>
                <a:lnTo>
                  <a:pt x="108584" y="89903"/>
                </a:lnTo>
                <a:lnTo>
                  <a:pt x="65885" y="19443"/>
                </a:lnTo>
                <a:close/>
              </a:path>
              <a:path w="111760" h="438785">
                <a:moveTo>
                  <a:pt x="64388" y="19443"/>
                </a:moveTo>
                <a:lnTo>
                  <a:pt x="44576" y="19773"/>
                </a:lnTo>
                <a:lnTo>
                  <a:pt x="45199" y="56397"/>
                </a:lnTo>
                <a:lnTo>
                  <a:pt x="54792" y="39300"/>
                </a:lnTo>
                <a:lnTo>
                  <a:pt x="45973" y="24752"/>
                </a:lnTo>
                <a:lnTo>
                  <a:pt x="63118" y="24460"/>
                </a:lnTo>
                <a:lnTo>
                  <a:pt x="64474" y="24460"/>
                </a:lnTo>
                <a:lnTo>
                  <a:pt x="64388" y="19443"/>
                </a:lnTo>
                <a:close/>
              </a:path>
              <a:path w="111760" h="438785">
                <a:moveTo>
                  <a:pt x="64474" y="24460"/>
                </a:moveTo>
                <a:lnTo>
                  <a:pt x="63118" y="24460"/>
                </a:lnTo>
                <a:lnTo>
                  <a:pt x="54792" y="39300"/>
                </a:lnTo>
                <a:lnTo>
                  <a:pt x="65013" y="56161"/>
                </a:lnTo>
                <a:lnTo>
                  <a:pt x="64474" y="24460"/>
                </a:lnTo>
                <a:close/>
              </a:path>
              <a:path w="111760" h="438785">
                <a:moveTo>
                  <a:pt x="63118" y="24460"/>
                </a:moveTo>
                <a:lnTo>
                  <a:pt x="45973" y="24752"/>
                </a:lnTo>
                <a:lnTo>
                  <a:pt x="54792" y="39300"/>
                </a:lnTo>
                <a:lnTo>
                  <a:pt x="63118" y="2446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A83436B7-D38F-E149-8562-5C4BD8B9B3BA}"/>
              </a:ext>
            </a:extLst>
          </p:cNvPr>
          <p:cNvSpPr/>
          <p:nvPr/>
        </p:nvSpPr>
        <p:spPr>
          <a:xfrm>
            <a:off x="3052954" y="4298823"/>
            <a:ext cx="176021" cy="2091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C2781C18-93E8-7442-901A-794B62E18851}"/>
              </a:ext>
            </a:extLst>
          </p:cNvPr>
          <p:cNvSpPr/>
          <p:nvPr/>
        </p:nvSpPr>
        <p:spPr>
          <a:xfrm>
            <a:off x="5366385" y="3558159"/>
            <a:ext cx="124586" cy="118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3F463C2B-D0D1-874B-8D9C-52B9E67141DA}"/>
              </a:ext>
            </a:extLst>
          </p:cNvPr>
          <p:cNvSpPr/>
          <p:nvPr/>
        </p:nvSpPr>
        <p:spPr>
          <a:xfrm>
            <a:off x="5366385" y="3713607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2C9CAD53-F058-9946-8163-CDF66BB02978}"/>
              </a:ext>
            </a:extLst>
          </p:cNvPr>
          <p:cNvSpPr/>
          <p:nvPr/>
        </p:nvSpPr>
        <p:spPr>
          <a:xfrm>
            <a:off x="5366385" y="3869055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7A3C9122-1AF8-3042-A70E-FDC48D9A2B0E}"/>
              </a:ext>
            </a:extLst>
          </p:cNvPr>
          <p:cNvSpPr/>
          <p:nvPr/>
        </p:nvSpPr>
        <p:spPr>
          <a:xfrm>
            <a:off x="5366385" y="4024502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CFBFB6D3-9138-054B-A323-1A3592C2BA63}"/>
              </a:ext>
            </a:extLst>
          </p:cNvPr>
          <p:cNvSpPr/>
          <p:nvPr/>
        </p:nvSpPr>
        <p:spPr>
          <a:xfrm>
            <a:off x="5286946" y="3497009"/>
            <a:ext cx="274320" cy="716756"/>
          </a:xfrm>
          <a:custGeom>
            <a:avLst/>
            <a:gdLst/>
            <a:ahLst/>
            <a:cxnLst/>
            <a:rect l="l" t="t" r="r" b="b"/>
            <a:pathLst>
              <a:path w="365760" h="955675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894588"/>
                </a:lnTo>
                <a:lnTo>
                  <a:pt x="360967" y="918316"/>
                </a:lnTo>
                <a:lnTo>
                  <a:pt x="347900" y="937693"/>
                </a:lnTo>
                <a:lnTo>
                  <a:pt x="328523" y="950757"/>
                </a:lnTo>
                <a:lnTo>
                  <a:pt x="304800" y="955548"/>
                </a:lnTo>
                <a:lnTo>
                  <a:pt x="60960" y="955548"/>
                </a:lnTo>
                <a:lnTo>
                  <a:pt x="37236" y="950757"/>
                </a:lnTo>
                <a:lnTo>
                  <a:pt x="17859" y="937693"/>
                </a:lnTo>
                <a:lnTo>
                  <a:pt x="4792" y="918316"/>
                </a:lnTo>
                <a:lnTo>
                  <a:pt x="0" y="894588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75AA08BD-DE74-AA4E-B966-729E6D9DDB30}"/>
              </a:ext>
            </a:extLst>
          </p:cNvPr>
          <p:cNvSpPr/>
          <p:nvPr/>
        </p:nvSpPr>
        <p:spPr>
          <a:xfrm>
            <a:off x="5382292" y="4213631"/>
            <a:ext cx="83820" cy="328613"/>
          </a:xfrm>
          <a:custGeom>
            <a:avLst/>
            <a:gdLst/>
            <a:ahLst/>
            <a:cxnLst/>
            <a:rect l="l" t="t" r="r" b="b"/>
            <a:pathLst>
              <a:path w="111760" h="438150">
                <a:moveTo>
                  <a:pt x="55753" y="39237"/>
                </a:moveTo>
                <a:lnTo>
                  <a:pt x="45847" y="56219"/>
                </a:lnTo>
                <a:lnTo>
                  <a:pt x="45847" y="438111"/>
                </a:lnTo>
                <a:lnTo>
                  <a:pt x="65659" y="438111"/>
                </a:lnTo>
                <a:lnTo>
                  <a:pt x="65659" y="56219"/>
                </a:lnTo>
                <a:lnTo>
                  <a:pt x="55753" y="39237"/>
                </a:lnTo>
                <a:close/>
              </a:path>
              <a:path w="111760" h="438150">
                <a:moveTo>
                  <a:pt x="55752" y="0"/>
                </a:moveTo>
                <a:lnTo>
                  <a:pt x="2794" y="90868"/>
                </a:lnTo>
                <a:lnTo>
                  <a:pt x="0" y="95592"/>
                </a:lnTo>
                <a:lnTo>
                  <a:pt x="1524" y="101663"/>
                </a:lnTo>
                <a:lnTo>
                  <a:pt x="6350" y="104419"/>
                </a:lnTo>
                <a:lnTo>
                  <a:pt x="11049" y="107175"/>
                </a:lnTo>
                <a:lnTo>
                  <a:pt x="17145" y="105587"/>
                </a:lnTo>
                <a:lnTo>
                  <a:pt x="19812" y="100850"/>
                </a:lnTo>
                <a:lnTo>
                  <a:pt x="45847" y="56219"/>
                </a:lnTo>
                <a:lnTo>
                  <a:pt x="45847" y="19659"/>
                </a:lnTo>
                <a:lnTo>
                  <a:pt x="67210" y="19659"/>
                </a:lnTo>
                <a:lnTo>
                  <a:pt x="55752" y="0"/>
                </a:lnTo>
                <a:close/>
              </a:path>
              <a:path w="111760" h="438150">
                <a:moveTo>
                  <a:pt x="67210" y="19659"/>
                </a:moveTo>
                <a:lnTo>
                  <a:pt x="65659" y="19659"/>
                </a:lnTo>
                <a:lnTo>
                  <a:pt x="65659" y="56219"/>
                </a:lnTo>
                <a:lnTo>
                  <a:pt x="91694" y="100850"/>
                </a:lnTo>
                <a:lnTo>
                  <a:pt x="94361" y="105587"/>
                </a:lnTo>
                <a:lnTo>
                  <a:pt x="100457" y="107175"/>
                </a:lnTo>
                <a:lnTo>
                  <a:pt x="105156" y="104419"/>
                </a:lnTo>
                <a:lnTo>
                  <a:pt x="109982" y="101663"/>
                </a:lnTo>
                <a:lnTo>
                  <a:pt x="111506" y="95592"/>
                </a:lnTo>
                <a:lnTo>
                  <a:pt x="108712" y="90868"/>
                </a:lnTo>
                <a:lnTo>
                  <a:pt x="67210" y="19659"/>
                </a:lnTo>
                <a:close/>
              </a:path>
              <a:path w="111760" h="438150">
                <a:moveTo>
                  <a:pt x="65659" y="19659"/>
                </a:moveTo>
                <a:lnTo>
                  <a:pt x="45847" y="19659"/>
                </a:lnTo>
                <a:lnTo>
                  <a:pt x="45847" y="56219"/>
                </a:lnTo>
                <a:lnTo>
                  <a:pt x="55753" y="39237"/>
                </a:lnTo>
                <a:lnTo>
                  <a:pt x="47244" y="24650"/>
                </a:lnTo>
                <a:lnTo>
                  <a:pt x="65659" y="24650"/>
                </a:lnTo>
                <a:lnTo>
                  <a:pt x="65659" y="19659"/>
                </a:lnTo>
                <a:close/>
              </a:path>
              <a:path w="111760" h="438150">
                <a:moveTo>
                  <a:pt x="65659" y="24650"/>
                </a:moveTo>
                <a:lnTo>
                  <a:pt x="64262" y="24650"/>
                </a:lnTo>
                <a:lnTo>
                  <a:pt x="55753" y="39237"/>
                </a:lnTo>
                <a:lnTo>
                  <a:pt x="65659" y="56219"/>
                </a:lnTo>
                <a:lnTo>
                  <a:pt x="65659" y="24650"/>
                </a:lnTo>
                <a:close/>
              </a:path>
              <a:path w="111760" h="438150">
                <a:moveTo>
                  <a:pt x="64262" y="24650"/>
                </a:moveTo>
                <a:lnTo>
                  <a:pt x="47244" y="24650"/>
                </a:lnTo>
                <a:lnTo>
                  <a:pt x="55753" y="39237"/>
                </a:lnTo>
                <a:lnTo>
                  <a:pt x="64262" y="246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F543210A-E05B-EE45-9555-55BFFFE8ED0D}"/>
              </a:ext>
            </a:extLst>
          </p:cNvPr>
          <p:cNvSpPr/>
          <p:nvPr/>
        </p:nvSpPr>
        <p:spPr>
          <a:xfrm>
            <a:off x="5441823" y="4298823"/>
            <a:ext cx="177165" cy="2091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91202F01-B29B-8041-8D78-4685000E43BC}"/>
              </a:ext>
            </a:extLst>
          </p:cNvPr>
          <p:cNvSpPr/>
          <p:nvPr/>
        </p:nvSpPr>
        <p:spPr>
          <a:xfrm>
            <a:off x="4558284" y="3565017"/>
            <a:ext cx="124586" cy="118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07E637CE-CF9C-FA46-9528-3BB7C5136E0B}"/>
              </a:ext>
            </a:extLst>
          </p:cNvPr>
          <p:cNvSpPr/>
          <p:nvPr/>
        </p:nvSpPr>
        <p:spPr>
          <a:xfrm>
            <a:off x="4558284" y="3720465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A2FAE5BE-A6FA-424C-827C-5EDEF7A2FDE3}"/>
              </a:ext>
            </a:extLst>
          </p:cNvPr>
          <p:cNvSpPr/>
          <p:nvPr/>
        </p:nvSpPr>
        <p:spPr>
          <a:xfrm>
            <a:off x="4558284" y="3875913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76516D84-B07F-8B49-A46D-F955B718B1F0}"/>
              </a:ext>
            </a:extLst>
          </p:cNvPr>
          <p:cNvSpPr/>
          <p:nvPr/>
        </p:nvSpPr>
        <p:spPr>
          <a:xfrm>
            <a:off x="4558284" y="4031360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93EC1E23-7745-224D-8933-08491F2106DA}"/>
              </a:ext>
            </a:extLst>
          </p:cNvPr>
          <p:cNvSpPr/>
          <p:nvPr/>
        </p:nvSpPr>
        <p:spPr>
          <a:xfrm>
            <a:off x="4479988" y="3503866"/>
            <a:ext cx="274320" cy="716756"/>
          </a:xfrm>
          <a:custGeom>
            <a:avLst/>
            <a:gdLst/>
            <a:ahLst/>
            <a:cxnLst/>
            <a:rect l="l" t="t" r="r" b="b"/>
            <a:pathLst>
              <a:path w="365760" h="955675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59"/>
                </a:lnTo>
                <a:lnTo>
                  <a:pt x="365760" y="894587"/>
                </a:lnTo>
                <a:lnTo>
                  <a:pt x="360967" y="918316"/>
                </a:lnTo>
                <a:lnTo>
                  <a:pt x="347900" y="937693"/>
                </a:lnTo>
                <a:lnTo>
                  <a:pt x="328523" y="950757"/>
                </a:lnTo>
                <a:lnTo>
                  <a:pt x="304800" y="955547"/>
                </a:lnTo>
                <a:lnTo>
                  <a:pt x="60960" y="955547"/>
                </a:lnTo>
                <a:lnTo>
                  <a:pt x="37236" y="950757"/>
                </a:lnTo>
                <a:lnTo>
                  <a:pt x="17859" y="937693"/>
                </a:lnTo>
                <a:lnTo>
                  <a:pt x="4792" y="918316"/>
                </a:lnTo>
                <a:lnTo>
                  <a:pt x="0" y="894587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5A4DE94F-4A32-C149-A2DB-EDED001AEF12}"/>
              </a:ext>
            </a:extLst>
          </p:cNvPr>
          <p:cNvSpPr/>
          <p:nvPr/>
        </p:nvSpPr>
        <p:spPr>
          <a:xfrm>
            <a:off x="4575334" y="4220489"/>
            <a:ext cx="83820" cy="328613"/>
          </a:xfrm>
          <a:custGeom>
            <a:avLst/>
            <a:gdLst/>
            <a:ahLst/>
            <a:cxnLst/>
            <a:rect l="l" t="t" r="r" b="b"/>
            <a:pathLst>
              <a:path w="111760" h="438150">
                <a:moveTo>
                  <a:pt x="55752" y="39237"/>
                </a:moveTo>
                <a:lnTo>
                  <a:pt x="45846" y="56219"/>
                </a:lnTo>
                <a:lnTo>
                  <a:pt x="45846" y="438111"/>
                </a:lnTo>
                <a:lnTo>
                  <a:pt x="65658" y="438111"/>
                </a:lnTo>
                <a:lnTo>
                  <a:pt x="65658" y="56219"/>
                </a:lnTo>
                <a:lnTo>
                  <a:pt x="55752" y="39237"/>
                </a:lnTo>
                <a:close/>
              </a:path>
              <a:path w="111760" h="438150">
                <a:moveTo>
                  <a:pt x="55752" y="0"/>
                </a:moveTo>
                <a:lnTo>
                  <a:pt x="2793" y="90868"/>
                </a:lnTo>
                <a:lnTo>
                  <a:pt x="0" y="95592"/>
                </a:lnTo>
                <a:lnTo>
                  <a:pt x="1524" y="101663"/>
                </a:lnTo>
                <a:lnTo>
                  <a:pt x="6350" y="104419"/>
                </a:lnTo>
                <a:lnTo>
                  <a:pt x="11049" y="107175"/>
                </a:lnTo>
                <a:lnTo>
                  <a:pt x="17144" y="105575"/>
                </a:lnTo>
                <a:lnTo>
                  <a:pt x="19812" y="100850"/>
                </a:lnTo>
                <a:lnTo>
                  <a:pt x="45846" y="56219"/>
                </a:lnTo>
                <a:lnTo>
                  <a:pt x="45846" y="19659"/>
                </a:lnTo>
                <a:lnTo>
                  <a:pt x="67210" y="19659"/>
                </a:lnTo>
                <a:lnTo>
                  <a:pt x="55752" y="0"/>
                </a:lnTo>
                <a:close/>
              </a:path>
              <a:path w="111760" h="438150">
                <a:moveTo>
                  <a:pt x="67210" y="19659"/>
                </a:moveTo>
                <a:lnTo>
                  <a:pt x="65658" y="19659"/>
                </a:lnTo>
                <a:lnTo>
                  <a:pt x="65659" y="56219"/>
                </a:lnTo>
                <a:lnTo>
                  <a:pt x="91693" y="100850"/>
                </a:lnTo>
                <a:lnTo>
                  <a:pt x="94360" y="105587"/>
                </a:lnTo>
                <a:lnTo>
                  <a:pt x="100456" y="107175"/>
                </a:lnTo>
                <a:lnTo>
                  <a:pt x="105155" y="104419"/>
                </a:lnTo>
                <a:lnTo>
                  <a:pt x="109981" y="101663"/>
                </a:lnTo>
                <a:lnTo>
                  <a:pt x="111505" y="95592"/>
                </a:lnTo>
                <a:lnTo>
                  <a:pt x="108712" y="90868"/>
                </a:lnTo>
                <a:lnTo>
                  <a:pt x="67210" y="19659"/>
                </a:lnTo>
                <a:close/>
              </a:path>
              <a:path w="111760" h="438150">
                <a:moveTo>
                  <a:pt x="65658" y="19659"/>
                </a:moveTo>
                <a:lnTo>
                  <a:pt x="45846" y="19659"/>
                </a:lnTo>
                <a:lnTo>
                  <a:pt x="45846" y="56219"/>
                </a:lnTo>
                <a:lnTo>
                  <a:pt x="55752" y="39237"/>
                </a:lnTo>
                <a:lnTo>
                  <a:pt x="47243" y="24650"/>
                </a:lnTo>
                <a:lnTo>
                  <a:pt x="65658" y="24650"/>
                </a:lnTo>
                <a:lnTo>
                  <a:pt x="65658" y="19659"/>
                </a:lnTo>
                <a:close/>
              </a:path>
              <a:path w="111760" h="438150">
                <a:moveTo>
                  <a:pt x="65658" y="24650"/>
                </a:moveTo>
                <a:lnTo>
                  <a:pt x="64262" y="24650"/>
                </a:lnTo>
                <a:lnTo>
                  <a:pt x="55752" y="39237"/>
                </a:lnTo>
                <a:lnTo>
                  <a:pt x="65659" y="56219"/>
                </a:lnTo>
                <a:lnTo>
                  <a:pt x="65658" y="24650"/>
                </a:lnTo>
                <a:close/>
              </a:path>
              <a:path w="111760" h="438150">
                <a:moveTo>
                  <a:pt x="64262" y="24650"/>
                </a:moveTo>
                <a:lnTo>
                  <a:pt x="47243" y="24650"/>
                </a:lnTo>
                <a:lnTo>
                  <a:pt x="55752" y="39237"/>
                </a:lnTo>
                <a:lnTo>
                  <a:pt x="64262" y="246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57D707E1-5143-054C-A29C-F849E7B22B13}"/>
              </a:ext>
            </a:extLst>
          </p:cNvPr>
          <p:cNvSpPr/>
          <p:nvPr/>
        </p:nvSpPr>
        <p:spPr>
          <a:xfrm>
            <a:off x="4634865" y="4298823"/>
            <a:ext cx="177165" cy="2091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E2BD3D34-77FC-FE48-A842-4BA439F257E2}"/>
              </a:ext>
            </a:extLst>
          </p:cNvPr>
          <p:cNvSpPr/>
          <p:nvPr/>
        </p:nvSpPr>
        <p:spPr>
          <a:xfrm>
            <a:off x="3766185" y="3558159"/>
            <a:ext cx="124586" cy="118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0E752FB1-0464-0940-8A3D-E012307711EF}"/>
              </a:ext>
            </a:extLst>
          </p:cNvPr>
          <p:cNvSpPr/>
          <p:nvPr/>
        </p:nvSpPr>
        <p:spPr>
          <a:xfrm>
            <a:off x="3766185" y="3713607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33706625-5C16-C748-B178-C08B93EE317D}"/>
              </a:ext>
            </a:extLst>
          </p:cNvPr>
          <p:cNvSpPr/>
          <p:nvPr/>
        </p:nvSpPr>
        <p:spPr>
          <a:xfrm>
            <a:off x="3766185" y="3869055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C94BC108-6C6C-B044-A8DB-ED192983FC6F}"/>
              </a:ext>
            </a:extLst>
          </p:cNvPr>
          <p:cNvSpPr/>
          <p:nvPr/>
        </p:nvSpPr>
        <p:spPr>
          <a:xfrm>
            <a:off x="3766185" y="4024502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FBE660AE-D598-A74F-93FD-5E0333D03D50}"/>
              </a:ext>
            </a:extLst>
          </p:cNvPr>
          <p:cNvSpPr/>
          <p:nvPr/>
        </p:nvSpPr>
        <p:spPr>
          <a:xfrm>
            <a:off x="3686746" y="3497009"/>
            <a:ext cx="274320" cy="716756"/>
          </a:xfrm>
          <a:custGeom>
            <a:avLst/>
            <a:gdLst/>
            <a:ahLst/>
            <a:cxnLst/>
            <a:rect l="l" t="t" r="r" b="b"/>
            <a:pathLst>
              <a:path w="365760" h="955675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894588"/>
                </a:lnTo>
                <a:lnTo>
                  <a:pt x="360967" y="918316"/>
                </a:lnTo>
                <a:lnTo>
                  <a:pt x="347900" y="937693"/>
                </a:lnTo>
                <a:lnTo>
                  <a:pt x="328523" y="950757"/>
                </a:lnTo>
                <a:lnTo>
                  <a:pt x="304800" y="955548"/>
                </a:lnTo>
                <a:lnTo>
                  <a:pt x="60960" y="955548"/>
                </a:lnTo>
                <a:lnTo>
                  <a:pt x="37236" y="950757"/>
                </a:lnTo>
                <a:lnTo>
                  <a:pt x="17859" y="937693"/>
                </a:lnTo>
                <a:lnTo>
                  <a:pt x="4792" y="918316"/>
                </a:lnTo>
                <a:lnTo>
                  <a:pt x="0" y="894588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17FE412D-13E9-3148-A356-30C1911BA4DB}"/>
              </a:ext>
            </a:extLst>
          </p:cNvPr>
          <p:cNvSpPr/>
          <p:nvPr/>
        </p:nvSpPr>
        <p:spPr>
          <a:xfrm>
            <a:off x="3782092" y="4213631"/>
            <a:ext cx="83820" cy="328613"/>
          </a:xfrm>
          <a:custGeom>
            <a:avLst/>
            <a:gdLst/>
            <a:ahLst/>
            <a:cxnLst/>
            <a:rect l="l" t="t" r="r" b="b"/>
            <a:pathLst>
              <a:path w="111760" h="438150">
                <a:moveTo>
                  <a:pt x="55753" y="39237"/>
                </a:moveTo>
                <a:lnTo>
                  <a:pt x="45847" y="56219"/>
                </a:lnTo>
                <a:lnTo>
                  <a:pt x="45847" y="438111"/>
                </a:lnTo>
                <a:lnTo>
                  <a:pt x="65659" y="438111"/>
                </a:lnTo>
                <a:lnTo>
                  <a:pt x="65659" y="56219"/>
                </a:lnTo>
                <a:lnTo>
                  <a:pt x="55753" y="39237"/>
                </a:lnTo>
                <a:close/>
              </a:path>
              <a:path w="111760" h="438150">
                <a:moveTo>
                  <a:pt x="55752" y="0"/>
                </a:moveTo>
                <a:lnTo>
                  <a:pt x="2794" y="90868"/>
                </a:lnTo>
                <a:lnTo>
                  <a:pt x="0" y="95592"/>
                </a:lnTo>
                <a:lnTo>
                  <a:pt x="1524" y="101663"/>
                </a:lnTo>
                <a:lnTo>
                  <a:pt x="6350" y="104419"/>
                </a:lnTo>
                <a:lnTo>
                  <a:pt x="11049" y="107175"/>
                </a:lnTo>
                <a:lnTo>
                  <a:pt x="17145" y="105587"/>
                </a:lnTo>
                <a:lnTo>
                  <a:pt x="19812" y="100850"/>
                </a:lnTo>
                <a:lnTo>
                  <a:pt x="45847" y="56219"/>
                </a:lnTo>
                <a:lnTo>
                  <a:pt x="45847" y="19659"/>
                </a:lnTo>
                <a:lnTo>
                  <a:pt x="67210" y="19659"/>
                </a:lnTo>
                <a:lnTo>
                  <a:pt x="55752" y="0"/>
                </a:lnTo>
                <a:close/>
              </a:path>
              <a:path w="111760" h="438150">
                <a:moveTo>
                  <a:pt x="67210" y="19659"/>
                </a:moveTo>
                <a:lnTo>
                  <a:pt x="65659" y="19659"/>
                </a:lnTo>
                <a:lnTo>
                  <a:pt x="65659" y="56219"/>
                </a:lnTo>
                <a:lnTo>
                  <a:pt x="91694" y="100850"/>
                </a:lnTo>
                <a:lnTo>
                  <a:pt x="94361" y="105587"/>
                </a:lnTo>
                <a:lnTo>
                  <a:pt x="100457" y="107175"/>
                </a:lnTo>
                <a:lnTo>
                  <a:pt x="105156" y="104419"/>
                </a:lnTo>
                <a:lnTo>
                  <a:pt x="109982" y="101663"/>
                </a:lnTo>
                <a:lnTo>
                  <a:pt x="111506" y="95592"/>
                </a:lnTo>
                <a:lnTo>
                  <a:pt x="108712" y="90868"/>
                </a:lnTo>
                <a:lnTo>
                  <a:pt x="67210" y="19659"/>
                </a:lnTo>
                <a:close/>
              </a:path>
              <a:path w="111760" h="438150">
                <a:moveTo>
                  <a:pt x="65659" y="19659"/>
                </a:moveTo>
                <a:lnTo>
                  <a:pt x="45847" y="19659"/>
                </a:lnTo>
                <a:lnTo>
                  <a:pt x="45847" y="56219"/>
                </a:lnTo>
                <a:lnTo>
                  <a:pt x="55753" y="39237"/>
                </a:lnTo>
                <a:lnTo>
                  <a:pt x="47244" y="24650"/>
                </a:lnTo>
                <a:lnTo>
                  <a:pt x="65659" y="24650"/>
                </a:lnTo>
                <a:lnTo>
                  <a:pt x="65659" y="19659"/>
                </a:lnTo>
                <a:close/>
              </a:path>
              <a:path w="111760" h="438150">
                <a:moveTo>
                  <a:pt x="65659" y="24650"/>
                </a:moveTo>
                <a:lnTo>
                  <a:pt x="64262" y="24650"/>
                </a:lnTo>
                <a:lnTo>
                  <a:pt x="55753" y="39237"/>
                </a:lnTo>
                <a:lnTo>
                  <a:pt x="65659" y="56219"/>
                </a:lnTo>
                <a:lnTo>
                  <a:pt x="65659" y="24650"/>
                </a:lnTo>
                <a:close/>
              </a:path>
              <a:path w="111760" h="438150">
                <a:moveTo>
                  <a:pt x="64262" y="24650"/>
                </a:moveTo>
                <a:lnTo>
                  <a:pt x="47244" y="24650"/>
                </a:lnTo>
                <a:lnTo>
                  <a:pt x="55753" y="39237"/>
                </a:lnTo>
                <a:lnTo>
                  <a:pt x="64262" y="246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2F20681C-51E5-2B42-8C32-1DE0725E6E99}"/>
              </a:ext>
            </a:extLst>
          </p:cNvPr>
          <p:cNvSpPr/>
          <p:nvPr/>
        </p:nvSpPr>
        <p:spPr>
          <a:xfrm>
            <a:off x="3841623" y="4298823"/>
            <a:ext cx="177165" cy="2091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7D18FB91-8B1E-AC40-A94D-BE92CD2B2061}"/>
              </a:ext>
            </a:extLst>
          </p:cNvPr>
          <p:cNvSpPr/>
          <p:nvPr/>
        </p:nvSpPr>
        <p:spPr>
          <a:xfrm>
            <a:off x="2763956" y="2208509"/>
            <a:ext cx="238704" cy="1394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C5579DC8-FFE6-3C4F-B2FE-F8E1AA393A0D}"/>
              </a:ext>
            </a:extLst>
          </p:cNvPr>
          <p:cNvSpPr/>
          <p:nvPr/>
        </p:nvSpPr>
        <p:spPr>
          <a:xfrm>
            <a:off x="1903303" y="2222251"/>
            <a:ext cx="231732" cy="13194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95427AFF-C090-EF47-B114-C98137F10D62}"/>
              </a:ext>
            </a:extLst>
          </p:cNvPr>
          <p:cNvSpPr/>
          <p:nvPr/>
        </p:nvSpPr>
        <p:spPr>
          <a:xfrm>
            <a:off x="2970657" y="2418588"/>
            <a:ext cx="124587" cy="1303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F007E0E2-2378-7B4B-AB48-3BEFA19C2A70}"/>
              </a:ext>
            </a:extLst>
          </p:cNvPr>
          <p:cNvSpPr/>
          <p:nvPr/>
        </p:nvSpPr>
        <p:spPr>
          <a:xfrm>
            <a:off x="2970657" y="2592325"/>
            <a:ext cx="124587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A7610A25-E04B-644E-8990-0CFBA1EFE7CC}"/>
              </a:ext>
            </a:extLst>
          </p:cNvPr>
          <p:cNvSpPr/>
          <p:nvPr/>
        </p:nvSpPr>
        <p:spPr>
          <a:xfrm>
            <a:off x="2970657" y="2767203"/>
            <a:ext cx="124587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47A1F5E0-F7B8-594F-8506-A702610E3A61}"/>
              </a:ext>
            </a:extLst>
          </p:cNvPr>
          <p:cNvSpPr/>
          <p:nvPr/>
        </p:nvSpPr>
        <p:spPr>
          <a:xfrm>
            <a:off x="2970657" y="2940939"/>
            <a:ext cx="124587" cy="1314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102AFCFC-2F08-CC44-A032-CECCAB178BB6}"/>
              </a:ext>
            </a:extLst>
          </p:cNvPr>
          <p:cNvSpPr/>
          <p:nvPr/>
        </p:nvSpPr>
        <p:spPr>
          <a:xfrm>
            <a:off x="2891218" y="2348293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59"/>
                </a:lnTo>
                <a:lnTo>
                  <a:pt x="365760" y="1011935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5"/>
                </a:lnTo>
                <a:lnTo>
                  <a:pt x="60960" y="1072895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5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4138A277-B7B5-5049-9AB8-8748D07A6F80}"/>
              </a:ext>
            </a:extLst>
          </p:cNvPr>
          <p:cNvSpPr/>
          <p:nvPr/>
        </p:nvSpPr>
        <p:spPr>
          <a:xfrm>
            <a:off x="3066999" y="3285169"/>
            <a:ext cx="246392" cy="1517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F9380F19-7394-FE45-BA8C-59BCE26BF768}"/>
              </a:ext>
            </a:extLst>
          </p:cNvPr>
          <p:cNvSpPr/>
          <p:nvPr/>
        </p:nvSpPr>
        <p:spPr>
          <a:xfrm>
            <a:off x="2985230" y="3152965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6678" y="39332"/>
                </a:moveTo>
                <a:lnTo>
                  <a:pt x="46476" y="56119"/>
                </a:lnTo>
                <a:lnTo>
                  <a:pt x="40005" y="426720"/>
                </a:lnTo>
                <a:lnTo>
                  <a:pt x="59817" y="427101"/>
                </a:lnTo>
                <a:lnTo>
                  <a:pt x="66288" y="56511"/>
                </a:lnTo>
                <a:lnTo>
                  <a:pt x="56678" y="39332"/>
                </a:lnTo>
                <a:close/>
              </a:path>
              <a:path w="111760" h="427354">
                <a:moveTo>
                  <a:pt x="68303" y="19431"/>
                </a:moveTo>
                <a:lnTo>
                  <a:pt x="47117" y="19431"/>
                </a:lnTo>
                <a:lnTo>
                  <a:pt x="66929" y="19812"/>
                </a:lnTo>
                <a:lnTo>
                  <a:pt x="66288" y="56511"/>
                </a:lnTo>
                <a:lnTo>
                  <a:pt x="91440" y="101473"/>
                </a:lnTo>
                <a:lnTo>
                  <a:pt x="94234" y="106172"/>
                </a:lnTo>
                <a:lnTo>
                  <a:pt x="100203" y="107950"/>
                </a:lnTo>
                <a:lnTo>
                  <a:pt x="105029" y="105156"/>
                </a:lnTo>
                <a:lnTo>
                  <a:pt x="109728" y="102489"/>
                </a:lnTo>
                <a:lnTo>
                  <a:pt x="111506" y="96520"/>
                </a:lnTo>
                <a:lnTo>
                  <a:pt x="108838" y="91694"/>
                </a:lnTo>
                <a:lnTo>
                  <a:pt x="68303" y="19431"/>
                </a:lnTo>
                <a:close/>
              </a:path>
              <a:path w="111760" h="427354">
                <a:moveTo>
                  <a:pt x="57404" y="0"/>
                </a:moveTo>
                <a:lnTo>
                  <a:pt x="2793" y="89916"/>
                </a:lnTo>
                <a:lnTo>
                  <a:pt x="0" y="94615"/>
                </a:lnTo>
                <a:lnTo>
                  <a:pt x="1397" y="100711"/>
                </a:lnTo>
                <a:lnTo>
                  <a:pt x="10794" y="106299"/>
                </a:lnTo>
                <a:lnTo>
                  <a:pt x="16891" y="104902"/>
                </a:lnTo>
                <a:lnTo>
                  <a:pt x="19685" y="100203"/>
                </a:lnTo>
                <a:lnTo>
                  <a:pt x="46476" y="56119"/>
                </a:lnTo>
                <a:lnTo>
                  <a:pt x="47117" y="19431"/>
                </a:lnTo>
                <a:lnTo>
                  <a:pt x="68303" y="19431"/>
                </a:lnTo>
                <a:lnTo>
                  <a:pt x="57404" y="0"/>
                </a:lnTo>
                <a:close/>
              </a:path>
              <a:path w="111760" h="427354">
                <a:moveTo>
                  <a:pt x="66846" y="24511"/>
                </a:moveTo>
                <a:lnTo>
                  <a:pt x="48387" y="24511"/>
                </a:lnTo>
                <a:lnTo>
                  <a:pt x="65531" y="24765"/>
                </a:lnTo>
                <a:lnTo>
                  <a:pt x="56678" y="39332"/>
                </a:lnTo>
                <a:lnTo>
                  <a:pt x="66288" y="56511"/>
                </a:lnTo>
                <a:lnTo>
                  <a:pt x="66846" y="24511"/>
                </a:lnTo>
                <a:close/>
              </a:path>
              <a:path w="111760" h="427354">
                <a:moveTo>
                  <a:pt x="47117" y="19431"/>
                </a:moveTo>
                <a:lnTo>
                  <a:pt x="46476" y="56119"/>
                </a:lnTo>
                <a:lnTo>
                  <a:pt x="56678" y="39332"/>
                </a:lnTo>
                <a:lnTo>
                  <a:pt x="48387" y="24511"/>
                </a:lnTo>
                <a:lnTo>
                  <a:pt x="66846" y="24511"/>
                </a:lnTo>
                <a:lnTo>
                  <a:pt x="66929" y="19812"/>
                </a:lnTo>
                <a:lnTo>
                  <a:pt x="47117" y="19431"/>
                </a:lnTo>
                <a:close/>
              </a:path>
              <a:path w="111760" h="427354">
                <a:moveTo>
                  <a:pt x="48387" y="24511"/>
                </a:moveTo>
                <a:lnTo>
                  <a:pt x="56678" y="39332"/>
                </a:lnTo>
                <a:lnTo>
                  <a:pt x="65531" y="24765"/>
                </a:lnTo>
                <a:lnTo>
                  <a:pt x="48387" y="2451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51366F79-F7B4-2B4A-B366-B090E6A514DC}"/>
              </a:ext>
            </a:extLst>
          </p:cNvPr>
          <p:cNvSpPr/>
          <p:nvPr/>
        </p:nvSpPr>
        <p:spPr>
          <a:xfrm>
            <a:off x="2367724" y="2733960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69" h="111760">
                <a:moveTo>
                  <a:pt x="660037" y="55753"/>
                </a:moveTo>
                <a:lnTo>
                  <a:pt x="598423" y="91694"/>
                </a:lnTo>
                <a:lnTo>
                  <a:pt x="593725" y="94361"/>
                </a:lnTo>
                <a:lnTo>
                  <a:pt x="592073" y="100457"/>
                </a:lnTo>
                <a:lnTo>
                  <a:pt x="594867" y="105156"/>
                </a:lnTo>
                <a:lnTo>
                  <a:pt x="597661" y="109982"/>
                </a:lnTo>
                <a:lnTo>
                  <a:pt x="603757" y="111506"/>
                </a:lnTo>
                <a:lnTo>
                  <a:pt x="608457" y="108712"/>
                </a:lnTo>
                <a:lnTo>
                  <a:pt x="682276" y="65659"/>
                </a:lnTo>
                <a:lnTo>
                  <a:pt x="679703" y="65659"/>
                </a:lnTo>
                <a:lnTo>
                  <a:pt x="679703" y="64262"/>
                </a:lnTo>
                <a:lnTo>
                  <a:pt x="674623" y="64262"/>
                </a:lnTo>
                <a:lnTo>
                  <a:pt x="660037" y="55753"/>
                </a:lnTo>
                <a:close/>
              </a:path>
              <a:path w="699769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69" h="111760">
                <a:moveTo>
                  <a:pt x="682276" y="45847"/>
                </a:moveTo>
                <a:lnTo>
                  <a:pt x="679703" y="45847"/>
                </a:lnTo>
                <a:lnTo>
                  <a:pt x="679703" y="65659"/>
                </a:lnTo>
                <a:lnTo>
                  <a:pt x="682276" y="65659"/>
                </a:lnTo>
                <a:lnTo>
                  <a:pt x="699261" y="55753"/>
                </a:lnTo>
                <a:lnTo>
                  <a:pt x="682276" y="45847"/>
                </a:lnTo>
                <a:close/>
              </a:path>
              <a:path w="699769" h="111760">
                <a:moveTo>
                  <a:pt x="674623" y="47244"/>
                </a:moveTo>
                <a:lnTo>
                  <a:pt x="660037" y="55753"/>
                </a:lnTo>
                <a:lnTo>
                  <a:pt x="674623" y="64262"/>
                </a:lnTo>
                <a:lnTo>
                  <a:pt x="674623" y="47244"/>
                </a:lnTo>
                <a:close/>
              </a:path>
              <a:path w="699769" h="111760">
                <a:moveTo>
                  <a:pt x="679703" y="47244"/>
                </a:moveTo>
                <a:lnTo>
                  <a:pt x="674623" y="47244"/>
                </a:lnTo>
                <a:lnTo>
                  <a:pt x="674623" y="64262"/>
                </a:lnTo>
                <a:lnTo>
                  <a:pt x="679703" y="64262"/>
                </a:lnTo>
                <a:lnTo>
                  <a:pt x="679703" y="47244"/>
                </a:lnTo>
                <a:close/>
              </a:path>
              <a:path w="699769" h="111760">
                <a:moveTo>
                  <a:pt x="603757" y="0"/>
                </a:moveTo>
                <a:lnTo>
                  <a:pt x="597661" y="1524"/>
                </a:lnTo>
                <a:lnTo>
                  <a:pt x="594867" y="6350"/>
                </a:lnTo>
                <a:lnTo>
                  <a:pt x="592073" y="11049"/>
                </a:lnTo>
                <a:lnTo>
                  <a:pt x="593725" y="17145"/>
                </a:lnTo>
                <a:lnTo>
                  <a:pt x="598423" y="19812"/>
                </a:lnTo>
                <a:lnTo>
                  <a:pt x="660037" y="55753"/>
                </a:lnTo>
                <a:lnTo>
                  <a:pt x="674623" y="47244"/>
                </a:lnTo>
                <a:lnTo>
                  <a:pt x="679703" y="47244"/>
                </a:lnTo>
                <a:lnTo>
                  <a:pt x="679703" y="45847"/>
                </a:lnTo>
                <a:lnTo>
                  <a:pt x="682276" y="45847"/>
                </a:lnTo>
                <a:lnTo>
                  <a:pt x="608457" y="2794"/>
                </a:lnTo>
                <a:lnTo>
                  <a:pt x="60375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41293603-5796-4442-9A52-555EEA56C8F5}"/>
              </a:ext>
            </a:extLst>
          </p:cNvPr>
          <p:cNvSpPr/>
          <p:nvPr/>
        </p:nvSpPr>
        <p:spPr>
          <a:xfrm>
            <a:off x="2452879" y="2530602"/>
            <a:ext cx="320039" cy="2194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2B3BF00D-C685-9644-A491-E3D5E589E025}"/>
              </a:ext>
            </a:extLst>
          </p:cNvPr>
          <p:cNvSpPr/>
          <p:nvPr/>
        </p:nvSpPr>
        <p:spPr>
          <a:xfrm>
            <a:off x="2165986" y="2420875"/>
            <a:ext cx="124586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0B62066E-D4F2-B244-93AD-BD59DB596C8B}"/>
              </a:ext>
            </a:extLst>
          </p:cNvPr>
          <p:cNvSpPr/>
          <p:nvPr/>
        </p:nvSpPr>
        <p:spPr>
          <a:xfrm>
            <a:off x="2165986" y="2595753"/>
            <a:ext cx="124586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74F12C46-CD1C-1244-95F3-3616E524F573}"/>
              </a:ext>
            </a:extLst>
          </p:cNvPr>
          <p:cNvSpPr/>
          <p:nvPr/>
        </p:nvSpPr>
        <p:spPr>
          <a:xfrm>
            <a:off x="2165986" y="2769489"/>
            <a:ext cx="124586" cy="1314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A1EC59E5-70BE-9E4C-ADEE-3B525C81DC9A}"/>
              </a:ext>
            </a:extLst>
          </p:cNvPr>
          <p:cNvSpPr/>
          <p:nvPr/>
        </p:nvSpPr>
        <p:spPr>
          <a:xfrm>
            <a:off x="2165986" y="2944368"/>
            <a:ext cx="124586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E30D6A67-55D2-B541-BEDA-024C3B0FCBB1}"/>
              </a:ext>
            </a:extLst>
          </p:cNvPr>
          <p:cNvSpPr/>
          <p:nvPr/>
        </p:nvSpPr>
        <p:spPr>
          <a:xfrm>
            <a:off x="2086546" y="2351722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FADE108E-3140-FF4E-BDCF-715A6B5FFBDB}"/>
              </a:ext>
            </a:extLst>
          </p:cNvPr>
          <p:cNvSpPr/>
          <p:nvPr/>
        </p:nvSpPr>
        <p:spPr>
          <a:xfrm>
            <a:off x="3771901" y="2441449"/>
            <a:ext cx="124586" cy="1314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2F1D7B1E-F9DF-B740-A1D6-BAEE91E1A603}"/>
              </a:ext>
            </a:extLst>
          </p:cNvPr>
          <p:cNvSpPr/>
          <p:nvPr/>
        </p:nvSpPr>
        <p:spPr>
          <a:xfrm>
            <a:off x="3771901" y="2616326"/>
            <a:ext cx="124586" cy="1303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6297BEC5-C63F-4349-B9D1-4EB7BE59F4F0}"/>
              </a:ext>
            </a:extLst>
          </p:cNvPr>
          <p:cNvSpPr/>
          <p:nvPr/>
        </p:nvSpPr>
        <p:spPr>
          <a:xfrm>
            <a:off x="3771901" y="2790063"/>
            <a:ext cx="124586" cy="1314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69325A16-07D7-754C-8286-722056BCC69A}"/>
              </a:ext>
            </a:extLst>
          </p:cNvPr>
          <p:cNvSpPr/>
          <p:nvPr/>
        </p:nvSpPr>
        <p:spPr>
          <a:xfrm>
            <a:off x="3771901" y="2964941"/>
            <a:ext cx="124586" cy="1303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AEC54C8F-6358-2245-954D-4DFCF2BA9872}"/>
              </a:ext>
            </a:extLst>
          </p:cNvPr>
          <p:cNvSpPr/>
          <p:nvPr/>
        </p:nvSpPr>
        <p:spPr>
          <a:xfrm>
            <a:off x="3868132" y="3285169"/>
            <a:ext cx="245414" cy="1517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B7C63881-977D-A04B-9B2B-3AB18A57F4F4}"/>
              </a:ext>
            </a:extLst>
          </p:cNvPr>
          <p:cNvSpPr/>
          <p:nvPr/>
        </p:nvSpPr>
        <p:spPr>
          <a:xfrm>
            <a:off x="3787807" y="3176969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5752" y="39224"/>
                </a:moveTo>
                <a:lnTo>
                  <a:pt x="45846" y="56206"/>
                </a:lnTo>
                <a:lnTo>
                  <a:pt x="45846" y="426974"/>
                </a:lnTo>
                <a:lnTo>
                  <a:pt x="65658" y="426974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427354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8"/>
                </a:lnTo>
                <a:lnTo>
                  <a:pt x="17144" y="105537"/>
                </a:lnTo>
                <a:lnTo>
                  <a:pt x="19812" y="100838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427354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8"/>
                </a:lnTo>
                <a:lnTo>
                  <a:pt x="94361" y="105537"/>
                </a:lnTo>
                <a:lnTo>
                  <a:pt x="100456" y="107188"/>
                </a:lnTo>
                <a:lnTo>
                  <a:pt x="105155" y="104394"/>
                </a:lnTo>
                <a:lnTo>
                  <a:pt x="109981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427354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8"/>
                </a:lnTo>
                <a:lnTo>
                  <a:pt x="65658" y="24638"/>
                </a:lnTo>
                <a:lnTo>
                  <a:pt x="65658" y="19558"/>
                </a:lnTo>
                <a:close/>
              </a:path>
              <a:path w="111760" h="427354">
                <a:moveTo>
                  <a:pt x="65658" y="24638"/>
                </a:moveTo>
                <a:lnTo>
                  <a:pt x="64262" y="24638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8"/>
                </a:lnTo>
                <a:close/>
              </a:path>
              <a:path w="111760" h="427354">
                <a:moveTo>
                  <a:pt x="64262" y="24638"/>
                </a:moveTo>
                <a:lnTo>
                  <a:pt x="47243" y="24638"/>
                </a:lnTo>
                <a:lnTo>
                  <a:pt x="55752" y="39224"/>
                </a:lnTo>
                <a:lnTo>
                  <a:pt x="64262" y="246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2B9C395F-F4F5-F24B-91BB-ED38A5DFC5FA}"/>
              </a:ext>
            </a:extLst>
          </p:cNvPr>
          <p:cNvSpPr/>
          <p:nvPr/>
        </p:nvSpPr>
        <p:spPr>
          <a:xfrm>
            <a:off x="3167824" y="2732818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3"/>
                </a:moveTo>
                <a:lnTo>
                  <a:pt x="598423" y="91694"/>
                </a:lnTo>
                <a:lnTo>
                  <a:pt x="593724" y="94361"/>
                </a:lnTo>
                <a:lnTo>
                  <a:pt x="592073" y="100457"/>
                </a:lnTo>
                <a:lnTo>
                  <a:pt x="594868" y="105156"/>
                </a:lnTo>
                <a:lnTo>
                  <a:pt x="597661" y="109982"/>
                </a:lnTo>
                <a:lnTo>
                  <a:pt x="603757" y="111506"/>
                </a:lnTo>
                <a:lnTo>
                  <a:pt x="608457" y="108712"/>
                </a:lnTo>
                <a:lnTo>
                  <a:pt x="682276" y="65659"/>
                </a:lnTo>
                <a:lnTo>
                  <a:pt x="679704" y="65659"/>
                </a:lnTo>
                <a:lnTo>
                  <a:pt x="679704" y="64262"/>
                </a:lnTo>
                <a:lnTo>
                  <a:pt x="674623" y="64262"/>
                </a:lnTo>
                <a:lnTo>
                  <a:pt x="660037" y="55753"/>
                </a:lnTo>
                <a:close/>
              </a:path>
              <a:path w="699770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70" h="111760">
                <a:moveTo>
                  <a:pt x="682276" y="45847"/>
                </a:moveTo>
                <a:lnTo>
                  <a:pt x="679704" y="45847"/>
                </a:lnTo>
                <a:lnTo>
                  <a:pt x="679704" y="65659"/>
                </a:lnTo>
                <a:lnTo>
                  <a:pt x="682276" y="65659"/>
                </a:lnTo>
                <a:lnTo>
                  <a:pt x="699261" y="55753"/>
                </a:lnTo>
                <a:lnTo>
                  <a:pt x="682276" y="45847"/>
                </a:lnTo>
                <a:close/>
              </a:path>
              <a:path w="699770" h="111760">
                <a:moveTo>
                  <a:pt x="674623" y="47244"/>
                </a:moveTo>
                <a:lnTo>
                  <a:pt x="660037" y="55753"/>
                </a:lnTo>
                <a:lnTo>
                  <a:pt x="674623" y="64262"/>
                </a:lnTo>
                <a:lnTo>
                  <a:pt x="674623" y="47244"/>
                </a:lnTo>
                <a:close/>
              </a:path>
              <a:path w="699770" h="111760">
                <a:moveTo>
                  <a:pt x="679704" y="47244"/>
                </a:moveTo>
                <a:lnTo>
                  <a:pt x="674623" y="47244"/>
                </a:lnTo>
                <a:lnTo>
                  <a:pt x="674623" y="64262"/>
                </a:lnTo>
                <a:lnTo>
                  <a:pt x="679704" y="64262"/>
                </a:lnTo>
                <a:lnTo>
                  <a:pt x="679704" y="47244"/>
                </a:lnTo>
                <a:close/>
              </a:path>
              <a:path w="699770" h="111760">
                <a:moveTo>
                  <a:pt x="603757" y="0"/>
                </a:moveTo>
                <a:lnTo>
                  <a:pt x="597661" y="1524"/>
                </a:lnTo>
                <a:lnTo>
                  <a:pt x="594868" y="6350"/>
                </a:lnTo>
                <a:lnTo>
                  <a:pt x="592073" y="11049"/>
                </a:lnTo>
                <a:lnTo>
                  <a:pt x="593724" y="17145"/>
                </a:lnTo>
                <a:lnTo>
                  <a:pt x="598423" y="19812"/>
                </a:lnTo>
                <a:lnTo>
                  <a:pt x="660037" y="55753"/>
                </a:lnTo>
                <a:lnTo>
                  <a:pt x="674623" y="47244"/>
                </a:lnTo>
                <a:lnTo>
                  <a:pt x="679704" y="47244"/>
                </a:lnTo>
                <a:lnTo>
                  <a:pt x="679704" y="45847"/>
                </a:lnTo>
                <a:lnTo>
                  <a:pt x="682276" y="45847"/>
                </a:lnTo>
                <a:lnTo>
                  <a:pt x="608457" y="2794"/>
                </a:lnTo>
                <a:lnTo>
                  <a:pt x="60375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4EAEBB7F-63A7-7E43-A0C7-7332ED48831B}"/>
              </a:ext>
            </a:extLst>
          </p:cNvPr>
          <p:cNvSpPr/>
          <p:nvPr/>
        </p:nvSpPr>
        <p:spPr>
          <a:xfrm>
            <a:off x="3252979" y="2530602"/>
            <a:ext cx="320039" cy="2194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DAF85241-5917-DD44-965B-CFFB100DE0EA}"/>
              </a:ext>
            </a:extLst>
          </p:cNvPr>
          <p:cNvSpPr/>
          <p:nvPr/>
        </p:nvSpPr>
        <p:spPr>
          <a:xfrm>
            <a:off x="3527412" y="2194559"/>
            <a:ext cx="245488" cy="1604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0463D549-EF98-DF44-A0BA-9C595C8FC5CD}"/>
              </a:ext>
            </a:extLst>
          </p:cNvPr>
          <p:cNvSpPr/>
          <p:nvPr/>
        </p:nvSpPr>
        <p:spPr>
          <a:xfrm>
            <a:off x="3692462" y="2372296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5"/>
                </a:lnTo>
                <a:lnTo>
                  <a:pt x="60959" y="1072895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BC1425D7-47AB-7B49-BF8E-B81071995C8D}"/>
              </a:ext>
            </a:extLst>
          </p:cNvPr>
          <p:cNvSpPr/>
          <p:nvPr/>
        </p:nvSpPr>
        <p:spPr>
          <a:xfrm>
            <a:off x="4661374" y="3285169"/>
            <a:ext cx="245414" cy="1517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27CA6D98-867E-CB4B-914B-DEECE12152F2}"/>
              </a:ext>
            </a:extLst>
          </p:cNvPr>
          <p:cNvSpPr/>
          <p:nvPr/>
        </p:nvSpPr>
        <p:spPr>
          <a:xfrm>
            <a:off x="4318321" y="2194559"/>
            <a:ext cx="247868" cy="1604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A4F74944-F413-2544-9F19-29653072DB89}"/>
              </a:ext>
            </a:extLst>
          </p:cNvPr>
          <p:cNvSpPr/>
          <p:nvPr/>
        </p:nvSpPr>
        <p:spPr>
          <a:xfrm>
            <a:off x="4485704" y="2379154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60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1DD30CE5-A14C-7742-AE5F-D57425E5F7E6}"/>
              </a:ext>
            </a:extLst>
          </p:cNvPr>
          <p:cNvSpPr/>
          <p:nvPr/>
        </p:nvSpPr>
        <p:spPr>
          <a:xfrm>
            <a:off x="3961066" y="2739676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3"/>
                </a:moveTo>
                <a:lnTo>
                  <a:pt x="598424" y="91693"/>
                </a:lnTo>
                <a:lnTo>
                  <a:pt x="593725" y="94361"/>
                </a:lnTo>
                <a:lnTo>
                  <a:pt x="592074" y="100456"/>
                </a:lnTo>
                <a:lnTo>
                  <a:pt x="594867" y="105156"/>
                </a:lnTo>
                <a:lnTo>
                  <a:pt x="597662" y="109981"/>
                </a:lnTo>
                <a:lnTo>
                  <a:pt x="603757" y="111506"/>
                </a:lnTo>
                <a:lnTo>
                  <a:pt x="608456" y="108712"/>
                </a:lnTo>
                <a:lnTo>
                  <a:pt x="682276" y="65659"/>
                </a:lnTo>
                <a:lnTo>
                  <a:pt x="679703" y="65659"/>
                </a:lnTo>
                <a:lnTo>
                  <a:pt x="679703" y="64262"/>
                </a:lnTo>
                <a:lnTo>
                  <a:pt x="674624" y="64262"/>
                </a:lnTo>
                <a:lnTo>
                  <a:pt x="660037" y="55753"/>
                </a:lnTo>
                <a:close/>
              </a:path>
              <a:path w="699770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70" h="111760">
                <a:moveTo>
                  <a:pt x="682276" y="45847"/>
                </a:moveTo>
                <a:lnTo>
                  <a:pt x="679703" y="45847"/>
                </a:lnTo>
                <a:lnTo>
                  <a:pt x="679703" y="65659"/>
                </a:lnTo>
                <a:lnTo>
                  <a:pt x="682276" y="65659"/>
                </a:lnTo>
                <a:lnTo>
                  <a:pt x="699262" y="55753"/>
                </a:lnTo>
                <a:lnTo>
                  <a:pt x="682276" y="45847"/>
                </a:lnTo>
                <a:close/>
              </a:path>
              <a:path w="699770" h="111760">
                <a:moveTo>
                  <a:pt x="674624" y="47243"/>
                </a:moveTo>
                <a:lnTo>
                  <a:pt x="660037" y="55753"/>
                </a:lnTo>
                <a:lnTo>
                  <a:pt x="674624" y="64262"/>
                </a:lnTo>
                <a:lnTo>
                  <a:pt x="674624" y="47243"/>
                </a:lnTo>
                <a:close/>
              </a:path>
              <a:path w="699770" h="111760">
                <a:moveTo>
                  <a:pt x="679703" y="47243"/>
                </a:moveTo>
                <a:lnTo>
                  <a:pt x="674624" y="47243"/>
                </a:lnTo>
                <a:lnTo>
                  <a:pt x="674624" y="64262"/>
                </a:lnTo>
                <a:lnTo>
                  <a:pt x="679703" y="64262"/>
                </a:lnTo>
                <a:lnTo>
                  <a:pt x="679703" y="47243"/>
                </a:lnTo>
                <a:close/>
              </a:path>
              <a:path w="699770" h="111760">
                <a:moveTo>
                  <a:pt x="603757" y="0"/>
                </a:moveTo>
                <a:lnTo>
                  <a:pt x="597662" y="1524"/>
                </a:lnTo>
                <a:lnTo>
                  <a:pt x="594867" y="6350"/>
                </a:lnTo>
                <a:lnTo>
                  <a:pt x="592074" y="11049"/>
                </a:lnTo>
                <a:lnTo>
                  <a:pt x="593725" y="17144"/>
                </a:lnTo>
                <a:lnTo>
                  <a:pt x="598424" y="19812"/>
                </a:lnTo>
                <a:lnTo>
                  <a:pt x="660037" y="55753"/>
                </a:lnTo>
                <a:lnTo>
                  <a:pt x="674624" y="47243"/>
                </a:lnTo>
                <a:lnTo>
                  <a:pt x="679703" y="47243"/>
                </a:lnTo>
                <a:lnTo>
                  <a:pt x="679703" y="45847"/>
                </a:lnTo>
                <a:lnTo>
                  <a:pt x="682276" y="45847"/>
                </a:lnTo>
                <a:lnTo>
                  <a:pt x="608456" y="2793"/>
                </a:lnTo>
                <a:lnTo>
                  <a:pt x="60375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7BC1F9F6-C7D5-BB4A-94A2-8B2147ED3F11}"/>
              </a:ext>
            </a:extLst>
          </p:cNvPr>
          <p:cNvSpPr/>
          <p:nvPr/>
        </p:nvSpPr>
        <p:spPr>
          <a:xfrm>
            <a:off x="4045077" y="2530602"/>
            <a:ext cx="321182" cy="2194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041D27F5-BDEA-2E4A-BDAA-DF80D485B466}"/>
              </a:ext>
            </a:extLst>
          </p:cNvPr>
          <p:cNvSpPr/>
          <p:nvPr/>
        </p:nvSpPr>
        <p:spPr>
          <a:xfrm>
            <a:off x="4581049" y="3183827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5753" y="39224"/>
                </a:moveTo>
                <a:lnTo>
                  <a:pt x="45847" y="56206"/>
                </a:lnTo>
                <a:lnTo>
                  <a:pt x="45847" y="426974"/>
                </a:lnTo>
                <a:lnTo>
                  <a:pt x="65659" y="426974"/>
                </a:lnTo>
                <a:lnTo>
                  <a:pt x="65659" y="56206"/>
                </a:lnTo>
                <a:lnTo>
                  <a:pt x="55753" y="39224"/>
                </a:lnTo>
                <a:close/>
              </a:path>
              <a:path w="111760" h="427354">
                <a:moveTo>
                  <a:pt x="55752" y="0"/>
                </a:moveTo>
                <a:lnTo>
                  <a:pt x="2794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427354">
                <a:moveTo>
                  <a:pt x="67159" y="19558"/>
                </a:moveTo>
                <a:lnTo>
                  <a:pt x="65659" y="19558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5156" y="104393"/>
                </a:lnTo>
                <a:lnTo>
                  <a:pt x="109982" y="101600"/>
                </a:lnTo>
                <a:lnTo>
                  <a:pt x="111506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427354">
                <a:moveTo>
                  <a:pt x="65659" y="19558"/>
                </a:moveTo>
                <a:lnTo>
                  <a:pt x="45847" y="19558"/>
                </a:lnTo>
                <a:lnTo>
                  <a:pt x="45847" y="56206"/>
                </a:lnTo>
                <a:lnTo>
                  <a:pt x="55753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8"/>
                </a:lnTo>
                <a:close/>
              </a:path>
              <a:path w="111760" h="427354">
                <a:moveTo>
                  <a:pt x="65659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427354">
                <a:moveTo>
                  <a:pt x="64262" y="24637"/>
                </a:moveTo>
                <a:lnTo>
                  <a:pt x="47244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C45C339C-731B-DB47-B660-F364C9FEE73F}"/>
              </a:ext>
            </a:extLst>
          </p:cNvPr>
          <p:cNvSpPr/>
          <p:nvPr/>
        </p:nvSpPr>
        <p:spPr>
          <a:xfrm>
            <a:off x="4564000" y="2448307"/>
            <a:ext cx="124586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91B0537C-E744-444E-BB0E-F047D4863764}"/>
              </a:ext>
            </a:extLst>
          </p:cNvPr>
          <p:cNvSpPr/>
          <p:nvPr/>
        </p:nvSpPr>
        <p:spPr>
          <a:xfrm>
            <a:off x="4564000" y="2623185"/>
            <a:ext cx="124586" cy="1303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5E144156-FACC-9643-BA21-046077FD8E54}"/>
              </a:ext>
            </a:extLst>
          </p:cNvPr>
          <p:cNvSpPr/>
          <p:nvPr/>
        </p:nvSpPr>
        <p:spPr>
          <a:xfrm>
            <a:off x="4564000" y="2796921"/>
            <a:ext cx="124586" cy="1314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DD2AE693-C613-824C-A86A-90CA413EFC2A}"/>
              </a:ext>
            </a:extLst>
          </p:cNvPr>
          <p:cNvSpPr/>
          <p:nvPr/>
        </p:nvSpPr>
        <p:spPr>
          <a:xfrm>
            <a:off x="4564000" y="2971800"/>
            <a:ext cx="124586" cy="1303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076AD0C8-65F2-4741-A07B-43186AC3FBB5}"/>
              </a:ext>
            </a:extLst>
          </p:cNvPr>
          <p:cNvSpPr/>
          <p:nvPr/>
        </p:nvSpPr>
        <p:spPr>
          <a:xfrm>
            <a:off x="5468442" y="3285169"/>
            <a:ext cx="246392" cy="1517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1D0D71C4-D31F-5643-AFB6-5388539A081B}"/>
              </a:ext>
            </a:extLst>
          </p:cNvPr>
          <p:cNvSpPr/>
          <p:nvPr/>
        </p:nvSpPr>
        <p:spPr>
          <a:xfrm>
            <a:off x="5388007" y="3176969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5752" y="39224"/>
                </a:moveTo>
                <a:lnTo>
                  <a:pt x="45846" y="56206"/>
                </a:lnTo>
                <a:lnTo>
                  <a:pt x="45846" y="426974"/>
                </a:lnTo>
                <a:lnTo>
                  <a:pt x="65658" y="426974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427354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8"/>
                </a:lnTo>
                <a:lnTo>
                  <a:pt x="17144" y="105537"/>
                </a:lnTo>
                <a:lnTo>
                  <a:pt x="19812" y="100838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427354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8"/>
                </a:lnTo>
                <a:lnTo>
                  <a:pt x="94361" y="105537"/>
                </a:lnTo>
                <a:lnTo>
                  <a:pt x="100456" y="107188"/>
                </a:lnTo>
                <a:lnTo>
                  <a:pt x="105155" y="104394"/>
                </a:lnTo>
                <a:lnTo>
                  <a:pt x="109981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427354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8"/>
                </a:lnTo>
                <a:lnTo>
                  <a:pt x="65658" y="24638"/>
                </a:lnTo>
                <a:lnTo>
                  <a:pt x="65658" y="19558"/>
                </a:lnTo>
                <a:close/>
              </a:path>
              <a:path w="111760" h="427354">
                <a:moveTo>
                  <a:pt x="65658" y="24638"/>
                </a:moveTo>
                <a:lnTo>
                  <a:pt x="64262" y="24638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8"/>
                </a:lnTo>
                <a:close/>
              </a:path>
              <a:path w="111760" h="427354">
                <a:moveTo>
                  <a:pt x="64262" y="24638"/>
                </a:moveTo>
                <a:lnTo>
                  <a:pt x="47243" y="24638"/>
                </a:lnTo>
                <a:lnTo>
                  <a:pt x="55752" y="39224"/>
                </a:lnTo>
                <a:lnTo>
                  <a:pt x="64262" y="246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383FBB75-0271-4B4C-B22E-3B6153AD4C7C}"/>
              </a:ext>
            </a:extLst>
          </p:cNvPr>
          <p:cNvSpPr/>
          <p:nvPr/>
        </p:nvSpPr>
        <p:spPr>
          <a:xfrm>
            <a:off x="4768024" y="2732818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3"/>
                </a:moveTo>
                <a:lnTo>
                  <a:pt x="598424" y="91694"/>
                </a:lnTo>
                <a:lnTo>
                  <a:pt x="593725" y="94361"/>
                </a:lnTo>
                <a:lnTo>
                  <a:pt x="592074" y="100457"/>
                </a:lnTo>
                <a:lnTo>
                  <a:pt x="594868" y="105156"/>
                </a:lnTo>
                <a:lnTo>
                  <a:pt x="597662" y="109982"/>
                </a:lnTo>
                <a:lnTo>
                  <a:pt x="603758" y="111506"/>
                </a:lnTo>
                <a:lnTo>
                  <a:pt x="608457" y="108712"/>
                </a:lnTo>
                <a:lnTo>
                  <a:pt x="682276" y="65659"/>
                </a:lnTo>
                <a:lnTo>
                  <a:pt x="679704" y="65659"/>
                </a:lnTo>
                <a:lnTo>
                  <a:pt x="679704" y="64262"/>
                </a:lnTo>
                <a:lnTo>
                  <a:pt x="674624" y="64262"/>
                </a:lnTo>
                <a:lnTo>
                  <a:pt x="660037" y="55753"/>
                </a:lnTo>
                <a:close/>
              </a:path>
              <a:path w="699770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70" h="111760">
                <a:moveTo>
                  <a:pt x="682276" y="45847"/>
                </a:moveTo>
                <a:lnTo>
                  <a:pt x="679704" y="45847"/>
                </a:lnTo>
                <a:lnTo>
                  <a:pt x="679704" y="65659"/>
                </a:lnTo>
                <a:lnTo>
                  <a:pt x="682276" y="65659"/>
                </a:lnTo>
                <a:lnTo>
                  <a:pt x="699262" y="55753"/>
                </a:lnTo>
                <a:lnTo>
                  <a:pt x="682276" y="45847"/>
                </a:lnTo>
                <a:close/>
              </a:path>
              <a:path w="699770" h="111760">
                <a:moveTo>
                  <a:pt x="674624" y="47244"/>
                </a:moveTo>
                <a:lnTo>
                  <a:pt x="660037" y="55753"/>
                </a:lnTo>
                <a:lnTo>
                  <a:pt x="674624" y="64262"/>
                </a:lnTo>
                <a:lnTo>
                  <a:pt x="674624" y="47244"/>
                </a:lnTo>
                <a:close/>
              </a:path>
              <a:path w="699770" h="111760">
                <a:moveTo>
                  <a:pt x="679704" y="47244"/>
                </a:moveTo>
                <a:lnTo>
                  <a:pt x="674624" y="47244"/>
                </a:lnTo>
                <a:lnTo>
                  <a:pt x="674624" y="64262"/>
                </a:lnTo>
                <a:lnTo>
                  <a:pt x="679704" y="64262"/>
                </a:lnTo>
                <a:lnTo>
                  <a:pt x="679704" y="47244"/>
                </a:lnTo>
                <a:close/>
              </a:path>
              <a:path w="699770" h="111760">
                <a:moveTo>
                  <a:pt x="603758" y="0"/>
                </a:moveTo>
                <a:lnTo>
                  <a:pt x="597662" y="1524"/>
                </a:lnTo>
                <a:lnTo>
                  <a:pt x="594868" y="6350"/>
                </a:lnTo>
                <a:lnTo>
                  <a:pt x="592074" y="11049"/>
                </a:lnTo>
                <a:lnTo>
                  <a:pt x="593725" y="17145"/>
                </a:lnTo>
                <a:lnTo>
                  <a:pt x="598424" y="19812"/>
                </a:lnTo>
                <a:lnTo>
                  <a:pt x="660037" y="55753"/>
                </a:lnTo>
                <a:lnTo>
                  <a:pt x="674624" y="47244"/>
                </a:lnTo>
                <a:lnTo>
                  <a:pt x="679704" y="47244"/>
                </a:lnTo>
                <a:lnTo>
                  <a:pt x="679704" y="45847"/>
                </a:lnTo>
                <a:lnTo>
                  <a:pt x="682276" y="45847"/>
                </a:lnTo>
                <a:lnTo>
                  <a:pt x="608457" y="2794"/>
                </a:lnTo>
                <a:lnTo>
                  <a:pt x="60375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20CE79AD-144B-6D44-AF49-FEEA41723C34}"/>
              </a:ext>
            </a:extLst>
          </p:cNvPr>
          <p:cNvSpPr/>
          <p:nvPr/>
        </p:nvSpPr>
        <p:spPr>
          <a:xfrm>
            <a:off x="4853177" y="2530602"/>
            <a:ext cx="320040" cy="2194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0BBA2FD4-3046-B94E-9920-D9EE82EF268C}"/>
              </a:ext>
            </a:extLst>
          </p:cNvPr>
          <p:cNvSpPr/>
          <p:nvPr/>
        </p:nvSpPr>
        <p:spPr>
          <a:xfrm>
            <a:off x="5128752" y="2211996"/>
            <a:ext cx="241005" cy="1429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BC388407-00AD-3C4C-AF63-860D73321BAD}"/>
              </a:ext>
            </a:extLst>
          </p:cNvPr>
          <p:cNvSpPr/>
          <p:nvPr/>
        </p:nvSpPr>
        <p:spPr>
          <a:xfrm>
            <a:off x="5372101" y="2441449"/>
            <a:ext cx="124586" cy="1314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47D98060-ADE1-FC41-9A05-BF2A9515346A}"/>
              </a:ext>
            </a:extLst>
          </p:cNvPr>
          <p:cNvSpPr/>
          <p:nvPr/>
        </p:nvSpPr>
        <p:spPr>
          <a:xfrm>
            <a:off x="5372101" y="2616326"/>
            <a:ext cx="124586" cy="1303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3A2C6010-C2CE-EF4C-8452-7C8701FC9A1F}"/>
              </a:ext>
            </a:extLst>
          </p:cNvPr>
          <p:cNvSpPr/>
          <p:nvPr/>
        </p:nvSpPr>
        <p:spPr>
          <a:xfrm>
            <a:off x="5372101" y="2790063"/>
            <a:ext cx="124586" cy="1314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E596EA63-70B2-2148-BB8F-12DADD97217B}"/>
              </a:ext>
            </a:extLst>
          </p:cNvPr>
          <p:cNvSpPr/>
          <p:nvPr/>
        </p:nvSpPr>
        <p:spPr>
          <a:xfrm>
            <a:off x="5372101" y="2964941"/>
            <a:ext cx="124586" cy="1303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360F49C5-475C-A24E-B302-1CE3DBCE0ED4}"/>
              </a:ext>
            </a:extLst>
          </p:cNvPr>
          <p:cNvSpPr/>
          <p:nvPr/>
        </p:nvSpPr>
        <p:spPr>
          <a:xfrm>
            <a:off x="5292662" y="2372296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5"/>
                </a:lnTo>
                <a:lnTo>
                  <a:pt x="60959" y="1072895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C0707648-BFE3-6643-888A-B0EB9FA62FB7}"/>
              </a:ext>
            </a:extLst>
          </p:cNvPr>
          <p:cNvSpPr/>
          <p:nvPr/>
        </p:nvSpPr>
        <p:spPr>
          <a:xfrm>
            <a:off x="5388007" y="1936813"/>
            <a:ext cx="83820" cy="434816"/>
          </a:xfrm>
          <a:custGeom>
            <a:avLst/>
            <a:gdLst/>
            <a:ahLst/>
            <a:cxnLst/>
            <a:rect l="l" t="t" r="r" b="b"/>
            <a:pathLst>
              <a:path w="111760" h="579755">
                <a:moveTo>
                  <a:pt x="55752" y="39224"/>
                </a:moveTo>
                <a:lnTo>
                  <a:pt x="45846" y="56206"/>
                </a:lnTo>
                <a:lnTo>
                  <a:pt x="45846" y="579247"/>
                </a:lnTo>
                <a:lnTo>
                  <a:pt x="65658" y="579247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579755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579755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4"/>
                </a:lnTo>
                <a:lnTo>
                  <a:pt x="109981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579755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8"/>
                </a:lnTo>
                <a:close/>
              </a:path>
              <a:path w="111760" h="579755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579755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696024A6-5A61-8541-8B95-B09202AF3752}"/>
              </a:ext>
            </a:extLst>
          </p:cNvPr>
          <p:cNvSpPr/>
          <p:nvPr/>
        </p:nvSpPr>
        <p:spPr>
          <a:xfrm>
            <a:off x="5504689" y="2025395"/>
            <a:ext cx="154304" cy="1337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2F6B6817-66BA-E94F-A8E8-56AB01163EA9}"/>
              </a:ext>
            </a:extLst>
          </p:cNvPr>
          <p:cNvSpPr/>
          <p:nvPr/>
        </p:nvSpPr>
        <p:spPr>
          <a:xfrm>
            <a:off x="4581049" y="1936813"/>
            <a:ext cx="83820" cy="441484"/>
          </a:xfrm>
          <a:custGeom>
            <a:avLst/>
            <a:gdLst/>
            <a:ahLst/>
            <a:cxnLst/>
            <a:rect l="l" t="t" r="r" b="b"/>
            <a:pathLst>
              <a:path w="111760" h="588644">
                <a:moveTo>
                  <a:pt x="55753" y="39224"/>
                </a:moveTo>
                <a:lnTo>
                  <a:pt x="45847" y="56206"/>
                </a:lnTo>
                <a:lnTo>
                  <a:pt x="45847" y="588518"/>
                </a:lnTo>
                <a:lnTo>
                  <a:pt x="65659" y="588518"/>
                </a:lnTo>
                <a:lnTo>
                  <a:pt x="65659" y="56206"/>
                </a:lnTo>
                <a:lnTo>
                  <a:pt x="55753" y="39224"/>
                </a:lnTo>
                <a:close/>
              </a:path>
              <a:path w="111760" h="588644">
                <a:moveTo>
                  <a:pt x="55752" y="0"/>
                </a:moveTo>
                <a:lnTo>
                  <a:pt x="2794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588644">
                <a:moveTo>
                  <a:pt x="67159" y="19558"/>
                </a:moveTo>
                <a:lnTo>
                  <a:pt x="65659" y="19558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5156" y="104394"/>
                </a:lnTo>
                <a:lnTo>
                  <a:pt x="109982" y="101600"/>
                </a:lnTo>
                <a:lnTo>
                  <a:pt x="111506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588644">
                <a:moveTo>
                  <a:pt x="65659" y="19558"/>
                </a:moveTo>
                <a:lnTo>
                  <a:pt x="45847" y="19558"/>
                </a:lnTo>
                <a:lnTo>
                  <a:pt x="45847" y="56206"/>
                </a:lnTo>
                <a:lnTo>
                  <a:pt x="55753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8"/>
                </a:lnTo>
                <a:close/>
              </a:path>
              <a:path w="111760" h="588644">
                <a:moveTo>
                  <a:pt x="65659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588644">
                <a:moveTo>
                  <a:pt x="64262" y="24637"/>
                </a:moveTo>
                <a:lnTo>
                  <a:pt x="47244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9C4E08B6-2F1E-9B44-8C07-853888C4B377}"/>
              </a:ext>
            </a:extLst>
          </p:cNvPr>
          <p:cNvSpPr/>
          <p:nvPr/>
        </p:nvSpPr>
        <p:spPr>
          <a:xfrm>
            <a:off x="4704589" y="2031286"/>
            <a:ext cx="154304" cy="1345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7FBF61CF-9556-6B4C-BF54-3640A2D6B34E}"/>
              </a:ext>
            </a:extLst>
          </p:cNvPr>
          <p:cNvSpPr/>
          <p:nvPr/>
        </p:nvSpPr>
        <p:spPr>
          <a:xfrm>
            <a:off x="3791617" y="1936813"/>
            <a:ext cx="83820" cy="434816"/>
          </a:xfrm>
          <a:custGeom>
            <a:avLst/>
            <a:gdLst/>
            <a:ahLst/>
            <a:cxnLst/>
            <a:rect l="l" t="t" r="r" b="b"/>
            <a:pathLst>
              <a:path w="111760" h="579755">
                <a:moveTo>
                  <a:pt x="56291" y="39284"/>
                </a:moveTo>
                <a:lnTo>
                  <a:pt x="46226" y="56165"/>
                </a:lnTo>
                <a:lnTo>
                  <a:pt x="40766" y="579247"/>
                </a:lnTo>
                <a:lnTo>
                  <a:pt x="60578" y="579374"/>
                </a:lnTo>
                <a:lnTo>
                  <a:pt x="66037" y="56400"/>
                </a:lnTo>
                <a:lnTo>
                  <a:pt x="56291" y="39284"/>
                </a:lnTo>
                <a:close/>
              </a:path>
              <a:path w="111760" h="579755">
                <a:moveTo>
                  <a:pt x="67921" y="19558"/>
                </a:moveTo>
                <a:lnTo>
                  <a:pt x="46609" y="19558"/>
                </a:lnTo>
                <a:lnTo>
                  <a:pt x="66421" y="19685"/>
                </a:lnTo>
                <a:lnTo>
                  <a:pt x="66037" y="56400"/>
                </a:lnTo>
                <a:lnTo>
                  <a:pt x="94234" y="105918"/>
                </a:lnTo>
                <a:lnTo>
                  <a:pt x="100330" y="107569"/>
                </a:lnTo>
                <a:lnTo>
                  <a:pt x="105028" y="104902"/>
                </a:lnTo>
                <a:lnTo>
                  <a:pt x="109855" y="102235"/>
                </a:lnTo>
                <a:lnTo>
                  <a:pt x="111506" y="96139"/>
                </a:lnTo>
                <a:lnTo>
                  <a:pt x="108838" y="91312"/>
                </a:lnTo>
                <a:lnTo>
                  <a:pt x="67921" y="19558"/>
                </a:lnTo>
                <a:close/>
              </a:path>
              <a:path w="111760" h="579755">
                <a:moveTo>
                  <a:pt x="56769" y="0"/>
                </a:moveTo>
                <a:lnTo>
                  <a:pt x="0" y="94996"/>
                </a:lnTo>
                <a:lnTo>
                  <a:pt x="1524" y="101092"/>
                </a:lnTo>
                <a:lnTo>
                  <a:pt x="10922" y="106680"/>
                </a:lnTo>
                <a:lnTo>
                  <a:pt x="17018" y="105156"/>
                </a:lnTo>
                <a:lnTo>
                  <a:pt x="46226" y="56165"/>
                </a:lnTo>
                <a:lnTo>
                  <a:pt x="46609" y="19558"/>
                </a:lnTo>
                <a:lnTo>
                  <a:pt x="67921" y="19558"/>
                </a:lnTo>
                <a:lnTo>
                  <a:pt x="56769" y="0"/>
                </a:lnTo>
                <a:close/>
              </a:path>
              <a:path w="111760" h="579755">
                <a:moveTo>
                  <a:pt x="66370" y="24511"/>
                </a:moveTo>
                <a:lnTo>
                  <a:pt x="47878" y="24511"/>
                </a:lnTo>
                <a:lnTo>
                  <a:pt x="65024" y="24637"/>
                </a:lnTo>
                <a:lnTo>
                  <a:pt x="56291" y="39284"/>
                </a:lnTo>
                <a:lnTo>
                  <a:pt x="66037" y="56400"/>
                </a:lnTo>
                <a:lnTo>
                  <a:pt x="66370" y="24511"/>
                </a:lnTo>
                <a:close/>
              </a:path>
              <a:path w="111760" h="579755">
                <a:moveTo>
                  <a:pt x="46609" y="19558"/>
                </a:moveTo>
                <a:lnTo>
                  <a:pt x="46226" y="56165"/>
                </a:lnTo>
                <a:lnTo>
                  <a:pt x="56291" y="39284"/>
                </a:lnTo>
                <a:lnTo>
                  <a:pt x="47878" y="24511"/>
                </a:lnTo>
                <a:lnTo>
                  <a:pt x="66370" y="24511"/>
                </a:lnTo>
                <a:lnTo>
                  <a:pt x="66421" y="19685"/>
                </a:lnTo>
                <a:lnTo>
                  <a:pt x="46609" y="19558"/>
                </a:lnTo>
                <a:close/>
              </a:path>
              <a:path w="111760" h="579755">
                <a:moveTo>
                  <a:pt x="47878" y="24511"/>
                </a:moveTo>
                <a:lnTo>
                  <a:pt x="56291" y="39284"/>
                </a:lnTo>
                <a:lnTo>
                  <a:pt x="65024" y="24637"/>
                </a:lnTo>
                <a:lnTo>
                  <a:pt x="47878" y="2451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356FD707-EEAB-954B-87A0-057A6FF44FC6}"/>
              </a:ext>
            </a:extLst>
          </p:cNvPr>
          <p:cNvSpPr/>
          <p:nvPr/>
        </p:nvSpPr>
        <p:spPr>
          <a:xfrm>
            <a:off x="3909060" y="2031286"/>
            <a:ext cx="154304" cy="1345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2" name="object 91">
            <a:extLst>
              <a:ext uri="{FF2B5EF4-FFF2-40B4-BE49-F238E27FC236}">
                <a16:creationId xmlns:a16="http://schemas.microsoft.com/office/drawing/2014/main" id="{D1EF0875-F44B-FA42-B940-6DFFE4F69D2B}"/>
              </a:ext>
            </a:extLst>
          </p:cNvPr>
          <p:cNvSpPr/>
          <p:nvPr/>
        </p:nvSpPr>
        <p:spPr>
          <a:xfrm>
            <a:off x="2990850" y="1936813"/>
            <a:ext cx="83820" cy="411480"/>
          </a:xfrm>
          <a:custGeom>
            <a:avLst/>
            <a:gdLst/>
            <a:ahLst/>
            <a:cxnLst/>
            <a:rect l="l" t="t" r="r" b="b"/>
            <a:pathLst>
              <a:path w="111760" h="548639">
                <a:moveTo>
                  <a:pt x="56519" y="39321"/>
                </a:moveTo>
                <a:lnTo>
                  <a:pt x="46395" y="56147"/>
                </a:lnTo>
                <a:lnTo>
                  <a:pt x="40131" y="548259"/>
                </a:lnTo>
                <a:lnTo>
                  <a:pt x="59943" y="548513"/>
                </a:lnTo>
                <a:lnTo>
                  <a:pt x="66207" y="56431"/>
                </a:lnTo>
                <a:lnTo>
                  <a:pt x="56519" y="39321"/>
                </a:lnTo>
                <a:close/>
              </a:path>
              <a:path w="111760" h="548639">
                <a:moveTo>
                  <a:pt x="68033" y="19431"/>
                </a:moveTo>
                <a:lnTo>
                  <a:pt x="46862" y="19431"/>
                </a:lnTo>
                <a:lnTo>
                  <a:pt x="66675" y="19685"/>
                </a:lnTo>
                <a:lnTo>
                  <a:pt x="66207" y="56431"/>
                </a:lnTo>
                <a:lnTo>
                  <a:pt x="91567" y="101219"/>
                </a:lnTo>
                <a:lnTo>
                  <a:pt x="94233" y="106045"/>
                </a:lnTo>
                <a:lnTo>
                  <a:pt x="100330" y="107696"/>
                </a:lnTo>
                <a:lnTo>
                  <a:pt x="105156" y="105029"/>
                </a:lnTo>
                <a:lnTo>
                  <a:pt x="109855" y="102235"/>
                </a:lnTo>
                <a:lnTo>
                  <a:pt x="111506" y="96266"/>
                </a:lnTo>
                <a:lnTo>
                  <a:pt x="108838" y="91440"/>
                </a:lnTo>
                <a:lnTo>
                  <a:pt x="68033" y="19431"/>
                </a:lnTo>
                <a:close/>
              </a:path>
              <a:path w="111760" h="548639">
                <a:moveTo>
                  <a:pt x="57023" y="0"/>
                </a:moveTo>
                <a:lnTo>
                  <a:pt x="2793" y="90170"/>
                </a:lnTo>
                <a:lnTo>
                  <a:pt x="0" y="94869"/>
                </a:lnTo>
                <a:lnTo>
                  <a:pt x="1524" y="100965"/>
                </a:lnTo>
                <a:lnTo>
                  <a:pt x="10922" y="106553"/>
                </a:lnTo>
                <a:lnTo>
                  <a:pt x="17018" y="105029"/>
                </a:lnTo>
                <a:lnTo>
                  <a:pt x="19812" y="100330"/>
                </a:lnTo>
                <a:lnTo>
                  <a:pt x="46395" y="56147"/>
                </a:lnTo>
                <a:lnTo>
                  <a:pt x="46862" y="19431"/>
                </a:lnTo>
                <a:lnTo>
                  <a:pt x="68033" y="19431"/>
                </a:lnTo>
                <a:lnTo>
                  <a:pt x="57023" y="0"/>
                </a:lnTo>
                <a:close/>
              </a:path>
              <a:path w="111760" h="548639">
                <a:moveTo>
                  <a:pt x="66613" y="24511"/>
                </a:moveTo>
                <a:lnTo>
                  <a:pt x="48132" y="24511"/>
                </a:lnTo>
                <a:lnTo>
                  <a:pt x="65277" y="24765"/>
                </a:lnTo>
                <a:lnTo>
                  <a:pt x="56519" y="39321"/>
                </a:lnTo>
                <a:lnTo>
                  <a:pt x="66207" y="56431"/>
                </a:lnTo>
                <a:lnTo>
                  <a:pt x="66613" y="24511"/>
                </a:lnTo>
                <a:close/>
              </a:path>
              <a:path w="111760" h="548639">
                <a:moveTo>
                  <a:pt x="46862" y="19431"/>
                </a:moveTo>
                <a:lnTo>
                  <a:pt x="46395" y="56147"/>
                </a:lnTo>
                <a:lnTo>
                  <a:pt x="56519" y="39321"/>
                </a:lnTo>
                <a:lnTo>
                  <a:pt x="48132" y="24511"/>
                </a:lnTo>
                <a:lnTo>
                  <a:pt x="66613" y="24511"/>
                </a:lnTo>
                <a:lnTo>
                  <a:pt x="66675" y="19685"/>
                </a:lnTo>
                <a:lnTo>
                  <a:pt x="46862" y="19431"/>
                </a:lnTo>
                <a:close/>
              </a:path>
              <a:path w="111760" h="548639">
                <a:moveTo>
                  <a:pt x="48132" y="24511"/>
                </a:moveTo>
                <a:lnTo>
                  <a:pt x="56519" y="39321"/>
                </a:lnTo>
                <a:lnTo>
                  <a:pt x="65277" y="24765"/>
                </a:lnTo>
                <a:lnTo>
                  <a:pt x="48132" y="2451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3" name="object 92">
            <a:extLst>
              <a:ext uri="{FF2B5EF4-FFF2-40B4-BE49-F238E27FC236}">
                <a16:creationId xmlns:a16="http://schemas.microsoft.com/office/drawing/2014/main" id="{B4AF00C9-42C2-0C4B-891F-6E25378D93A7}"/>
              </a:ext>
            </a:extLst>
          </p:cNvPr>
          <p:cNvSpPr/>
          <p:nvPr/>
        </p:nvSpPr>
        <p:spPr>
          <a:xfrm>
            <a:off x="3108960" y="2024253"/>
            <a:ext cx="154304" cy="1337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4" name="object 93">
            <a:extLst>
              <a:ext uri="{FF2B5EF4-FFF2-40B4-BE49-F238E27FC236}">
                <a16:creationId xmlns:a16="http://schemas.microsoft.com/office/drawing/2014/main" id="{F4734206-64C0-4141-8A55-66DFABF05B01}"/>
              </a:ext>
            </a:extLst>
          </p:cNvPr>
          <p:cNvSpPr/>
          <p:nvPr/>
        </p:nvSpPr>
        <p:spPr>
          <a:xfrm>
            <a:off x="2938796" y="1710226"/>
            <a:ext cx="251265" cy="18089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5" name="object 94">
            <a:extLst>
              <a:ext uri="{FF2B5EF4-FFF2-40B4-BE49-F238E27FC236}">
                <a16:creationId xmlns:a16="http://schemas.microsoft.com/office/drawing/2014/main" id="{C1739D28-CEC1-034F-A74F-5C94867F14BA}"/>
              </a:ext>
            </a:extLst>
          </p:cNvPr>
          <p:cNvSpPr/>
          <p:nvPr/>
        </p:nvSpPr>
        <p:spPr>
          <a:xfrm>
            <a:off x="5332340" y="1710226"/>
            <a:ext cx="248847" cy="18089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6" name="object 95">
            <a:extLst>
              <a:ext uri="{FF2B5EF4-FFF2-40B4-BE49-F238E27FC236}">
                <a16:creationId xmlns:a16="http://schemas.microsoft.com/office/drawing/2014/main" id="{F1833F26-008A-2945-8B46-02E312ACFF2C}"/>
              </a:ext>
            </a:extLst>
          </p:cNvPr>
          <p:cNvSpPr/>
          <p:nvPr/>
        </p:nvSpPr>
        <p:spPr>
          <a:xfrm>
            <a:off x="4534491" y="1710226"/>
            <a:ext cx="252235" cy="18089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7" name="object 96">
            <a:extLst>
              <a:ext uri="{FF2B5EF4-FFF2-40B4-BE49-F238E27FC236}">
                <a16:creationId xmlns:a16="http://schemas.microsoft.com/office/drawing/2014/main" id="{3FFB501E-4773-7343-B08F-153ABA139A44}"/>
              </a:ext>
            </a:extLst>
          </p:cNvPr>
          <p:cNvSpPr/>
          <p:nvPr/>
        </p:nvSpPr>
        <p:spPr>
          <a:xfrm>
            <a:off x="3734295" y="1710226"/>
            <a:ext cx="254686" cy="18089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8" name="object 97">
            <a:extLst>
              <a:ext uri="{FF2B5EF4-FFF2-40B4-BE49-F238E27FC236}">
                <a16:creationId xmlns:a16="http://schemas.microsoft.com/office/drawing/2014/main" id="{DBC780B3-56FD-2A4C-A2CC-117C38D3A063}"/>
              </a:ext>
            </a:extLst>
          </p:cNvPr>
          <p:cNvSpPr/>
          <p:nvPr/>
        </p:nvSpPr>
        <p:spPr>
          <a:xfrm>
            <a:off x="5218994" y="1071223"/>
            <a:ext cx="429624" cy="1743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9" name="object 98">
            <a:extLst>
              <a:ext uri="{FF2B5EF4-FFF2-40B4-BE49-F238E27FC236}">
                <a16:creationId xmlns:a16="http://schemas.microsoft.com/office/drawing/2014/main" id="{3E2A1B1F-4BE1-AC41-ACA9-8CAD5F9EAF96}"/>
              </a:ext>
            </a:extLst>
          </p:cNvPr>
          <p:cNvSpPr/>
          <p:nvPr/>
        </p:nvSpPr>
        <p:spPr>
          <a:xfrm>
            <a:off x="4424708" y="1071223"/>
            <a:ext cx="431847" cy="17435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0" name="object 99">
            <a:extLst>
              <a:ext uri="{FF2B5EF4-FFF2-40B4-BE49-F238E27FC236}">
                <a16:creationId xmlns:a16="http://schemas.microsoft.com/office/drawing/2014/main" id="{056EF10A-7379-F546-B8E6-94EC03527FF6}"/>
              </a:ext>
            </a:extLst>
          </p:cNvPr>
          <p:cNvSpPr/>
          <p:nvPr/>
        </p:nvSpPr>
        <p:spPr>
          <a:xfrm>
            <a:off x="3627941" y="1071223"/>
            <a:ext cx="429675" cy="17435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1" name="object 100">
            <a:extLst>
              <a:ext uri="{FF2B5EF4-FFF2-40B4-BE49-F238E27FC236}">
                <a16:creationId xmlns:a16="http://schemas.microsoft.com/office/drawing/2014/main" id="{869FD904-E98A-F740-82D9-98EEE5B0A34B}"/>
              </a:ext>
            </a:extLst>
          </p:cNvPr>
          <p:cNvSpPr/>
          <p:nvPr/>
        </p:nvSpPr>
        <p:spPr>
          <a:xfrm>
            <a:off x="2809584" y="1071223"/>
            <a:ext cx="429653" cy="17435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2" name="object 101">
            <a:extLst>
              <a:ext uri="{FF2B5EF4-FFF2-40B4-BE49-F238E27FC236}">
                <a16:creationId xmlns:a16="http://schemas.microsoft.com/office/drawing/2014/main" id="{46452D0E-EAEE-D54D-A955-68C1CED2AEEA}"/>
              </a:ext>
            </a:extLst>
          </p:cNvPr>
          <p:cNvSpPr/>
          <p:nvPr/>
        </p:nvSpPr>
        <p:spPr>
          <a:xfrm>
            <a:off x="2978563" y="1263587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3" y="39224"/>
                </a:moveTo>
                <a:lnTo>
                  <a:pt x="45846" y="56206"/>
                </a:lnTo>
                <a:lnTo>
                  <a:pt x="45846" y="535431"/>
                </a:lnTo>
                <a:lnTo>
                  <a:pt x="65658" y="535431"/>
                </a:lnTo>
                <a:lnTo>
                  <a:pt x="65658" y="56206"/>
                </a:lnTo>
                <a:lnTo>
                  <a:pt x="55753" y="39224"/>
                </a:lnTo>
                <a:close/>
              </a:path>
              <a:path w="111760" h="535939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535939">
                <a:moveTo>
                  <a:pt x="67159" y="19557"/>
                </a:moveTo>
                <a:lnTo>
                  <a:pt x="65658" y="19557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0" y="105537"/>
                </a:lnTo>
                <a:lnTo>
                  <a:pt x="100456" y="107187"/>
                </a:lnTo>
                <a:lnTo>
                  <a:pt x="105156" y="104393"/>
                </a:lnTo>
                <a:lnTo>
                  <a:pt x="109981" y="101600"/>
                </a:lnTo>
                <a:lnTo>
                  <a:pt x="111506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535939">
                <a:moveTo>
                  <a:pt x="65658" y="19557"/>
                </a:moveTo>
                <a:lnTo>
                  <a:pt x="45846" y="19557"/>
                </a:lnTo>
                <a:lnTo>
                  <a:pt x="45846" y="56206"/>
                </a:lnTo>
                <a:lnTo>
                  <a:pt x="55753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7"/>
                </a:lnTo>
                <a:close/>
              </a:path>
              <a:path w="111760" h="535939">
                <a:moveTo>
                  <a:pt x="65658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3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3" name="object 102">
            <a:extLst>
              <a:ext uri="{FF2B5EF4-FFF2-40B4-BE49-F238E27FC236}">
                <a16:creationId xmlns:a16="http://schemas.microsoft.com/office/drawing/2014/main" id="{AE037772-3AD9-B64A-9C60-57C6390486A9}"/>
              </a:ext>
            </a:extLst>
          </p:cNvPr>
          <p:cNvSpPr/>
          <p:nvPr/>
        </p:nvSpPr>
        <p:spPr>
          <a:xfrm>
            <a:off x="3782092" y="1263587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3" y="39224"/>
                </a:moveTo>
                <a:lnTo>
                  <a:pt x="45847" y="56206"/>
                </a:lnTo>
                <a:lnTo>
                  <a:pt x="45847" y="535431"/>
                </a:lnTo>
                <a:lnTo>
                  <a:pt x="65659" y="535431"/>
                </a:lnTo>
                <a:lnTo>
                  <a:pt x="65659" y="56206"/>
                </a:lnTo>
                <a:lnTo>
                  <a:pt x="55753" y="39224"/>
                </a:lnTo>
                <a:close/>
              </a:path>
              <a:path w="111760" h="535939">
                <a:moveTo>
                  <a:pt x="55752" y="0"/>
                </a:moveTo>
                <a:lnTo>
                  <a:pt x="2794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535939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5156" y="104393"/>
                </a:lnTo>
                <a:lnTo>
                  <a:pt x="109982" y="101600"/>
                </a:lnTo>
                <a:lnTo>
                  <a:pt x="111506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535939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3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60" h="535939">
                <a:moveTo>
                  <a:pt x="65659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4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4" name="object 103">
            <a:extLst>
              <a:ext uri="{FF2B5EF4-FFF2-40B4-BE49-F238E27FC236}">
                <a16:creationId xmlns:a16="http://schemas.microsoft.com/office/drawing/2014/main" id="{E7671719-E498-4242-A035-B4EEE2C244D2}"/>
              </a:ext>
            </a:extLst>
          </p:cNvPr>
          <p:cNvSpPr/>
          <p:nvPr/>
        </p:nvSpPr>
        <p:spPr>
          <a:xfrm>
            <a:off x="4571904" y="1263587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2" y="39224"/>
                </a:moveTo>
                <a:lnTo>
                  <a:pt x="45847" y="56206"/>
                </a:lnTo>
                <a:lnTo>
                  <a:pt x="45847" y="535431"/>
                </a:lnTo>
                <a:lnTo>
                  <a:pt x="65659" y="535431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60" h="535939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535939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535939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60" h="535939">
                <a:moveTo>
                  <a:pt x="65659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5" name="object 104">
            <a:extLst>
              <a:ext uri="{FF2B5EF4-FFF2-40B4-BE49-F238E27FC236}">
                <a16:creationId xmlns:a16="http://schemas.microsoft.com/office/drawing/2014/main" id="{B9B97A7D-CAA6-E74A-89FB-9EE5746314D7}"/>
              </a:ext>
            </a:extLst>
          </p:cNvPr>
          <p:cNvSpPr/>
          <p:nvPr/>
        </p:nvSpPr>
        <p:spPr>
          <a:xfrm>
            <a:off x="5373147" y="1263587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2" y="39224"/>
                </a:moveTo>
                <a:lnTo>
                  <a:pt x="45847" y="56206"/>
                </a:lnTo>
                <a:lnTo>
                  <a:pt x="45847" y="535431"/>
                </a:lnTo>
                <a:lnTo>
                  <a:pt x="65658" y="535431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535939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535939">
                <a:moveTo>
                  <a:pt x="67159" y="19557"/>
                </a:moveTo>
                <a:lnTo>
                  <a:pt x="65658" y="19557"/>
                </a:lnTo>
                <a:lnTo>
                  <a:pt x="65658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535939">
                <a:moveTo>
                  <a:pt x="65658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7"/>
                </a:lnTo>
                <a:close/>
              </a:path>
              <a:path w="111760" h="535939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8" y="56206"/>
                </a:lnTo>
                <a:lnTo>
                  <a:pt x="65658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6" name="object 105">
            <a:extLst>
              <a:ext uri="{FF2B5EF4-FFF2-40B4-BE49-F238E27FC236}">
                <a16:creationId xmlns:a16="http://schemas.microsoft.com/office/drawing/2014/main" id="{B4A1551D-97EC-D64D-9B6E-3ED23634534B}"/>
              </a:ext>
            </a:extLst>
          </p:cNvPr>
          <p:cNvSpPr/>
          <p:nvPr/>
        </p:nvSpPr>
        <p:spPr>
          <a:xfrm>
            <a:off x="5570410" y="2743104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2"/>
                </a:moveTo>
                <a:lnTo>
                  <a:pt x="598424" y="91693"/>
                </a:lnTo>
                <a:lnTo>
                  <a:pt x="593725" y="94360"/>
                </a:lnTo>
                <a:lnTo>
                  <a:pt x="592074" y="100456"/>
                </a:lnTo>
                <a:lnTo>
                  <a:pt x="594868" y="105156"/>
                </a:lnTo>
                <a:lnTo>
                  <a:pt x="597662" y="109981"/>
                </a:lnTo>
                <a:lnTo>
                  <a:pt x="603758" y="111506"/>
                </a:lnTo>
                <a:lnTo>
                  <a:pt x="608457" y="108712"/>
                </a:lnTo>
                <a:lnTo>
                  <a:pt x="682276" y="65658"/>
                </a:lnTo>
                <a:lnTo>
                  <a:pt x="679704" y="65658"/>
                </a:lnTo>
                <a:lnTo>
                  <a:pt x="679704" y="64262"/>
                </a:lnTo>
                <a:lnTo>
                  <a:pt x="674624" y="64262"/>
                </a:lnTo>
                <a:lnTo>
                  <a:pt x="660037" y="55752"/>
                </a:lnTo>
                <a:close/>
              </a:path>
              <a:path w="699770" h="111760">
                <a:moveTo>
                  <a:pt x="643055" y="45846"/>
                </a:moveTo>
                <a:lnTo>
                  <a:pt x="0" y="45846"/>
                </a:lnTo>
                <a:lnTo>
                  <a:pt x="0" y="65658"/>
                </a:lnTo>
                <a:lnTo>
                  <a:pt x="643055" y="65658"/>
                </a:lnTo>
                <a:lnTo>
                  <a:pt x="660037" y="55752"/>
                </a:lnTo>
                <a:lnTo>
                  <a:pt x="643055" y="45846"/>
                </a:lnTo>
                <a:close/>
              </a:path>
              <a:path w="699770" h="111760">
                <a:moveTo>
                  <a:pt x="682276" y="45846"/>
                </a:moveTo>
                <a:lnTo>
                  <a:pt x="679704" y="45846"/>
                </a:lnTo>
                <a:lnTo>
                  <a:pt x="679704" y="65658"/>
                </a:lnTo>
                <a:lnTo>
                  <a:pt x="682276" y="65658"/>
                </a:lnTo>
                <a:lnTo>
                  <a:pt x="699262" y="55752"/>
                </a:lnTo>
                <a:lnTo>
                  <a:pt x="682276" y="45846"/>
                </a:lnTo>
                <a:close/>
              </a:path>
              <a:path w="699770" h="111760">
                <a:moveTo>
                  <a:pt x="674624" y="47243"/>
                </a:moveTo>
                <a:lnTo>
                  <a:pt x="660037" y="55752"/>
                </a:lnTo>
                <a:lnTo>
                  <a:pt x="674624" y="64262"/>
                </a:lnTo>
                <a:lnTo>
                  <a:pt x="674624" y="47243"/>
                </a:lnTo>
                <a:close/>
              </a:path>
              <a:path w="699770" h="111760">
                <a:moveTo>
                  <a:pt x="679704" y="47243"/>
                </a:moveTo>
                <a:lnTo>
                  <a:pt x="674624" y="47243"/>
                </a:lnTo>
                <a:lnTo>
                  <a:pt x="674624" y="64262"/>
                </a:lnTo>
                <a:lnTo>
                  <a:pt x="679704" y="64262"/>
                </a:lnTo>
                <a:lnTo>
                  <a:pt x="679704" y="47243"/>
                </a:lnTo>
                <a:close/>
              </a:path>
              <a:path w="699770" h="111760">
                <a:moveTo>
                  <a:pt x="603758" y="0"/>
                </a:moveTo>
                <a:lnTo>
                  <a:pt x="597662" y="1524"/>
                </a:lnTo>
                <a:lnTo>
                  <a:pt x="594868" y="6350"/>
                </a:lnTo>
                <a:lnTo>
                  <a:pt x="592074" y="11049"/>
                </a:lnTo>
                <a:lnTo>
                  <a:pt x="593725" y="17144"/>
                </a:lnTo>
                <a:lnTo>
                  <a:pt x="598424" y="19812"/>
                </a:lnTo>
                <a:lnTo>
                  <a:pt x="660037" y="55752"/>
                </a:lnTo>
                <a:lnTo>
                  <a:pt x="674624" y="47243"/>
                </a:lnTo>
                <a:lnTo>
                  <a:pt x="679704" y="47243"/>
                </a:lnTo>
                <a:lnTo>
                  <a:pt x="679704" y="45846"/>
                </a:lnTo>
                <a:lnTo>
                  <a:pt x="682276" y="45846"/>
                </a:lnTo>
                <a:lnTo>
                  <a:pt x="608457" y="2793"/>
                </a:lnTo>
                <a:lnTo>
                  <a:pt x="60375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7" name="object 106">
            <a:extLst>
              <a:ext uri="{FF2B5EF4-FFF2-40B4-BE49-F238E27FC236}">
                <a16:creationId xmlns:a16="http://schemas.microsoft.com/office/drawing/2014/main" id="{4A3D31B4-06B2-7B41-BE36-859EF2CE6B76}"/>
              </a:ext>
            </a:extLst>
          </p:cNvPr>
          <p:cNvSpPr/>
          <p:nvPr/>
        </p:nvSpPr>
        <p:spPr>
          <a:xfrm>
            <a:off x="5654421" y="2542032"/>
            <a:ext cx="321183" cy="21831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8" name="object 107">
            <a:extLst>
              <a:ext uri="{FF2B5EF4-FFF2-40B4-BE49-F238E27FC236}">
                <a16:creationId xmlns:a16="http://schemas.microsoft.com/office/drawing/2014/main" id="{9EDC3B04-08CC-D249-95DC-F8DC6479BB1E}"/>
              </a:ext>
            </a:extLst>
          </p:cNvPr>
          <p:cNvSpPr txBox="1"/>
          <p:nvPr/>
        </p:nvSpPr>
        <p:spPr>
          <a:xfrm>
            <a:off x="4910423" y="639223"/>
            <a:ext cx="1057275" cy="3332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algn="ctr">
              <a:spcBef>
                <a:spcPts val="79"/>
              </a:spcBef>
            </a:pPr>
            <a:r>
              <a:rPr sz="1050" dirty="0">
                <a:solidFill>
                  <a:srgbClr val="BA56BD"/>
                </a:solidFill>
                <a:latin typeface="Calibri"/>
                <a:cs typeface="Calibri"/>
              </a:rPr>
              <a:t>= </a:t>
            </a:r>
            <a:r>
              <a:rPr sz="1050" spc="-8" dirty="0">
                <a:solidFill>
                  <a:srgbClr val="BA56BD"/>
                </a:solidFill>
                <a:latin typeface="Calibri"/>
                <a:cs typeface="Calibri"/>
              </a:rPr>
              <a:t>negative </a:t>
            </a:r>
            <a:r>
              <a:rPr sz="1050" dirty="0">
                <a:solidFill>
                  <a:srgbClr val="BA56BD"/>
                </a:solidFill>
                <a:latin typeface="Calibri"/>
                <a:cs typeface="Calibri"/>
              </a:rPr>
              <a:t>log</a:t>
            </a:r>
            <a:r>
              <a:rPr sz="1050" spc="-38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050" spc="-8" dirty="0">
                <a:solidFill>
                  <a:srgbClr val="BA56BD"/>
                </a:solidFill>
                <a:latin typeface="Calibri"/>
                <a:cs typeface="Calibri"/>
              </a:rPr>
              <a:t>prob</a:t>
            </a:r>
            <a:endParaRPr sz="1050">
              <a:latin typeface="Calibri"/>
              <a:cs typeface="Calibri"/>
            </a:endParaRPr>
          </a:p>
          <a:p>
            <a:pPr marL="476" algn="ctr"/>
            <a:r>
              <a:rPr sz="1050" dirty="0">
                <a:solidFill>
                  <a:srgbClr val="BA56BD"/>
                </a:solidFill>
                <a:latin typeface="Calibri"/>
                <a:cs typeface="Calibri"/>
              </a:rPr>
              <a:t>of</a:t>
            </a:r>
            <a:r>
              <a:rPr sz="1050" spc="-19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050" spc="-11" dirty="0">
                <a:solidFill>
                  <a:srgbClr val="BA56BD"/>
                </a:solidFill>
                <a:latin typeface="Calibri"/>
                <a:cs typeface="Calibri"/>
              </a:rPr>
              <a:t>“exams”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9" name="object 108">
            <a:extLst>
              <a:ext uri="{FF2B5EF4-FFF2-40B4-BE49-F238E27FC236}">
                <a16:creationId xmlns:a16="http://schemas.microsoft.com/office/drawing/2014/main" id="{70EED83E-04AC-BC47-A026-1A006040D425}"/>
              </a:ext>
            </a:extLst>
          </p:cNvPr>
          <p:cNvSpPr/>
          <p:nvPr/>
        </p:nvSpPr>
        <p:spPr>
          <a:xfrm>
            <a:off x="5169218" y="1018984"/>
            <a:ext cx="545306" cy="244793"/>
          </a:xfrm>
          <a:custGeom>
            <a:avLst/>
            <a:gdLst/>
            <a:ahLst/>
            <a:cxnLst/>
            <a:rect l="l" t="t" r="r" b="b"/>
            <a:pathLst>
              <a:path w="727075" h="326389">
                <a:moveTo>
                  <a:pt x="0" y="326136"/>
                </a:moveTo>
                <a:lnTo>
                  <a:pt x="726948" y="326136"/>
                </a:lnTo>
                <a:lnTo>
                  <a:pt x="726948" y="0"/>
                </a:lnTo>
                <a:lnTo>
                  <a:pt x="0" y="0"/>
                </a:lnTo>
                <a:lnTo>
                  <a:pt x="0" y="326136"/>
                </a:lnTo>
                <a:close/>
              </a:path>
            </a:pathLst>
          </a:custGeom>
          <a:ln w="19812">
            <a:solidFill>
              <a:srgbClr val="BA56B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0" name="object 109">
            <a:extLst>
              <a:ext uri="{FF2B5EF4-FFF2-40B4-BE49-F238E27FC236}">
                <a16:creationId xmlns:a16="http://schemas.microsoft.com/office/drawing/2014/main" id="{A1727CC5-DA75-AD4C-8871-86B516562EEA}"/>
              </a:ext>
            </a:extLst>
          </p:cNvPr>
          <p:cNvSpPr txBox="1"/>
          <p:nvPr/>
        </p:nvSpPr>
        <p:spPr>
          <a:xfrm>
            <a:off x="6294311" y="2606326"/>
            <a:ext cx="13763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…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1" name="object 110">
            <a:extLst>
              <a:ext uri="{FF2B5EF4-FFF2-40B4-BE49-F238E27FC236}">
                <a16:creationId xmlns:a16="http://schemas.microsoft.com/office/drawing/2014/main" id="{C9E3B1D1-AC70-C546-819E-26CE3C942E60}"/>
              </a:ext>
            </a:extLst>
          </p:cNvPr>
          <p:cNvSpPr/>
          <p:nvPr/>
        </p:nvSpPr>
        <p:spPr>
          <a:xfrm>
            <a:off x="2133410" y="4626865"/>
            <a:ext cx="610552" cy="65246"/>
          </a:xfrm>
          <a:custGeom>
            <a:avLst/>
            <a:gdLst/>
            <a:ahLst/>
            <a:cxnLst/>
            <a:rect l="l" t="t" r="r" b="b"/>
            <a:pathLst>
              <a:path w="814069" h="86995">
                <a:moveTo>
                  <a:pt x="726947" y="0"/>
                </a:moveTo>
                <a:lnTo>
                  <a:pt x="726947" y="86868"/>
                </a:lnTo>
                <a:lnTo>
                  <a:pt x="784860" y="57912"/>
                </a:lnTo>
                <a:lnTo>
                  <a:pt x="741426" y="57912"/>
                </a:lnTo>
                <a:lnTo>
                  <a:pt x="741426" y="28956"/>
                </a:lnTo>
                <a:lnTo>
                  <a:pt x="784860" y="28956"/>
                </a:lnTo>
                <a:lnTo>
                  <a:pt x="726947" y="0"/>
                </a:lnTo>
                <a:close/>
              </a:path>
              <a:path w="814069" h="86995">
                <a:moveTo>
                  <a:pt x="726947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726947" y="57912"/>
                </a:lnTo>
                <a:lnTo>
                  <a:pt x="726947" y="28956"/>
                </a:lnTo>
                <a:close/>
              </a:path>
              <a:path w="814069" h="86995">
                <a:moveTo>
                  <a:pt x="784860" y="28956"/>
                </a:moveTo>
                <a:lnTo>
                  <a:pt x="741426" y="28956"/>
                </a:lnTo>
                <a:lnTo>
                  <a:pt x="741426" y="57912"/>
                </a:lnTo>
                <a:lnTo>
                  <a:pt x="784860" y="57912"/>
                </a:lnTo>
                <a:lnTo>
                  <a:pt x="813816" y="43434"/>
                </a:lnTo>
                <a:lnTo>
                  <a:pt x="784860" y="28956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2" name="object 111">
            <a:extLst>
              <a:ext uri="{FF2B5EF4-FFF2-40B4-BE49-F238E27FC236}">
                <a16:creationId xmlns:a16="http://schemas.microsoft.com/office/drawing/2014/main" id="{798631F6-D4D6-BF48-99FA-E649874D143E}"/>
              </a:ext>
            </a:extLst>
          </p:cNvPr>
          <p:cNvSpPr/>
          <p:nvPr/>
        </p:nvSpPr>
        <p:spPr>
          <a:xfrm>
            <a:off x="2133409" y="1108711"/>
            <a:ext cx="521018" cy="65246"/>
          </a:xfrm>
          <a:custGeom>
            <a:avLst/>
            <a:gdLst/>
            <a:ahLst/>
            <a:cxnLst/>
            <a:rect l="l" t="t" r="r" b="b"/>
            <a:pathLst>
              <a:path w="694689" h="86994">
                <a:moveTo>
                  <a:pt x="607441" y="0"/>
                </a:moveTo>
                <a:lnTo>
                  <a:pt x="607441" y="86868"/>
                </a:lnTo>
                <a:lnTo>
                  <a:pt x="665353" y="57912"/>
                </a:lnTo>
                <a:lnTo>
                  <a:pt x="621918" y="57912"/>
                </a:lnTo>
                <a:lnTo>
                  <a:pt x="621918" y="28956"/>
                </a:lnTo>
                <a:lnTo>
                  <a:pt x="665353" y="28956"/>
                </a:lnTo>
                <a:lnTo>
                  <a:pt x="607441" y="0"/>
                </a:lnTo>
                <a:close/>
              </a:path>
              <a:path w="694689" h="86994">
                <a:moveTo>
                  <a:pt x="607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607441" y="57912"/>
                </a:lnTo>
                <a:lnTo>
                  <a:pt x="607441" y="28956"/>
                </a:lnTo>
                <a:close/>
              </a:path>
              <a:path w="694689" h="86994">
                <a:moveTo>
                  <a:pt x="665353" y="28956"/>
                </a:moveTo>
                <a:lnTo>
                  <a:pt x="621918" y="28956"/>
                </a:lnTo>
                <a:lnTo>
                  <a:pt x="621918" y="57912"/>
                </a:lnTo>
                <a:lnTo>
                  <a:pt x="665353" y="57912"/>
                </a:lnTo>
                <a:lnTo>
                  <a:pt x="694309" y="43434"/>
                </a:lnTo>
                <a:lnTo>
                  <a:pt x="665353" y="28956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3" name="object 112">
            <a:extLst>
              <a:ext uri="{FF2B5EF4-FFF2-40B4-BE49-F238E27FC236}">
                <a16:creationId xmlns:a16="http://schemas.microsoft.com/office/drawing/2014/main" id="{4C5817A0-A8E5-3947-B09E-9F9D484895F0}"/>
              </a:ext>
            </a:extLst>
          </p:cNvPr>
          <p:cNvSpPr txBox="1"/>
          <p:nvPr/>
        </p:nvSpPr>
        <p:spPr>
          <a:xfrm>
            <a:off x="1292124" y="1003363"/>
            <a:ext cx="781526" cy="103730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441960">
              <a:spcBef>
                <a:spcPts val="79"/>
              </a:spcBef>
            </a:pPr>
            <a:r>
              <a:rPr sz="1500" spc="-4" dirty="0">
                <a:solidFill>
                  <a:srgbClr val="BA56BD"/>
                </a:solidFill>
                <a:latin typeface="Calibri"/>
                <a:cs typeface="Calibri"/>
              </a:rPr>
              <a:t>Loss</a:t>
            </a:r>
            <a:endParaRPr sz="150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2175">
              <a:latin typeface="Times New Roman"/>
              <a:cs typeface="Times New Roman"/>
            </a:endParaRPr>
          </a:p>
          <a:p>
            <a:pPr marL="9525" marR="4286" indent="21431"/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P</a:t>
            </a:r>
            <a:r>
              <a:rPr sz="1500" spc="-26" dirty="0">
                <a:solidFill>
                  <a:srgbClr val="BA56BD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edic</a:t>
            </a:r>
            <a:r>
              <a:rPr sz="1500" spc="-19" dirty="0">
                <a:solidFill>
                  <a:srgbClr val="BA56BD"/>
                </a:solidFill>
                <a:latin typeface="Calibri"/>
                <a:cs typeface="Calibri"/>
              </a:rPr>
              <a:t>t</a:t>
            </a:r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ed  </a:t>
            </a:r>
            <a:r>
              <a:rPr sz="1500" spc="-11" dirty="0">
                <a:solidFill>
                  <a:srgbClr val="BA56BD"/>
                </a:solidFill>
                <a:latin typeface="Calibri"/>
                <a:cs typeface="Calibri"/>
              </a:rPr>
              <a:t>prob</a:t>
            </a:r>
            <a:r>
              <a:rPr sz="1500" spc="-53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BA56BD"/>
                </a:solidFill>
                <a:latin typeface="Calibri"/>
                <a:cs typeface="Calibri"/>
              </a:rPr>
              <a:t>dists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14" name="object 113">
            <a:extLst>
              <a:ext uri="{FF2B5EF4-FFF2-40B4-BE49-F238E27FC236}">
                <a16:creationId xmlns:a16="http://schemas.microsoft.com/office/drawing/2014/main" id="{93F493BF-453D-3248-A222-E762E9C34B7A}"/>
              </a:ext>
            </a:extLst>
          </p:cNvPr>
          <p:cNvSpPr/>
          <p:nvPr/>
        </p:nvSpPr>
        <p:spPr>
          <a:xfrm>
            <a:off x="2133410" y="1772793"/>
            <a:ext cx="610552" cy="65246"/>
          </a:xfrm>
          <a:custGeom>
            <a:avLst/>
            <a:gdLst/>
            <a:ahLst/>
            <a:cxnLst/>
            <a:rect l="l" t="t" r="r" b="b"/>
            <a:pathLst>
              <a:path w="814069" h="86994">
                <a:moveTo>
                  <a:pt x="726947" y="0"/>
                </a:moveTo>
                <a:lnTo>
                  <a:pt x="726947" y="86867"/>
                </a:lnTo>
                <a:lnTo>
                  <a:pt x="784860" y="57912"/>
                </a:lnTo>
                <a:lnTo>
                  <a:pt x="741426" y="57912"/>
                </a:lnTo>
                <a:lnTo>
                  <a:pt x="741426" y="28955"/>
                </a:lnTo>
                <a:lnTo>
                  <a:pt x="784859" y="28955"/>
                </a:lnTo>
                <a:lnTo>
                  <a:pt x="726947" y="0"/>
                </a:lnTo>
                <a:close/>
              </a:path>
              <a:path w="814069" h="86994">
                <a:moveTo>
                  <a:pt x="726947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726947" y="57912"/>
                </a:lnTo>
                <a:lnTo>
                  <a:pt x="726947" y="28955"/>
                </a:lnTo>
                <a:close/>
              </a:path>
              <a:path w="814069" h="86994">
                <a:moveTo>
                  <a:pt x="784859" y="28955"/>
                </a:moveTo>
                <a:lnTo>
                  <a:pt x="741426" y="28955"/>
                </a:lnTo>
                <a:lnTo>
                  <a:pt x="741426" y="57912"/>
                </a:lnTo>
                <a:lnTo>
                  <a:pt x="784860" y="57912"/>
                </a:lnTo>
                <a:lnTo>
                  <a:pt x="813816" y="43434"/>
                </a:lnTo>
                <a:lnTo>
                  <a:pt x="784859" y="28955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5" name="object 114">
            <a:extLst>
              <a:ext uri="{FF2B5EF4-FFF2-40B4-BE49-F238E27FC236}">
                <a16:creationId xmlns:a16="http://schemas.microsoft.com/office/drawing/2014/main" id="{83B83EF2-0C76-F343-8F93-45C5C50F8E8D}"/>
              </a:ext>
            </a:extLst>
          </p:cNvPr>
          <p:cNvSpPr txBox="1"/>
          <p:nvPr/>
        </p:nvSpPr>
        <p:spPr>
          <a:xfrm>
            <a:off x="1421131" y="4569276"/>
            <a:ext cx="651986" cy="4180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108">
              <a:lnSpc>
                <a:spcPts val="1504"/>
              </a:lnSpc>
            </a:pPr>
            <a:r>
              <a:rPr sz="1500" spc="-4" dirty="0">
                <a:solidFill>
                  <a:srgbClr val="BA56BD"/>
                </a:solidFill>
                <a:latin typeface="Calibri"/>
                <a:cs typeface="Calibri"/>
              </a:rPr>
              <a:t>Corpus</a:t>
            </a:r>
            <a:endParaRPr sz="1500" dirty="0">
              <a:latin typeface="Calibri"/>
              <a:cs typeface="Calibri"/>
            </a:endParaRPr>
          </a:p>
          <a:p>
            <a:pPr marL="19050">
              <a:spcBef>
                <a:spcPts val="514"/>
              </a:spcBef>
            </a:pPr>
            <a:endParaRPr sz="1050" dirty="0">
              <a:latin typeface="Calibri"/>
              <a:cs typeface="Calibri"/>
            </a:endParaRPr>
          </a:p>
        </p:txBody>
      </p:sp>
      <p:sp>
        <p:nvSpPr>
          <p:cNvPr id="116" name="object 115">
            <a:extLst>
              <a:ext uri="{FF2B5EF4-FFF2-40B4-BE49-F238E27FC236}">
                <a16:creationId xmlns:a16="http://schemas.microsoft.com/office/drawing/2014/main" id="{FBAD072E-BBA0-B74D-9AE4-9A781246C556}"/>
              </a:ext>
            </a:extLst>
          </p:cNvPr>
          <p:cNvSpPr txBox="1"/>
          <p:nvPr/>
        </p:nvSpPr>
        <p:spPr>
          <a:xfrm>
            <a:off x="2904648" y="4576076"/>
            <a:ext cx="246698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i="1" dirty="0"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7" name="object 116">
            <a:extLst>
              <a:ext uri="{FF2B5EF4-FFF2-40B4-BE49-F238E27FC236}">
                <a16:creationId xmlns:a16="http://schemas.microsoft.com/office/drawing/2014/main" id="{2DCCA1E2-37E2-BA44-BF94-1C8ECF8FD6C0}"/>
              </a:ext>
            </a:extLst>
          </p:cNvPr>
          <p:cNvSpPr txBox="1"/>
          <p:nvPr/>
        </p:nvSpPr>
        <p:spPr>
          <a:xfrm>
            <a:off x="3500438" y="4576076"/>
            <a:ext cx="609600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i="1" spc="-8" dirty="0">
                <a:latin typeface="Calibri"/>
                <a:cs typeface="Calibri"/>
              </a:rPr>
              <a:t>students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8" name="object 117">
            <a:extLst>
              <a:ext uri="{FF2B5EF4-FFF2-40B4-BE49-F238E27FC236}">
                <a16:creationId xmlns:a16="http://schemas.microsoft.com/office/drawing/2014/main" id="{6E133137-CF15-3D41-8509-AE048BC81A34}"/>
              </a:ext>
            </a:extLst>
          </p:cNvPr>
          <p:cNvSpPr txBox="1"/>
          <p:nvPr/>
        </p:nvSpPr>
        <p:spPr>
          <a:xfrm>
            <a:off x="4353973" y="4576076"/>
            <a:ext cx="535781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i="1" spc="-4" dirty="0">
                <a:latin typeface="Calibri"/>
                <a:cs typeface="Calibri"/>
              </a:rPr>
              <a:t>open</a:t>
            </a:r>
            <a:r>
              <a:rPr sz="1350" i="1" dirty="0">
                <a:latin typeface="Calibri"/>
                <a:cs typeface="Calibri"/>
              </a:rPr>
              <a:t>ed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9" name="object 118">
            <a:extLst>
              <a:ext uri="{FF2B5EF4-FFF2-40B4-BE49-F238E27FC236}">
                <a16:creationId xmlns:a16="http://schemas.microsoft.com/office/drawing/2014/main" id="{A9AAC24A-186C-B048-A7F7-9203AF715947}"/>
              </a:ext>
            </a:extLst>
          </p:cNvPr>
          <p:cNvSpPr txBox="1"/>
          <p:nvPr/>
        </p:nvSpPr>
        <p:spPr>
          <a:xfrm>
            <a:off x="5265229" y="4576076"/>
            <a:ext cx="344329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i="1" dirty="0">
                <a:latin typeface="Calibri"/>
                <a:cs typeface="Calibri"/>
              </a:rPr>
              <a:t>the</a:t>
            </a:r>
            <a:r>
              <a:rPr sz="1350" i="1" spc="-8" dirty="0">
                <a:latin typeface="Calibri"/>
                <a:cs typeface="Calibri"/>
              </a:rPr>
              <a:t>i</a:t>
            </a:r>
            <a:r>
              <a:rPr sz="1350" i="1" dirty="0">
                <a:latin typeface="Calibri"/>
                <a:cs typeface="Calibri"/>
              </a:rPr>
              <a:t>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0" name="object 119">
            <a:extLst>
              <a:ext uri="{FF2B5EF4-FFF2-40B4-BE49-F238E27FC236}">
                <a16:creationId xmlns:a16="http://schemas.microsoft.com/office/drawing/2014/main" id="{E101ABAF-EC8C-9940-AA0C-1E9444D0CF5E}"/>
              </a:ext>
            </a:extLst>
          </p:cNvPr>
          <p:cNvSpPr txBox="1"/>
          <p:nvPr/>
        </p:nvSpPr>
        <p:spPr>
          <a:xfrm>
            <a:off x="6034468" y="4576076"/>
            <a:ext cx="459581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i="1" spc="-26" dirty="0">
                <a:latin typeface="Calibri"/>
                <a:cs typeface="Calibri"/>
              </a:rPr>
              <a:t>e</a:t>
            </a:r>
            <a:r>
              <a:rPr sz="1350" i="1" spc="-30" dirty="0">
                <a:latin typeface="Calibri"/>
                <a:cs typeface="Calibri"/>
              </a:rPr>
              <a:t>x</a:t>
            </a:r>
            <a:r>
              <a:rPr sz="1350" i="1" spc="-4" dirty="0">
                <a:latin typeface="Calibri"/>
                <a:cs typeface="Calibri"/>
              </a:rPr>
              <a:t>ams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1" name="object 120">
            <a:extLst>
              <a:ext uri="{FF2B5EF4-FFF2-40B4-BE49-F238E27FC236}">
                <a16:creationId xmlns:a16="http://schemas.microsoft.com/office/drawing/2014/main" id="{3E07D854-6DDF-F34F-8B31-440C890A05EF}"/>
              </a:ext>
            </a:extLst>
          </p:cNvPr>
          <p:cNvSpPr txBox="1"/>
          <p:nvPr/>
        </p:nvSpPr>
        <p:spPr>
          <a:xfrm>
            <a:off x="6874765" y="4576076"/>
            <a:ext cx="137636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dirty="0">
                <a:latin typeface="Calibri"/>
                <a:cs typeface="Calibri"/>
              </a:rPr>
              <a:t>…</a:t>
            </a:r>
            <a:endParaRPr sz="13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5826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spc="-4" dirty="0">
                <a:latin typeface="Calibri"/>
                <a:cs typeface="Calibri"/>
              </a:rPr>
              <a:t>Training an RNN LM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0D02CE1-2A49-A24D-A127-5ADBFD2E707A}"/>
              </a:ext>
            </a:extLst>
          </p:cNvPr>
          <p:cNvSpPr/>
          <p:nvPr/>
        </p:nvSpPr>
        <p:spPr>
          <a:xfrm>
            <a:off x="2894183" y="4768894"/>
            <a:ext cx="278713" cy="16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55A936E-E90B-354D-B638-49FB57332D0C}"/>
              </a:ext>
            </a:extLst>
          </p:cNvPr>
          <p:cNvSpPr/>
          <p:nvPr/>
        </p:nvSpPr>
        <p:spPr>
          <a:xfrm>
            <a:off x="5295518" y="4779330"/>
            <a:ext cx="288036" cy="1669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8B953D8-2F71-1C47-B651-1E0B40AB71DA}"/>
              </a:ext>
            </a:extLst>
          </p:cNvPr>
          <p:cNvSpPr/>
          <p:nvPr/>
        </p:nvSpPr>
        <p:spPr>
          <a:xfrm>
            <a:off x="4488657" y="4779330"/>
            <a:ext cx="289036" cy="1669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0BA8147-82AC-4F4C-A9C1-99AB393B65FD}"/>
              </a:ext>
            </a:extLst>
          </p:cNvPr>
          <p:cNvSpPr/>
          <p:nvPr/>
        </p:nvSpPr>
        <p:spPr>
          <a:xfrm>
            <a:off x="3672583" y="4775851"/>
            <a:ext cx="288977" cy="170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5ACBDFC-740F-F944-A0AF-7319FA6B39A2}"/>
              </a:ext>
            </a:extLst>
          </p:cNvPr>
          <p:cNvSpPr/>
          <p:nvPr/>
        </p:nvSpPr>
        <p:spPr>
          <a:xfrm>
            <a:off x="3412109" y="3729725"/>
            <a:ext cx="246464" cy="153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66420D0-10A6-C14F-B210-8C96DFB5B081}"/>
              </a:ext>
            </a:extLst>
          </p:cNvPr>
          <p:cNvSpPr/>
          <p:nvPr/>
        </p:nvSpPr>
        <p:spPr>
          <a:xfrm>
            <a:off x="4214241" y="3729725"/>
            <a:ext cx="246888" cy="1534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DF31849-025A-1641-A67E-70BE1C0B81EC}"/>
              </a:ext>
            </a:extLst>
          </p:cNvPr>
          <p:cNvSpPr/>
          <p:nvPr/>
        </p:nvSpPr>
        <p:spPr>
          <a:xfrm>
            <a:off x="5022547" y="3729725"/>
            <a:ext cx="248737" cy="1534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F5787981-8CDF-164F-8B13-D1D2D66C3076}"/>
              </a:ext>
            </a:extLst>
          </p:cNvPr>
          <p:cNvSpPr/>
          <p:nvPr/>
        </p:nvSpPr>
        <p:spPr>
          <a:xfrm>
            <a:off x="2598281" y="3747161"/>
            <a:ext cx="245368" cy="1534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58B718AC-85FF-CE4A-8779-43F668108517}"/>
              </a:ext>
            </a:extLst>
          </p:cNvPr>
          <p:cNvSpPr/>
          <p:nvPr/>
        </p:nvSpPr>
        <p:spPr>
          <a:xfrm>
            <a:off x="2964941" y="3535299"/>
            <a:ext cx="124587" cy="117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014D8845-EED9-A24E-B18C-FE46F989E59D}"/>
              </a:ext>
            </a:extLst>
          </p:cNvPr>
          <p:cNvSpPr/>
          <p:nvPr/>
        </p:nvSpPr>
        <p:spPr>
          <a:xfrm>
            <a:off x="2964941" y="3690747"/>
            <a:ext cx="124587" cy="117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6B755BE-D536-464A-A218-D0A8EFE6D9D3}"/>
              </a:ext>
            </a:extLst>
          </p:cNvPr>
          <p:cNvSpPr/>
          <p:nvPr/>
        </p:nvSpPr>
        <p:spPr>
          <a:xfrm>
            <a:off x="2964941" y="3846195"/>
            <a:ext cx="124587" cy="117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F750BD3-E2F2-E642-AC96-B0F2D2939F12}"/>
              </a:ext>
            </a:extLst>
          </p:cNvPr>
          <p:cNvSpPr/>
          <p:nvPr/>
        </p:nvSpPr>
        <p:spPr>
          <a:xfrm>
            <a:off x="2964941" y="4001642"/>
            <a:ext cx="124587" cy="117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E98255D7-6918-D64C-9912-CED159031637}"/>
              </a:ext>
            </a:extLst>
          </p:cNvPr>
          <p:cNvSpPr/>
          <p:nvPr/>
        </p:nvSpPr>
        <p:spPr>
          <a:xfrm>
            <a:off x="2885504" y="3473005"/>
            <a:ext cx="274320" cy="718185"/>
          </a:xfrm>
          <a:custGeom>
            <a:avLst/>
            <a:gdLst/>
            <a:ahLst/>
            <a:cxnLst/>
            <a:rect l="l" t="t" r="r" b="b"/>
            <a:pathLst>
              <a:path w="365760" h="957579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59"/>
                </a:lnTo>
                <a:lnTo>
                  <a:pt x="365760" y="896112"/>
                </a:lnTo>
                <a:lnTo>
                  <a:pt x="360967" y="919835"/>
                </a:lnTo>
                <a:lnTo>
                  <a:pt x="347900" y="939212"/>
                </a:lnTo>
                <a:lnTo>
                  <a:pt x="328523" y="952279"/>
                </a:lnTo>
                <a:lnTo>
                  <a:pt x="304800" y="957072"/>
                </a:lnTo>
                <a:lnTo>
                  <a:pt x="60960" y="957072"/>
                </a:lnTo>
                <a:lnTo>
                  <a:pt x="37236" y="952279"/>
                </a:lnTo>
                <a:lnTo>
                  <a:pt x="17859" y="939212"/>
                </a:lnTo>
                <a:lnTo>
                  <a:pt x="4792" y="919835"/>
                </a:lnTo>
                <a:lnTo>
                  <a:pt x="0" y="896112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4C094912-60A5-D245-B888-86DFBE7C9158}"/>
              </a:ext>
            </a:extLst>
          </p:cNvPr>
          <p:cNvSpPr/>
          <p:nvPr/>
        </p:nvSpPr>
        <p:spPr>
          <a:xfrm>
            <a:off x="2982087" y="4190810"/>
            <a:ext cx="83820" cy="329088"/>
          </a:xfrm>
          <a:custGeom>
            <a:avLst/>
            <a:gdLst/>
            <a:ahLst/>
            <a:cxnLst/>
            <a:rect l="l" t="t" r="r" b="b"/>
            <a:pathLst>
              <a:path w="111760" h="438785">
                <a:moveTo>
                  <a:pt x="54792" y="39300"/>
                </a:moveTo>
                <a:lnTo>
                  <a:pt x="45199" y="56397"/>
                </a:lnTo>
                <a:lnTo>
                  <a:pt x="51688" y="438226"/>
                </a:lnTo>
                <a:lnTo>
                  <a:pt x="71500" y="437895"/>
                </a:lnTo>
                <a:lnTo>
                  <a:pt x="65013" y="56161"/>
                </a:lnTo>
                <a:lnTo>
                  <a:pt x="54792" y="39300"/>
                </a:lnTo>
                <a:close/>
              </a:path>
              <a:path w="111760" h="438785">
                <a:moveTo>
                  <a:pt x="54101" y="0"/>
                </a:moveTo>
                <a:lnTo>
                  <a:pt x="0" y="96481"/>
                </a:lnTo>
                <a:lnTo>
                  <a:pt x="1650" y="102527"/>
                </a:lnTo>
                <a:lnTo>
                  <a:pt x="6476" y="105194"/>
                </a:lnTo>
                <a:lnTo>
                  <a:pt x="11175" y="107873"/>
                </a:lnTo>
                <a:lnTo>
                  <a:pt x="17271" y="106171"/>
                </a:lnTo>
                <a:lnTo>
                  <a:pt x="45199" y="56397"/>
                </a:lnTo>
                <a:lnTo>
                  <a:pt x="44576" y="19773"/>
                </a:lnTo>
                <a:lnTo>
                  <a:pt x="64388" y="19443"/>
                </a:lnTo>
                <a:lnTo>
                  <a:pt x="65885" y="19443"/>
                </a:lnTo>
                <a:lnTo>
                  <a:pt x="54101" y="0"/>
                </a:lnTo>
                <a:close/>
              </a:path>
              <a:path w="111760" h="438785">
                <a:moveTo>
                  <a:pt x="65885" y="19443"/>
                </a:moveTo>
                <a:lnTo>
                  <a:pt x="64388" y="19443"/>
                </a:lnTo>
                <a:lnTo>
                  <a:pt x="65013" y="56161"/>
                </a:lnTo>
                <a:lnTo>
                  <a:pt x="91693" y="100177"/>
                </a:lnTo>
                <a:lnTo>
                  <a:pt x="94487" y="104851"/>
                </a:lnTo>
                <a:lnTo>
                  <a:pt x="100583" y="106349"/>
                </a:lnTo>
                <a:lnTo>
                  <a:pt x="109981" y="100672"/>
                </a:lnTo>
                <a:lnTo>
                  <a:pt x="111506" y="94589"/>
                </a:lnTo>
                <a:lnTo>
                  <a:pt x="108584" y="89903"/>
                </a:lnTo>
                <a:lnTo>
                  <a:pt x="65885" y="19443"/>
                </a:lnTo>
                <a:close/>
              </a:path>
              <a:path w="111760" h="438785">
                <a:moveTo>
                  <a:pt x="64388" y="19443"/>
                </a:moveTo>
                <a:lnTo>
                  <a:pt x="44576" y="19773"/>
                </a:lnTo>
                <a:lnTo>
                  <a:pt x="45199" y="56397"/>
                </a:lnTo>
                <a:lnTo>
                  <a:pt x="54792" y="39300"/>
                </a:lnTo>
                <a:lnTo>
                  <a:pt x="45973" y="24752"/>
                </a:lnTo>
                <a:lnTo>
                  <a:pt x="63118" y="24460"/>
                </a:lnTo>
                <a:lnTo>
                  <a:pt x="64474" y="24460"/>
                </a:lnTo>
                <a:lnTo>
                  <a:pt x="64388" y="19443"/>
                </a:lnTo>
                <a:close/>
              </a:path>
              <a:path w="111760" h="438785">
                <a:moveTo>
                  <a:pt x="64474" y="24460"/>
                </a:moveTo>
                <a:lnTo>
                  <a:pt x="63118" y="24460"/>
                </a:lnTo>
                <a:lnTo>
                  <a:pt x="54792" y="39300"/>
                </a:lnTo>
                <a:lnTo>
                  <a:pt x="65013" y="56161"/>
                </a:lnTo>
                <a:lnTo>
                  <a:pt x="64474" y="24460"/>
                </a:lnTo>
                <a:close/>
              </a:path>
              <a:path w="111760" h="438785">
                <a:moveTo>
                  <a:pt x="63118" y="24460"/>
                </a:moveTo>
                <a:lnTo>
                  <a:pt x="45973" y="24752"/>
                </a:lnTo>
                <a:lnTo>
                  <a:pt x="54792" y="39300"/>
                </a:lnTo>
                <a:lnTo>
                  <a:pt x="63118" y="2446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99647BDB-A679-2D4F-A997-936B705881AC}"/>
              </a:ext>
            </a:extLst>
          </p:cNvPr>
          <p:cNvSpPr/>
          <p:nvPr/>
        </p:nvSpPr>
        <p:spPr>
          <a:xfrm>
            <a:off x="3052954" y="4298823"/>
            <a:ext cx="176021" cy="2091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3D23D36E-FAB5-DB48-A566-0422D94EF7D7}"/>
              </a:ext>
            </a:extLst>
          </p:cNvPr>
          <p:cNvSpPr/>
          <p:nvPr/>
        </p:nvSpPr>
        <p:spPr>
          <a:xfrm>
            <a:off x="5366385" y="3558159"/>
            <a:ext cx="124586" cy="118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F2792DE8-56AE-3D4F-9DF3-9E26B3F3BD94}"/>
              </a:ext>
            </a:extLst>
          </p:cNvPr>
          <p:cNvSpPr/>
          <p:nvPr/>
        </p:nvSpPr>
        <p:spPr>
          <a:xfrm>
            <a:off x="5366385" y="3713607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311CB61A-E0A7-5A48-9039-DF25EDFFB910}"/>
              </a:ext>
            </a:extLst>
          </p:cNvPr>
          <p:cNvSpPr/>
          <p:nvPr/>
        </p:nvSpPr>
        <p:spPr>
          <a:xfrm>
            <a:off x="5366385" y="3869055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C61578AC-83B7-7646-A401-5FED163A1B12}"/>
              </a:ext>
            </a:extLst>
          </p:cNvPr>
          <p:cNvSpPr/>
          <p:nvPr/>
        </p:nvSpPr>
        <p:spPr>
          <a:xfrm>
            <a:off x="5366385" y="4024502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B973AE1D-4E1F-E84A-B059-3611AD24DE29}"/>
              </a:ext>
            </a:extLst>
          </p:cNvPr>
          <p:cNvSpPr/>
          <p:nvPr/>
        </p:nvSpPr>
        <p:spPr>
          <a:xfrm>
            <a:off x="5286946" y="3497009"/>
            <a:ext cx="274320" cy="716756"/>
          </a:xfrm>
          <a:custGeom>
            <a:avLst/>
            <a:gdLst/>
            <a:ahLst/>
            <a:cxnLst/>
            <a:rect l="l" t="t" r="r" b="b"/>
            <a:pathLst>
              <a:path w="365760" h="955675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894588"/>
                </a:lnTo>
                <a:lnTo>
                  <a:pt x="360967" y="918316"/>
                </a:lnTo>
                <a:lnTo>
                  <a:pt x="347900" y="937693"/>
                </a:lnTo>
                <a:lnTo>
                  <a:pt x="328523" y="950757"/>
                </a:lnTo>
                <a:lnTo>
                  <a:pt x="304800" y="955548"/>
                </a:lnTo>
                <a:lnTo>
                  <a:pt x="60960" y="955548"/>
                </a:lnTo>
                <a:lnTo>
                  <a:pt x="37236" y="950757"/>
                </a:lnTo>
                <a:lnTo>
                  <a:pt x="17859" y="937693"/>
                </a:lnTo>
                <a:lnTo>
                  <a:pt x="4792" y="918316"/>
                </a:lnTo>
                <a:lnTo>
                  <a:pt x="0" y="894588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4FA490F7-CA7D-7F45-9596-CAB41FA5F0B0}"/>
              </a:ext>
            </a:extLst>
          </p:cNvPr>
          <p:cNvSpPr/>
          <p:nvPr/>
        </p:nvSpPr>
        <p:spPr>
          <a:xfrm>
            <a:off x="5382292" y="4213631"/>
            <a:ext cx="83820" cy="328613"/>
          </a:xfrm>
          <a:custGeom>
            <a:avLst/>
            <a:gdLst/>
            <a:ahLst/>
            <a:cxnLst/>
            <a:rect l="l" t="t" r="r" b="b"/>
            <a:pathLst>
              <a:path w="111760" h="438150">
                <a:moveTo>
                  <a:pt x="55753" y="39237"/>
                </a:moveTo>
                <a:lnTo>
                  <a:pt x="45847" y="56219"/>
                </a:lnTo>
                <a:lnTo>
                  <a:pt x="45847" y="438111"/>
                </a:lnTo>
                <a:lnTo>
                  <a:pt x="65659" y="438111"/>
                </a:lnTo>
                <a:lnTo>
                  <a:pt x="65659" y="56219"/>
                </a:lnTo>
                <a:lnTo>
                  <a:pt x="55753" y="39237"/>
                </a:lnTo>
                <a:close/>
              </a:path>
              <a:path w="111760" h="438150">
                <a:moveTo>
                  <a:pt x="55752" y="0"/>
                </a:moveTo>
                <a:lnTo>
                  <a:pt x="2794" y="90868"/>
                </a:lnTo>
                <a:lnTo>
                  <a:pt x="0" y="95592"/>
                </a:lnTo>
                <a:lnTo>
                  <a:pt x="1524" y="101663"/>
                </a:lnTo>
                <a:lnTo>
                  <a:pt x="6350" y="104419"/>
                </a:lnTo>
                <a:lnTo>
                  <a:pt x="11049" y="107175"/>
                </a:lnTo>
                <a:lnTo>
                  <a:pt x="17145" y="105587"/>
                </a:lnTo>
                <a:lnTo>
                  <a:pt x="19812" y="100850"/>
                </a:lnTo>
                <a:lnTo>
                  <a:pt x="45847" y="56219"/>
                </a:lnTo>
                <a:lnTo>
                  <a:pt x="45847" y="19659"/>
                </a:lnTo>
                <a:lnTo>
                  <a:pt x="67210" y="19659"/>
                </a:lnTo>
                <a:lnTo>
                  <a:pt x="55752" y="0"/>
                </a:lnTo>
                <a:close/>
              </a:path>
              <a:path w="111760" h="438150">
                <a:moveTo>
                  <a:pt x="67210" y="19659"/>
                </a:moveTo>
                <a:lnTo>
                  <a:pt x="65659" y="19659"/>
                </a:lnTo>
                <a:lnTo>
                  <a:pt x="65659" y="56219"/>
                </a:lnTo>
                <a:lnTo>
                  <a:pt x="91694" y="100850"/>
                </a:lnTo>
                <a:lnTo>
                  <a:pt x="94361" y="105587"/>
                </a:lnTo>
                <a:lnTo>
                  <a:pt x="100457" y="107175"/>
                </a:lnTo>
                <a:lnTo>
                  <a:pt x="105156" y="104419"/>
                </a:lnTo>
                <a:lnTo>
                  <a:pt x="109982" y="101663"/>
                </a:lnTo>
                <a:lnTo>
                  <a:pt x="111506" y="95592"/>
                </a:lnTo>
                <a:lnTo>
                  <a:pt x="108712" y="90868"/>
                </a:lnTo>
                <a:lnTo>
                  <a:pt x="67210" y="19659"/>
                </a:lnTo>
                <a:close/>
              </a:path>
              <a:path w="111760" h="438150">
                <a:moveTo>
                  <a:pt x="65659" y="19659"/>
                </a:moveTo>
                <a:lnTo>
                  <a:pt x="45847" y="19659"/>
                </a:lnTo>
                <a:lnTo>
                  <a:pt x="45847" y="56219"/>
                </a:lnTo>
                <a:lnTo>
                  <a:pt x="55753" y="39237"/>
                </a:lnTo>
                <a:lnTo>
                  <a:pt x="47244" y="24650"/>
                </a:lnTo>
                <a:lnTo>
                  <a:pt x="65659" y="24650"/>
                </a:lnTo>
                <a:lnTo>
                  <a:pt x="65659" y="19659"/>
                </a:lnTo>
                <a:close/>
              </a:path>
              <a:path w="111760" h="438150">
                <a:moveTo>
                  <a:pt x="65659" y="24650"/>
                </a:moveTo>
                <a:lnTo>
                  <a:pt x="64262" y="24650"/>
                </a:lnTo>
                <a:lnTo>
                  <a:pt x="55753" y="39237"/>
                </a:lnTo>
                <a:lnTo>
                  <a:pt x="65659" y="56219"/>
                </a:lnTo>
                <a:lnTo>
                  <a:pt x="65659" y="24650"/>
                </a:lnTo>
                <a:close/>
              </a:path>
              <a:path w="111760" h="438150">
                <a:moveTo>
                  <a:pt x="64262" y="24650"/>
                </a:moveTo>
                <a:lnTo>
                  <a:pt x="47244" y="24650"/>
                </a:lnTo>
                <a:lnTo>
                  <a:pt x="55753" y="39237"/>
                </a:lnTo>
                <a:lnTo>
                  <a:pt x="64262" y="246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64E31B8D-8D30-784F-8692-280B494937F3}"/>
              </a:ext>
            </a:extLst>
          </p:cNvPr>
          <p:cNvSpPr/>
          <p:nvPr/>
        </p:nvSpPr>
        <p:spPr>
          <a:xfrm>
            <a:off x="5441823" y="4298823"/>
            <a:ext cx="177165" cy="2091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15E2E784-2D19-3640-9315-CC7259C4C74A}"/>
              </a:ext>
            </a:extLst>
          </p:cNvPr>
          <p:cNvSpPr/>
          <p:nvPr/>
        </p:nvSpPr>
        <p:spPr>
          <a:xfrm>
            <a:off x="4558284" y="3565017"/>
            <a:ext cx="124586" cy="118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B83086D0-0DDD-F945-9FD6-8379E54D556C}"/>
              </a:ext>
            </a:extLst>
          </p:cNvPr>
          <p:cNvSpPr/>
          <p:nvPr/>
        </p:nvSpPr>
        <p:spPr>
          <a:xfrm>
            <a:off x="4558284" y="3720465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93D5E3AA-18E5-774B-8124-80B949DBD7F3}"/>
              </a:ext>
            </a:extLst>
          </p:cNvPr>
          <p:cNvSpPr/>
          <p:nvPr/>
        </p:nvSpPr>
        <p:spPr>
          <a:xfrm>
            <a:off x="4558284" y="3875913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5ACC9F40-EEAC-714F-826C-8F78FBD371F8}"/>
              </a:ext>
            </a:extLst>
          </p:cNvPr>
          <p:cNvSpPr/>
          <p:nvPr/>
        </p:nvSpPr>
        <p:spPr>
          <a:xfrm>
            <a:off x="4558284" y="4031360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1C94A1CF-DCF3-514A-BD62-D2452BDE6094}"/>
              </a:ext>
            </a:extLst>
          </p:cNvPr>
          <p:cNvSpPr/>
          <p:nvPr/>
        </p:nvSpPr>
        <p:spPr>
          <a:xfrm>
            <a:off x="4479988" y="3503866"/>
            <a:ext cx="274320" cy="716756"/>
          </a:xfrm>
          <a:custGeom>
            <a:avLst/>
            <a:gdLst/>
            <a:ahLst/>
            <a:cxnLst/>
            <a:rect l="l" t="t" r="r" b="b"/>
            <a:pathLst>
              <a:path w="365760" h="955675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59"/>
                </a:lnTo>
                <a:lnTo>
                  <a:pt x="365760" y="894587"/>
                </a:lnTo>
                <a:lnTo>
                  <a:pt x="360967" y="918316"/>
                </a:lnTo>
                <a:lnTo>
                  <a:pt x="347900" y="937693"/>
                </a:lnTo>
                <a:lnTo>
                  <a:pt x="328523" y="950757"/>
                </a:lnTo>
                <a:lnTo>
                  <a:pt x="304800" y="955547"/>
                </a:lnTo>
                <a:lnTo>
                  <a:pt x="60960" y="955547"/>
                </a:lnTo>
                <a:lnTo>
                  <a:pt x="37236" y="950757"/>
                </a:lnTo>
                <a:lnTo>
                  <a:pt x="17859" y="937693"/>
                </a:lnTo>
                <a:lnTo>
                  <a:pt x="4792" y="918316"/>
                </a:lnTo>
                <a:lnTo>
                  <a:pt x="0" y="894587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316BE246-1320-334F-A1B2-3848AEEC1107}"/>
              </a:ext>
            </a:extLst>
          </p:cNvPr>
          <p:cNvSpPr/>
          <p:nvPr/>
        </p:nvSpPr>
        <p:spPr>
          <a:xfrm>
            <a:off x="4575334" y="4220489"/>
            <a:ext cx="83820" cy="328613"/>
          </a:xfrm>
          <a:custGeom>
            <a:avLst/>
            <a:gdLst/>
            <a:ahLst/>
            <a:cxnLst/>
            <a:rect l="l" t="t" r="r" b="b"/>
            <a:pathLst>
              <a:path w="111760" h="438150">
                <a:moveTo>
                  <a:pt x="55752" y="39237"/>
                </a:moveTo>
                <a:lnTo>
                  <a:pt x="45846" y="56219"/>
                </a:lnTo>
                <a:lnTo>
                  <a:pt x="45846" y="438111"/>
                </a:lnTo>
                <a:lnTo>
                  <a:pt x="65658" y="438111"/>
                </a:lnTo>
                <a:lnTo>
                  <a:pt x="65658" y="56219"/>
                </a:lnTo>
                <a:lnTo>
                  <a:pt x="55752" y="39237"/>
                </a:lnTo>
                <a:close/>
              </a:path>
              <a:path w="111760" h="438150">
                <a:moveTo>
                  <a:pt x="55752" y="0"/>
                </a:moveTo>
                <a:lnTo>
                  <a:pt x="2793" y="90868"/>
                </a:lnTo>
                <a:lnTo>
                  <a:pt x="0" y="95592"/>
                </a:lnTo>
                <a:lnTo>
                  <a:pt x="1524" y="101663"/>
                </a:lnTo>
                <a:lnTo>
                  <a:pt x="6350" y="104419"/>
                </a:lnTo>
                <a:lnTo>
                  <a:pt x="11049" y="107175"/>
                </a:lnTo>
                <a:lnTo>
                  <a:pt x="17144" y="105575"/>
                </a:lnTo>
                <a:lnTo>
                  <a:pt x="19812" y="100850"/>
                </a:lnTo>
                <a:lnTo>
                  <a:pt x="45846" y="56219"/>
                </a:lnTo>
                <a:lnTo>
                  <a:pt x="45846" y="19659"/>
                </a:lnTo>
                <a:lnTo>
                  <a:pt x="67210" y="19659"/>
                </a:lnTo>
                <a:lnTo>
                  <a:pt x="55752" y="0"/>
                </a:lnTo>
                <a:close/>
              </a:path>
              <a:path w="111760" h="438150">
                <a:moveTo>
                  <a:pt x="67210" y="19659"/>
                </a:moveTo>
                <a:lnTo>
                  <a:pt x="65658" y="19659"/>
                </a:lnTo>
                <a:lnTo>
                  <a:pt x="65659" y="56219"/>
                </a:lnTo>
                <a:lnTo>
                  <a:pt x="91693" y="100850"/>
                </a:lnTo>
                <a:lnTo>
                  <a:pt x="94360" y="105587"/>
                </a:lnTo>
                <a:lnTo>
                  <a:pt x="100456" y="107175"/>
                </a:lnTo>
                <a:lnTo>
                  <a:pt x="105155" y="104419"/>
                </a:lnTo>
                <a:lnTo>
                  <a:pt x="109981" y="101663"/>
                </a:lnTo>
                <a:lnTo>
                  <a:pt x="111505" y="95592"/>
                </a:lnTo>
                <a:lnTo>
                  <a:pt x="108712" y="90868"/>
                </a:lnTo>
                <a:lnTo>
                  <a:pt x="67210" y="19659"/>
                </a:lnTo>
                <a:close/>
              </a:path>
              <a:path w="111760" h="438150">
                <a:moveTo>
                  <a:pt x="65658" y="19659"/>
                </a:moveTo>
                <a:lnTo>
                  <a:pt x="45846" y="19659"/>
                </a:lnTo>
                <a:lnTo>
                  <a:pt x="45846" y="56219"/>
                </a:lnTo>
                <a:lnTo>
                  <a:pt x="55752" y="39237"/>
                </a:lnTo>
                <a:lnTo>
                  <a:pt x="47243" y="24650"/>
                </a:lnTo>
                <a:lnTo>
                  <a:pt x="65658" y="24650"/>
                </a:lnTo>
                <a:lnTo>
                  <a:pt x="65658" y="19659"/>
                </a:lnTo>
                <a:close/>
              </a:path>
              <a:path w="111760" h="438150">
                <a:moveTo>
                  <a:pt x="65658" y="24650"/>
                </a:moveTo>
                <a:lnTo>
                  <a:pt x="64262" y="24650"/>
                </a:lnTo>
                <a:lnTo>
                  <a:pt x="55752" y="39237"/>
                </a:lnTo>
                <a:lnTo>
                  <a:pt x="65659" y="56219"/>
                </a:lnTo>
                <a:lnTo>
                  <a:pt x="65658" y="24650"/>
                </a:lnTo>
                <a:close/>
              </a:path>
              <a:path w="111760" h="438150">
                <a:moveTo>
                  <a:pt x="64262" y="24650"/>
                </a:moveTo>
                <a:lnTo>
                  <a:pt x="47243" y="24650"/>
                </a:lnTo>
                <a:lnTo>
                  <a:pt x="55752" y="39237"/>
                </a:lnTo>
                <a:lnTo>
                  <a:pt x="64262" y="246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D9CE4DE8-B5A3-3840-93FD-DA2DB3B101EA}"/>
              </a:ext>
            </a:extLst>
          </p:cNvPr>
          <p:cNvSpPr/>
          <p:nvPr/>
        </p:nvSpPr>
        <p:spPr>
          <a:xfrm>
            <a:off x="4634865" y="4298823"/>
            <a:ext cx="177165" cy="2091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8545E04A-F181-4744-88B1-CE1AC532F7F4}"/>
              </a:ext>
            </a:extLst>
          </p:cNvPr>
          <p:cNvSpPr/>
          <p:nvPr/>
        </p:nvSpPr>
        <p:spPr>
          <a:xfrm>
            <a:off x="3766185" y="3558159"/>
            <a:ext cx="124586" cy="118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1455CA60-4065-3448-A0DA-BC3F38B60D02}"/>
              </a:ext>
            </a:extLst>
          </p:cNvPr>
          <p:cNvSpPr/>
          <p:nvPr/>
        </p:nvSpPr>
        <p:spPr>
          <a:xfrm>
            <a:off x="3766185" y="3713607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5AF62C75-9659-C34F-877F-8DA4CB4F3765}"/>
              </a:ext>
            </a:extLst>
          </p:cNvPr>
          <p:cNvSpPr/>
          <p:nvPr/>
        </p:nvSpPr>
        <p:spPr>
          <a:xfrm>
            <a:off x="3766185" y="3869055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986A7C5A-86D7-304E-9B9E-721AFEDD92B4}"/>
              </a:ext>
            </a:extLst>
          </p:cNvPr>
          <p:cNvSpPr/>
          <p:nvPr/>
        </p:nvSpPr>
        <p:spPr>
          <a:xfrm>
            <a:off x="3766185" y="4024502"/>
            <a:ext cx="124586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DAA11248-26B7-F241-A2BB-A814DD8AF520}"/>
              </a:ext>
            </a:extLst>
          </p:cNvPr>
          <p:cNvSpPr/>
          <p:nvPr/>
        </p:nvSpPr>
        <p:spPr>
          <a:xfrm>
            <a:off x="3686746" y="3497009"/>
            <a:ext cx="274320" cy="716756"/>
          </a:xfrm>
          <a:custGeom>
            <a:avLst/>
            <a:gdLst/>
            <a:ahLst/>
            <a:cxnLst/>
            <a:rect l="l" t="t" r="r" b="b"/>
            <a:pathLst>
              <a:path w="365760" h="955675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894588"/>
                </a:lnTo>
                <a:lnTo>
                  <a:pt x="360967" y="918316"/>
                </a:lnTo>
                <a:lnTo>
                  <a:pt x="347900" y="937693"/>
                </a:lnTo>
                <a:lnTo>
                  <a:pt x="328523" y="950757"/>
                </a:lnTo>
                <a:lnTo>
                  <a:pt x="304800" y="955548"/>
                </a:lnTo>
                <a:lnTo>
                  <a:pt x="60960" y="955548"/>
                </a:lnTo>
                <a:lnTo>
                  <a:pt x="37236" y="950757"/>
                </a:lnTo>
                <a:lnTo>
                  <a:pt x="17859" y="937693"/>
                </a:lnTo>
                <a:lnTo>
                  <a:pt x="4792" y="918316"/>
                </a:lnTo>
                <a:lnTo>
                  <a:pt x="0" y="894588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50626931-8380-D742-8E17-3C9320057B8B}"/>
              </a:ext>
            </a:extLst>
          </p:cNvPr>
          <p:cNvSpPr/>
          <p:nvPr/>
        </p:nvSpPr>
        <p:spPr>
          <a:xfrm>
            <a:off x="3782092" y="4213631"/>
            <a:ext cx="83820" cy="328613"/>
          </a:xfrm>
          <a:custGeom>
            <a:avLst/>
            <a:gdLst/>
            <a:ahLst/>
            <a:cxnLst/>
            <a:rect l="l" t="t" r="r" b="b"/>
            <a:pathLst>
              <a:path w="111760" h="438150">
                <a:moveTo>
                  <a:pt x="55753" y="39237"/>
                </a:moveTo>
                <a:lnTo>
                  <a:pt x="45847" y="56219"/>
                </a:lnTo>
                <a:lnTo>
                  <a:pt x="45847" y="438111"/>
                </a:lnTo>
                <a:lnTo>
                  <a:pt x="65659" y="438111"/>
                </a:lnTo>
                <a:lnTo>
                  <a:pt x="65659" y="56219"/>
                </a:lnTo>
                <a:lnTo>
                  <a:pt x="55753" y="39237"/>
                </a:lnTo>
                <a:close/>
              </a:path>
              <a:path w="111760" h="438150">
                <a:moveTo>
                  <a:pt x="55752" y="0"/>
                </a:moveTo>
                <a:lnTo>
                  <a:pt x="2794" y="90868"/>
                </a:lnTo>
                <a:lnTo>
                  <a:pt x="0" y="95592"/>
                </a:lnTo>
                <a:lnTo>
                  <a:pt x="1524" y="101663"/>
                </a:lnTo>
                <a:lnTo>
                  <a:pt x="6350" y="104419"/>
                </a:lnTo>
                <a:lnTo>
                  <a:pt x="11049" y="107175"/>
                </a:lnTo>
                <a:lnTo>
                  <a:pt x="17145" y="105587"/>
                </a:lnTo>
                <a:lnTo>
                  <a:pt x="19812" y="100850"/>
                </a:lnTo>
                <a:lnTo>
                  <a:pt x="45847" y="56219"/>
                </a:lnTo>
                <a:lnTo>
                  <a:pt x="45847" y="19659"/>
                </a:lnTo>
                <a:lnTo>
                  <a:pt x="67210" y="19659"/>
                </a:lnTo>
                <a:lnTo>
                  <a:pt x="55752" y="0"/>
                </a:lnTo>
                <a:close/>
              </a:path>
              <a:path w="111760" h="438150">
                <a:moveTo>
                  <a:pt x="67210" y="19659"/>
                </a:moveTo>
                <a:lnTo>
                  <a:pt x="65659" y="19659"/>
                </a:lnTo>
                <a:lnTo>
                  <a:pt x="65659" y="56219"/>
                </a:lnTo>
                <a:lnTo>
                  <a:pt x="91694" y="100850"/>
                </a:lnTo>
                <a:lnTo>
                  <a:pt x="94361" y="105587"/>
                </a:lnTo>
                <a:lnTo>
                  <a:pt x="100457" y="107175"/>
                </a:lnTo>
                <a:lnTo>
                  <a:pt x="105156" y="104419"/>
                </a:lnTo>
                <a:lnTo>
                  <a:pt x="109982" y="101663"/>
                </a:lnTo>
                <a:lnTo>
                  <a:pt x="111506" y="95592"/>
                </a:lnTo>
                <a:lnTo>
                  <a:pt x="108712" y="90868"/>
                </a:lnTo>
                <a:lnTo>
                  <a:pt x="67210" y="19659"/>
                </a:lnTo>
                <a:close/>
              </a:path>
              <a:path w="111760" h="438150">
                <a:moveTo>
                  <a:pt x="65659" y="19659"/>
                </a:moveTo>
                <a:lnTo>
                  <a:pt x="45847" y="19659"/>
                </a:lnTo>
                <a:lnTo>
                  <a:pt x="45847" y="56219"/>
                </a:lnTo>
                <a:lnTo>
                  <a:pt x="55753" y="39237"/>
                </a:lnTo>
                <a:lnTo>
                  <a:pt x="47244" y="24650"/>
                </a:lnTo>
                <a:lnTo>
                  <a:pt x="65659" y="24650"/>
                </a:lnTo>
                <a:lnTo>
                  <a:pt x="65659" y="19659"/>
                </a:lnTo>
                <a:close/>
              </a:path>
              <a:path w="111760" h="438150">
                <a:moveTo>
                  <a:pt x="65659" y="24650"/>
                </a:moveTo>
                <a:lnTo>
                  <a:pt x="64262" y="24650"/>
                </a:lnTo>
                <a:lnTo>
                  <a:pt x="55753" y="39237"/>
                </a:lnTo>
                <a:lnTo>
                  <a:pt x="65659" y="56219"/>
                </a:lnTo>
                <a:lnTo>
                  <a:pt x="65659" y="24650"/>
                </a:lnTo>
                <a:close/>
              </a:path>
              <a:path w="111760" h="438150">
                <a:moveTo>
                  <a:pt x="64262" y="24650"/>
                </a:moveTo>
                <a:lnTo>
                  <a:pt x="47244" y="24650"/>
                </a:lnTo>
                <a:lnTo>
                  <a:pt x="55753" y="39237"/>
                </a:lnTo>
                <a:lnTo>
                  <a:pt x="64262" y="246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43647B92-9E17-D642-9BEC-44FD39997829}"/>
              </a:ext>
            </a:extLst>
          </p:cNvPr>
          <p:cNvSpPr/>
          <p:nvPr/>
        </p:nvSpPr>
        <p:spPr>
          <a:xfrm>
            <a:off x="3841623" y="4298823"/>
            <a:ext cx="177165" cy="2091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992D60A9-0065-0E4E-8C42-66CF50848BF4}"/>
              </a:ext>
            </a:extLst>
          </p:cNvPr>
          <p:cNvSpPr/>
          <p:nvPr/>
        </p:nvSpPr>
        <p:spPr>
          <a:xfrm>
            <a:off x="2763956" y="2208509"/>
            <a:ext cx="238704" cy="1394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A7F658A9-5A20-5B4F-8E93-846FB8E3EBF2}"/>
              </a:ext>
            </a:extLst>
          </p:cNvPr>
          <p:cNvSpPr/>
          <p:nvPr/>
        </p:nvSpPr>
        <p:spPr>
          <a:xfrm>
            <a:off x="1903303" y="2222251"/>
            <a:ext cx="231732" cy="13194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C9C13F07-ED3A-1E47-8679-555F0F931268}"/>
              </a:ext>
            </a:extLst>
          </p:cNvPr>
          <p:cNvSpPr/>
          <p:nvPr/>
        </p:nvSpPr>
        <p:spPr>
          <a:xfrm>
            <a:off x="2970657" y="2418588"/>
            <a:ext cx="124587" cy="1303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52182A85-6D2D-554D-90A0-B7D594E5EDE0}"/>
              </a:ext>
            </a:extLst>
          </p:cNvPr>
          <p:cNvSpPr/>
          <p:nvPr/>
        </p:nvSpPr>
        <p:spPr>
          <a:xfrm>
            <a:off x="2970657" y="2592325"/>
            <a:ext cx="124587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EB7065FB-563B-4B4F-95B9-548325F74885}"/>
              </a:ext>
            </a:extLst>
          </p:cNvPr>
          <p:cNvSpPr/>
          <p:nvPr/>
        </p:nvSpPr>
        <p:spPr>
          <a:xfrm>
            <a:off x="2970657" y="2767203"/>
            <a:ext cx="124587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1A8E3FB0-F6FA-B841-A460-9711E8C7A243}"/>
              </a:ext>
            </a:extLst>
          </p:cNvPr>
          <p:cNvSpPr/>
          <p:nvPr/>
        </p:nvSpPr>
        <p:spPr>
          <a:xfrm>
            <a:off x="2970657" y="2940939"/>
            <a:ext cx="124587" cy="1314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929DEC44-5995-6B4C-9BDC-F3F5CB7016DD}"/>
              </a:ext>
            </a:extLst>
          </p:cNvPr>
          <p:cNvSpPr/>
          <p:nvPr/>
        </p:nvSpPr>
        <p:spPr>
          <a:xfrm>
            <a:off x="2891218" y="2348293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59"/>
                </a:lnTo>
                <a:lnTo>
                  <a:pt x="365760" y="1011935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5"/>
                </a:lnTo>
                <a:lnTo>
                  <a:pt x="60960" y="1072895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5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1A98C477-7CC4-2E4C-947A-96FA5986FA48}"/>
              </a:ext>
            </a:extLst>
          </p:cNvPr>
          <p:cNvSpPr/>
          <p:nvPr/>
        </p:nvSpPr>
        <p:spPr>
          <a:xfrm>
            <a:off x="3066999" y="3285169"/>
            <a:ext cx="246392" cy="1517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61AA3A8D-18B5-2D44-824E-4159885C723E}"/>
              </a:ext>
            </a:extLst>
          </p:cNvPr>
          <p:cNvSpPr/>
          <p:nvPr/>
        </p:nvSpPr>
        <p:spPr>
          <a:xfrm>
            <a:off x="2985230" y="3152965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6678" y="39332"/>
                </a:moveTo>
                <a:lnTo>
                  <a:pt x="46476" y="56119"/>
                </a:lnTo>
                <a:lnTo>
                  <a:pt x="40005" y="426720"/>
                </a:lnTo>
                <a:lnTo>
                  <a:pt x="59817" y="427101"/>
                </a:lnTo>
                <a:lnTo>
                  <a:pt x="66288" y="56511"/>
                </a:lnTo>
                <a:lnTo>
                  <a:pt x="56678" y="39332"/>
                </a:lnTo>
                <a:close/>
              </a:path>
              <a:path w="111760" h="427354">
                <a:moveTo>
                  <a:pt x="68303" y="19431"/>
                </a:moveTo>
                <a:lnTo>
                  <a:pt x="47117" y="19431"/>
                </a:lnTo>
                <a:lnTo>
                  <a:pt x="66929" y="19812"/>
                </a:lnTo>
                <a:lnTo>
                  <a:pt x="66288" y="56511"/>
                </a:lnTo>
                <a:lnTo>
                  <a:pt x="91440" y="101473"/>
                </a:lnTo>
                <a:lnTo>
                  <a:pt x="94234" y="106172"/>
                </a:lnTo>
                <a:lnTo>
                  <a:pt x="100203" y="107950"/>
                </a:lnTo>
                <a:lnTo>
                  <a:pt x="105029" y="105156"/>
                </a:lnTo>
                <a:lnTo>
                  <a:pt x="109728" y="102489"/>
                </a:lnTo>
                <a:lnTo>
                  <a:pt x="111506" y="96520"/>
                </a:lnTo>
                <a:lnTo>
                  <a:pt x="108838" y="91694"/>
                </a:lnTo>
                <a:lnTo>
                  <a:pt x="68303" y="19431"/>
                </a:lnTo>
                <a:close/>
              </a:path>
              <a:path w="111760" h="427354">
                <a:moveTo>
                  <a:pt x="57404" y="0"/>
                </a:moveTo>
                <a:lnTo>
                  <a:pt x="2793" y="89916"/>
                </a:lnTo>
                <a:lnTo>
                  <a:pt x="0" y="94615"/>
                </a:lnTo>
                <a:lnTo>
                  <a:pt x="1397" y="100711"/>
                </a:lnTo>
                <a:lnTo>
                  <a:pt x="10794" y="106299"/>
                </a:lnTo>
                <a:lnTo>
                  <a:pt x="16891" y="104902"/>
                </a:lnTo>
                <a:lnTo>
                  <a:pt x="19685" y="100203"/>
                </a:lnTo>
                <a:lnTo>
                  <a:pt x="46476" y="56119"/>
                </a:lnTo>
                <a:lnTo>
                  <a:pt x="47117" y="19431"/>
                </a:lnTo>
                <a:lnTo>
                  <a:pt x="68303" y="19431"/>
                </a:lnTo>
                <a:lnTo>
                  <a:pt x="57404" y="0"/>
                </a:lnTo>
                <a:close/>
              </a:path>
              <a:path w="111760" h="427354">
                <a:moveTo>
                  <a:pt x="66846" y="24511"/>
                </a:moveTo>
                <a:lnTo>
                  <a:pt x="48387" y="24511"/>
                </a:lnTo>
                <a:lnTo>
                  <a:pt x="65531" y="24765"/>
                </a:lnTo>
                <a:lnTo>
                  <a:pt x="56678" y="39332"/>
                </a:lnTo>
                <a:lnTo>
                  <a:pt x="66288" y="56511"/>
                </a:lnTo>
                <a:lnTo>
                  <a:pt x="66846" y="24511"/>
                </a:lnTo>
                <a:close/>
              </a:path>
              <a:path w="111760" h="427354">
                <a:moveTo>
                  <a:pt x="47117" y="19431"/>
                </a:moveTo>
                <a:lnTo>
                  <a:pt x="46476" y="56119"/>
                </a:lnTo>
                <a:lnTo>
                  <a:pt x="56678" y="39332"/>
                </a:lnTo>
                <a:lnTo>
                  <a:pt x="48387" y="24511"/>
                </a:lnTo>
                <a:lnTo>
                  <a:pt x="66846" y="24511"/>
                </a:lnTo>
                <a:lnTo>
                  <a:pt x="66929" y="19812"/>
                </a:lnTo>
                <a:lnTo>
                  <a:pt x="47117" y="19431"/>
                </a:lnTo>
                <a:close/>
              </a:path>
              <a:path w="111760" h="427354">
                <a:moveTo>
                  <a:pt x="48387" y="24511"/>
                </a:moveTo>
                <a:lnTo>
                  <a:pt x="56678" y="39332"/>
                </a:lnTo>
                <a:lnTo>
                  <a:pt x="65531" y="24765"/>
                </a:lnTo>
                <a:lnTo>
                  <a:pt x="48387" y="2451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6C38FCAD-7656-214D-9C4D-03E846239431}"/>
              </a:ext>
            </a:extLst>
          </p:cNvPr>
          <p:cNvSpPr/>
          <p:nvPr/>
        </p:nvSpPr>
        <p:spPr>
          <a:xfrm>
            <a:off x="2367724" y="2733960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69" h="111760">
                <a:moveTo>
                  <a:pt x="660037" y="55753"/>
                </a:moveTo>
                <a:lnTo>
                  <a:pt x="598423" y="91694"/>
                </a:lnTo>
                <a:lnTo>
                  <a:pt x="593725" y="94361"/>
                </a:lnTo>
                <a:lnTo>
                  <a:pt x="592073" y="100457"/>
                </a:lnTo>
                <a:lnTo>
                  <a:pt x="594867" y="105156"/>
                </a:lnTo>
                <a:lnTo>
                  <a:pt x="597661" y="109982"/>
                </a:lnTo>
                <a:lnTo>
                  <a:pt x="603757" y="111506"/>
                </a:lnTo>
                <a:lnTo>
                  <a:pt x="608457" y="108712"/>
                </a:lnTo>
                <a:lnTo>
                  <a:pt x="682276" y="65659"/>
                </a:lnTo>
                <a:lnTo>
                  <a:pt x="679703" y="65659"/>
                </a:lnTo>
                <a:lnTo>
                  <a:pt x="679703" y="64262"/>
                </a:lnTo>
                <a:lnTo>
                  <a:pt x="674623" y="64262"/>
                </a:lnTo>
                <a:lnTo>
                  <a:pt x="660037" y="55753"/>
                </a:lnTo>
                <a:close/>
              </a:path>
              <a:path w="699769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69" h="111760">
                <a:moveTo>
                  <a:pt x="682276" y="45847"/>
                </a:moveTo>
                <a:lnTo>
                  <a:pt x="679703" y="45847"/>
                </a:lnTo>
                <a:lnTo>
                  <a:pt x="679703" y="65659"/>
                </a:lnTo>
                <a:lnTo>
                  <a:pt x="682276" y="65659"/>
                </a:lnTo>
                <a:lnTo>
                  <a:pt x="699261" y="55753"/>
                </a:lnTo>
                <a:lnTo>
                  <a:pt x="682276" y="45847"/>
                </a:lnTo>
                <a:close/>
              </a:path>
              <a:path w="699769" h="111760">
                <a:moveTo>
                  <a:pt x="674623" y="47244"/>
                </a:moveTo>
                <a:lnTo>
                  <a:pt x="660037" y="55753"/>
                </a:lnTo>
                <a:lnTo>
                  <a:pt x="674623" y="64262"/>
                </a:lnTo>
                <a:lnTo>
                  <a:pt x="674623" y="47244"/>
                </a:lnTo>
                <a:close/>
              </a:path>
              <a:path w="699769" h="111760">
                <a:moveTo>
                  <a:pt x="679703" y="47244"/>
                </a:moveTo>
                <a:lnTo>
                  <a:pt x="674623" y="47244"/>
                </a:lnTo>
                <a:lnTo>
                  <a:pt x="674623" y="64262"/>
                </a:lnTo>
                <a:lnTo>
                  <a:pt x="679703" y="64262"/>
                </a:lnTo>
                <a:lnTo>
                  <a:pt x="679703" y="47244"/>
                </a:lnTo>
                <a:close/>
              </a:path>
              <a:path w="699769" h="111760">
                <a:moveTo>
                  <a:pt x="603757" y="0"/>
                </a:moveTo>
                <a:lnTo>
                  <a:pt x="597661" y="1524"/>
                </a:lnTo>
                <a:lnTo>
                  <a:pt x="594867" y="6350"/>
                </a:lnTo>
                <a:lnTo>
                  <a:pt x="592073" y="11049"/>
                </a:lnTo>
                <a:lnTo>
                  <a:pt x="593725" y="17145"/>
                </a:lnTo>
                <a:lnTo>
                  <a:pt x="598423" y="19812"/>
                </a:lnTo>
                <a:lnTo>
                  <a:pt x="660037" y="55753"/>
                </a:lnTo>
                <a:lnTo>
                  <a:pt x="674623" y="47244"/>
                </a:lnTo>
                <a:lnTo>
                  <a:pt x="679703" y="47244"/>
                </a:lnTo>
                <a:lnTo>
                  <a:pt x="679703" y="45847"/>
                </a:lnTo>
                <a:lnTo>
                  <a:pt x="682276" y="45847"/>
                </a:lnTo>
                <a:lnTo>
                  <a:pt x="608457" y="2794"/>
                </a:lnTo>
                <a:lnTo>
                  <a:pt x="60375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63F8FB5E-03F3-2B40-805A-94E8BF7BAB95}"/>
              </a:ext>
            </a:extLst>
          </p:cNvPr>
          <p:cNvSpPr/>
          <p:nvPr/>
        </p:nvSpPr>
        <p:spPr>
          <a:xfrm>
            <a:off x="2452879" y="2530602"/>
            <a:ext cx="320039" cy="2194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32227D3C-F585-2B44-BD34-6286740FD7FD}"/>
              </a:ext>
            </a:extLst>
          </p:cNvPr>
          <p:cNvSpPr/>
          <p:nvPr/>
        </p:nvSpPr>
        <p:spPr>
          <a:xfrm>
            <a:off x="2165986" y="2420875"/>
            <a:ext cx="124586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C46CC837-2F7C-9B4A-B78F-62F9B6370B00}"/>
              </a:ext>
            </a:extLst>
          </p:cNvPr>
          <p:cNvSpPr/>
          <p:nvPr/>
        </p:nvSpPr>
        <p:spPr>
          <a:xfrm>
            <a:off x="2165986" y="2595753"/>
            <a:ext cx="124586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2AD65485-6EDC-864B-BF00-B4CF2F682045}"/>
              </a:ext>
            </a:extLst>
          </p:cNvPr>
          <p:cNvSpPr/>
          <p:nvPr/>
        </p:nvSpPr>
        <p:spPr>
          <a:xfrm>
            <a:off x="2165986" y="2769489"/>
            <a:ext cx="124586" cy="1314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8FBA885D-E109-BE4B-AEA1-22887207AF62}"/>
              </a:ext>
            </a:extLst>
          </p:cNvPr>
          <p:cNvSpPr/>
          <p:nvPr/>
        </p:nvSpPr>
        <p:spPr>
          <a:xfrm>
            <a:off x="2165986" y="2944368"/>
            <a:ext cx="124586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779CEC3C-4AC5-1E48-A0BD-4DF193A80766}"/>
              </a:ext>
            </a:extLst>
          </p:cNvPr>
          <p:cNvSpPr/>
          <p:nvPr/>
        </p:nvSpPr>
        <p:spPr>
          <a:xfrm>
            <a:off x="2086546" y="2351722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4B9DF613-CC0F-D747-9574-5747A2C7680E}"/>
              </a:ext>
            </a:extLst>
          </p:cNvPr>
          <p:cNvSpPr/>
          <p:nvPr/>
        </p:nvSpPr>
        <p:spPr>
          <a:xfrm>
            <a:off x="3771901" y="2441449"/>
            <a:ext cx="124586" cy="1314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11F4C4D0-A79E-EC40-8409-5AF108B440E0}"/>
              </a:ext>
            </a:extLst>
          </p:cNvPr>
          <p:cNvSpPr/>
          <p:nvPr/>
        </p:nvSpPr>
        <p:spPr>
          <a:xfrm>
            <a:off x="3771901" y="2616326"/>
            <a:ext cx="124586" cy="1303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06F37B00-B68F-694B-B5CA-F716CC402CC2}"/>
              </a:ext>
            </a:extLst>
          </p:cNvPr>
          <p:cNvSpPr/>
          <p:nvPr/>
        </p:nvSpPr>
        <p:spPr>
          <a:xfrm>
            <a:off x="3771901" y="2790063"/>
            <a:ext cx="124586" cy="1314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5D20DDC3-EEB7-D548-B540-812887623913}"/>
              </a:ext>
            </a:extLst>
          </p:cNvPr>
          <p:cNvSpPr/>
          <p:nvPr/>
        </p:nvSpPr>
        <p:spPr>
          <a:xfrm>
            <a:off x="3771901" y="2964941"/>
            <a:ext cx="124586" cy="1303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4FCE1224-D168-3944-A127-50C7C4378DAE}"/>
              </a:ext>
            </a:extLst>
          </p:cNvPr>
          <p:cNvSpPr/>
          <p:nvPr/>
        </p:nvSpPr>
        <p:spPr>
          <a:xfrm>
            <a:off x="3868132" y="3285169"/>
            <a:ext cx="245414" cy="1517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34D9F4E1-726A-0D44-AC6C-E5F43D4F5413}"/>
              </a:ext>
            </a:extLst>
          </p:cNvPr>
          <p:cNvSpPr/>
          <p:nvPr/>
        </p:nvSpPr>
        <p:spPr>
          <a:xfrm>
            <a:off x="3787807" y="3176969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5752" y="39224"/>
                </a:moveTo>
                <a:lnTo>
                  <a:pt x="45846" y="56206"/>
                </a:lnTo>
                <a:lnTo>
                  <a:pt x="45846" y="426974"/>
                </a:lnTo>
                <a:lnTo>
                  <a:pt x="65658" y="426974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427354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8"/>
                </a:lnTo>
                <a:lnTo>
                  <a:pt x="17144" y="105537"/>
                </a:lnTo>
                <a:lnTo>
                  <a:pt x="19812" y="100838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427354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8"/>
                </a:lnTo>
                <a:lnTo>
                  <a:pt x="94361" y="105537"/>
                </a:lnTo>
                <a:lnTo>
                  <a:pt x="100456" y="107188"/>
                </a:lnTo>
                <a:lnTo>
                  <a:pt x="105155" y="104394"/>
                </a:lnTo>
                <a:lnTo>
                  <a:pt x="109981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427354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8"/>
                </a:lnTo>
                <a:lnTo>
                  <a:pt x="65658" y="24638"/>
                </a:lnTo>
                <a:lnTo>
                  <a:pt x="65658" y="19558"/>
                </a:lnTo>
                <a:close/>
              </a:path>
              <a:path w="111760" h="427354">
                <a:moveTo>
                  <a:pt x="65658" y="24638"/>
                </a:moveTo>
                <a:lnTo>
                  <a:pt x="64262" y="24638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8"/>
                </a:lnTo>
                <a:close/>
              </a:path>
              <a:path w="111760" h="427354">
                <a:moveTo>
                  <a:pt x="64262" y="24638"/>
                </a:moveTo>
                <a:lnTo>
                  <a:pt x="47243" y="24638"/>
                </a:lnTo>
                <a:lnTo>
                  <a:pt x="55752" y="39224"/>
                </a:lnTo>
                <a:lnTo>
                  <a:pt x="64262" y="246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110A82E6-8760-6147-A3D8-1A97E59DE69E}"/>
              </a:ext>
            </a:extLst>
          </p:cNvPr>
          <p:cNvSpPr/>
          <p:nvPr/>
        </p:nvSpPr>
        <p:spPr>
          <a:xfrm>
            <a:off x="3167824" y="2732818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3"/>
                </a:moveTo>
                <a:lnTo>
                  <a:pt x="598423" y="91694"/>
                </a:lnTo>
                <a:lnTo>
                  <a:pt x="593724" y="94361"/>
                </a:lnTo>
                <a:lnTo>
                  <a:pt x="592073" y="100457"/>
                </a:lnTo>
                <a:lnTo>
                  <a:pt x="594868" y="105156"/>
                </a:lnTo>
                <a:lnTo>
                  <a:pt x="597661" y="109982"/>
                </a:lnTo>
                <a:lnTo>
                  <a:pt x="603757" y="111506"/>
                </a:lnTo>
                <a:lnTo>
                  <a:pt x="608457" y="108712"/>
                </a:lnTo>
                <a:lnTo>
                  <a:pt x="682276" y="65659"/>
                </a:lnTo>
                <a:lnTo>
                  <a:pt x="679704" y="65659"/>
                </a:lnTo>
                <a:lnTo>
                  <a:pt x="679704" y="64262"/>
                </a:lnTo>
                <a:lnTo>
                  <a:pt x="674623" y="64262"/>
                </a:lnTo>
                <a:lnTo>
                  <a:pt x="660037" y="55753"/>
                </a:lnTo>
                <a:close/>
              </a:path>
              <a:path w="699770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70" h="111760">
                <a:moveTo>
                  <a:pt x="682276" y="45847"/>
                </a:moveTo>
                <a:lnTo>
                  <a:pt x="679704" y="45847"/>
                </a:lnTo>
                <a:lnTo>
                  <a:pt x="679704" y="65659"/>
                </a:lnTo>
                <a:lnTo>
                  <a:pt x="682276" y="65659"/>
                </a:lnTo>
                <a:lnTo>
                  <a:pt x="699261" y="55753"/>
                </a:lnTo>
                <a:lnTo>
                  <a:pt x="682276" y="45847"/>
                </a:lnTo>
                <a:close/>
              </a:path>
              <a:path w="699770" h="111760">
                <a:moveTo>
                  <a:pt x="674623" y="47244"/>
                </a:moveTo>
                <a:lnTo>
                  <a:pt x="660037" y="55753"/>
                </a:lnTo>
                <a:lnTo>
                  <a:pt x="674623" y="64262"/>
                </a:lnTo>
                <a:lnTo>
                  <a:pt x="674623" y="47244"/>
                </a:lnTo>
                <a:close/>
              </a:path>
              <a:path w="699770" h="111760">
                <a:moveTo>
                  <a:pt x="679704" y="47244"/>
                </a:moveTo>
                <a:lnTo>
                  <a:pt x="674623" y="47244"/>
                </a:lnTo>
                <a:lnTo>
                  <a:pt x="674623" y="64262"/>
                </a:lnTo>
                <a:lnTo>
                  <a:pt x="679704" y="64262"/>
                </a:lnTo>
                <a:lnTo>
                  <a:pt x="679704" y="47244"/>
                </a:lnTo>
                <a:close/>
              </a:path>
              <a:path w="699770" h="111760">
                <a:moveTo>
                  <a:pt x="603757" y="0"/>
                </a:moveTo>
                <a:lnTo>
                  <a:pt x="597661" y="1524"/>
                </a:lnTo>
                <a:lnTo>
                  <a:pt x="594868" y="6350"/>
                </a:lnTo>
                <a:lnTo>
                  <a:pt x="592073" y="11049"/>
                </a:lnTo>
                <a:lnTo>
                  <a:pt x="593724" y="17145"/>
                </a:lnTo>
                <a:lnTo>
                  <a:pt x="598423" y="19812"/>
                </a:lnTo>
                <a:lnTo>
                  <a:pt x="660037" y="55753"/>
                </a:lnTo>
                <a:lnTo>
                  <a:pt x="674623" y="47244"/>
                </a:lnTo>
                <a:lnTo>
                  <a:pt x="679704" y="47244"/>
                </a:lnTo>
                <a:lnTo>
                  <a:pt x="679704" y="45847"/>
                </a:lnTo>
                <a:lnTo>
                  <a:pt x="682276" y="45847"/>
                </a:lnTo>
                <a:lnTo>
                  <a:pt x="608457" y="2794"/>
                </a:lnTo>
                <a:lnTo>
                  <a:pt x="60375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1196E350-5AA6-DA42-AE4F-7F70C695ABFB}"/>
              </a:ext>
            </a:extLst>
          </p:cNvPr>
          <p:cNvSpPr/>
          <p:nvPr/>
        </p:nvSpPr>
        <p:spPr>
          <a:xfrm>
            <a:off x="3252979" y="2530602"/>
            <a:ext cx="320039" cy="2194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858A10CC-10DA-AA40-A0A9-8D4EA00115AE}"/>
              </a:ext>
            </a:extLst>
          </p:cNvPr>
          <p:cNvSpPr/>
          <p:nvPr/>
        </p:nvSpPr>
        <p:spPr>
          <a:xfrm>
            <a:off x="3527412" y="2194559"/>
            <a:ext cx="245488" cy="1604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3AF1042B-7304-894E-986E-C5E6FC2BF641}"/>
              </a:ext>
            </a:extLst>
          </p:cNvPr>
          <p:cNvSpPr/>
          <p:nvPr/>
        </p:nvSpPr>
        <p:spPr>
          <a:xfrm>
            <a:off x="3692462" y="2372296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5"/>
                </a:lnTo>
                <a:lnTo>
                  <a:pt x="60959" y="1072895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D6EB660F-E001-904C-9AC2-3E6597586501}"/>
              </a:ext>
            </a:extLst>
          </p:cNvPr>
          <p:cNvSpPr/>
          <p:nvPr/>
        </p:nvSpPr>
        <p:spPr>
          <a:xfrm>
            <a:off x="4661374" y="3285169"/>
            <a:ext cx="245414" cy="1517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86575EBE-B4F0-A047-B52C-3D18F4CA6874}"/>
              </a:ext>
            </a:extLst>
          </p:cNvPr>
          <p:cNvSpPr/>
          <p:nvPr/>
        </p:nvSpPr>
        <p:spPr>
          <a:xfrm>
            <a:off x="4318321" y="2194559"/>
            <a:ext cx="247868" cy="1604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072B1A3D-21E9-C64E-A3B2-66F1AA52F4B4}"/>
              </a:ext>
            </a:extLst>
          </p:cNvPr>
          <p:cNvSpPr/>
          <p:nvPr/>
        </p:nvSpPr>
        <p:spPr>
          <a:xfrm>
            <a:off x="4485704" y="2379154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60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0E7A6FC2-3FFB-2541-A2F0-7F1C27F3F3D3}"/>
              </a:ext>
            </a:extLst>
          </p:cNvPr>
          <p:cNvSpPr/>
          <p:nvPr/>
        </p:nvSpPr>
        <p:spPr>
          <a:xfrm>
            <a:off x="3961066" y="2739676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3"/>
                </a:moveTo>
                <a:lnTo>
                  <a:pt x="598424" y="91693"/>
                </a:lnTo>
                <a:lnTo>
                  <a:pt x="593725" y="94361"/>
                </a:lnTo>
                <a:lnTo>
                  <a:pt x="592074" y="100456"/>
                </a:lnTo>
                <a:lnTo>
                  <a:pt x="594867" y="105156"/>
                </a:lnTo>
                <a:lnTo>
                  <a:pt x="597662" y="109981"/>
                </a:lnTo>
                <a:lnTo>
                  <a:pt x="603757" y="111506"/>
                </a:lnTo>
                <a:lnTo>
                  <a:pt x="608456" y="108712"/>
                </a:lnTo>
                <a:lnTo>
                  <a:pt x="682276" y="65659"/>
                </a:lnTo>
                <a:lnTo>
                  <a:pt x="679703" y="65659"/>
                </a:lnTo>
                <a:lnTo>
                  <a:pt x="679703" y="64262"/>
                </a:lnTo>
                <a:lnTo>
                  <a:pt x="674624" y="64262"/>
                </a:lnTo>
                <a:lnTo>
                  <a:pt x="660037" y="55753"/>
                </a:lnTo>
                <a:close/>
              </a:path>
              <a:path w="699770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70" h="111760">
                <a:moveTo>
                  <a:pt x="682276" y="45847"/>
                </a:moveTo>
                <a:lnTo>
                  <a:pt x="679703" y="45847"/>
                </a:lnTo>
                <a:lnTo>
                  <a:pt x="679703" y="65659"/>
                </a:lnTo>
                <a:lnTo>
                  <a:pt x="682276" y="65659"/>
                </a:lnTo>
                <a:lnTo>
                  <a:pt x="699262" y="55753"/>
                </a:lnTo>
                <a:lnTo>
                  <a:pt x="682276" y="45847"/>
                </a:lnTo>
                <a:close/>
              </a:path>
              <a:path w="699770" h="111760">
                <a:moveTo>
                  <a:pt x="674624" y="47243"/>
                </a:moveTo>
                <a:lnTo>
                  <a:pt x="660037" y="55753"/>
                </a:lnTo>
                <a:lnTo>
                  <a:pt x="674624" y="64262"/>
                </a:lnTo>
                <a:lnTo>
                  <a:pt x="674624" y="47243"/>
                </a:lnTo>
                <a:close/>
              </a:path>
              <a:path w="699770" h="111760">
                <a:moveTo>
                  <a:pt x="679703" y="47243"/>
                </a:moveTo>
                <a:lnTo>
                  <a:pt x="674624" y="47243"/>
                </a:lnTo>
                <a:lnTo>
                  <a:pt x="674624" y="64262"/>
                </a:lnTo>
                <a:lnTo>
                  <a:pt x="679703" y="64262"/>
                </a:lnTo>
                <a:lnTo>
                  <a:pt x="679703" y="47243"/>
                </a:lnTo>
                <a:close/>
              </a:path>
              <a:path w="699770" h="111760">
                <a:moveTo>
                  <a:pt x="603757" y="0"/>
                </a:moveTo>
                <a:lnTo>
                  <a:pt x="597662" y="1524"/>
                </a:lnTo>
                <a:lnTo>
                  <a:pt x="594867" y="6350"/>
                </a:lnTo>
                <a:lnTo>
                  <a:pt x="592074" y="11049"/>
                </a:lnTo>
                <a:lnTo>
                  <a:pt x="593725" y="17144"/>
                </a:lnTo>
                <a:lnTo>
                  <a:pt x="598424" y="19812"/>
                </a:lnTo>
                <a:lnTo>
                  <a:pt x="660037" y="55753"/>
                </a:lnTo>
                <a:lnTo>
                  <a:pt x="674624" y="47243"/>
                </a:lnTo>
                <a:lnTo>
                  <a:pt x="679703" y="47243"/>
                </a:lnTo>
                <a:lnTo>
                  <a:pt x="679703" y="45847"/>
                </a:lnTo>
                <a:lnTo>
                  <a:pt x="682276" y="45847"/>
                </a:lnTo>
                <a:lnTo>
                  <a:pt x="608456" y="2793"/>
                </a:lnTo>
                <a:lnTo>
                  <a:pt x="60375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FEBC487D-D212-3E4A-8037-A6102F55AA21}"/>
              </a:ext>
            </a:extLst>
          </p:cNvPr>
          <p:cNvSpPr/>
          <p:nvPr/>
        </p:nvSpPr>
        <p:spPr>
          <a:xfrm>
            <a:off x="4045077" y="2530602"/>
            <a:ext cx="321182" cy="2194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C1F5158D-7F6A-E549-8AAA-5ACCBC228CFA}"/>
              </a:ext>
            </a:extLst>
          </p:cNvPr>
          <p:cNvSpPr/>
          <p:nvPr/>
        </p:nvSpPr>
        <p:spPr>
          <a:xfrm>
            <a:off x="4581049" y="3183827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5753" y="39224"/>
                </a:moveTo>
                <a:lnTo>
                  <a:pt x="45847" y="56206"/>
                </a:lnTo>
                <a:lnTo>
                  <a:pt x="45847" y="426974"/>
                </a:lnTo>
                <a:lnTo>
                  <a:pt x="65659" y="426974"/>
                </a:lnTo>
                <a:lnTo>
                  <a:pt x="65659" y="56206"/>
                </a:lnTo>
                <a:lnTo>
                  <a:pt x="55753" y="39224"/>
                </a:lnTo>
                <a:close/>
              </a:path>
              <a:path w="111760" h="427354">
                <a:moveTo>
                  <a:pt x="55752" y="0"/>
                </a:moveTo>
                <a:lnTo>
                  <a:pt x="2794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427354">
                <a:moveTo>
                  <a:pt x="67159" y="19558"/>
                </a:moveTo>
                <a:lnTo>
                  <a:pt x="65659" y="19558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5156" y="104393"/>
                </a:lnTo>
                <a:lnTo>
                  <a:pt x="109982" y="101600"/>
                </a:lnTo>
                <a:lnTo>
                  <a:pt x="111506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427354">
                <a:moveTo>
                  <a:pt x="65659" y="19558"/>
                </a:moveTo>
                <a:lnTo>
                  <a:pt x="45847" y="19558"/>
                </a:lnTo>
                <a:lnTo>
                  <a:pt x="45847" y="56206"/>
                </a:lnTo>
                <a:lnTo>
                  <a:pt x="55753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8"/>
                </a:lnTo>
                <a:close/>
              </a:path>
              <a:path w="111760" h="427354">
                <a:moveTo>
                  <a:pt x="65659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427354">
                <a:moveTo>
                  <a:pt x="64262" y="24637"/>
                </a:moveTo>
                <a:lnTo>
                  <a:pt x="47244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9AAF4F08-B3CC-B34B-A810-6335695F211E}"/>
              </a:ext>
            </a:extLst>
          </p:cNvPr>
          <p:cNvSpPr/>
          <p:nvPr/>
        </p:nvSpPr>
        <p:spPr>
          <a:xfrm>
            <a:off x="4564000" y="2448307"/>
            <a:ext cx="124586" cy="131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8915BB0D-872C-0349-8736-CBD10AF373BB}"/>
              </a:ext>
            </a:extLst>
          </p:cNvPr>
          <p:cNvSpPr/>
          <p:nvPr/>
        </p:nvSpPr>
        <p:spPr>
          <a:xfrm>
            <a:off x="4564000" y="2623185"/>
            <a:ext cx="124586" cy="1303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20EA8005-E32A-6949-BD29-702061CFCD62}"/>
              </a:ext>
            </a:extLst>
          </p:cNvPr>
          <p:cNvSpPr/>
          <p:nvPr/>
        </p:nvSpPr>
        <p:spPr>
          <a:xfrm>
            <a:off x="4564000" y="2796921"/>
            <a:ext cx="124586" cy="1314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42B0B393-C572-D840-A0C7-746523AF0BB4}"/>
              </a:ext>
            </a:extLst>
          </p:cNvPr>
          <p:cNvSpPr/>
          <p:nvPr/>
        </p:nvSpPr>
        <p:spPr>
          <a:xfrm>
            <a:off x="4564000" y="2971800"/>
            <a:ext cx="124586" cy="1303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7CBAD094-D5AA-EF46-9709-B7F8F106B82D}"/>
              </a:ext>
            </a:extLst>
          </p:cNvPr>
          <p:cNvSpPr/>
          <p:nvPr/>
        </p:nvSpPr>
        <p:spPr>
          <a:xfrm>
            <a:off x="5468442" y="3285169"/>
            <a:ext cx="246392" cy="1517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FCC74A26-DD5A-C345-A8F0-D1D3E5C0F997}"/>
              </a:ext>
            </a:extLst>
          </p:cNvPr>
          <p:cNvSpPr/>
          <p:nvPr/>
        </p:nvSpPr>
        <p:spPr>
          <a:xfrm>
            <a:off x="5388007" y="3176969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5752" y="39224"/>
                </a:moveTo>
                <a:lnTo>
                  <a:pt x="45846" y="56206"/>
                </a:lnTo>
                <a:lnTo>
                  <a:pt x="45846" y="426974"/>
                </a:lnTo>
                <a:lnTo>
                  <a:pt x="65658" y="426974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427354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8"/>
                </a:lnTo>
                <a:lnTo>
                  <a:pt x="17144" y="105537"/>
                </a:lnTo>
                <a:lnTo>
                  <a:pt x="19812" y="100838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427354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8"/>
                </a:lnTo>
                <a:lnTo>
                  <a:pt x="94361" y="105537"/>
                </a:lnTo>
                <a:lnTo>
                  <a:pt x="100456" y="107188"/>
                </a:lnTo>
                <a:lnTo>
                  <a:pt x="105155" y="104394"/>
                </a:lnTo>
                <a:lnTo>
                  <a:pt x="109981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427354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8"/>
                </a:lnTo>
                <a:lnTo>
                  <a:pt x="65658" y="24638"/>
                </a:lnTo>
                <a:lnTo>
                  <a:pt x="65658" y="19558"/>
                </a:lnTo>
                <a:close/>
              </a:path>
              <a:path w="111760" h="427354">
                <a:moveTo>
                  <a:pt x="65658" y="24638"/>
                </a:moveTo>
                <a:lnTo>
                  <a:pt x="64262" y="24638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8"/>
                </a:lnTo>
                <a:close/>
              </a:path>
              <a:path w="111760" h="427354">
                <a:moveTo>
                  <a:pt x="64262" y="24638"/>
                </a:moveTo>
                <a:lnTo>
                  <a:pt x="47243" y="24638"/>
                </a:lnTo>
                <a:lnTo>
                  <a:pt x="55752" y="39224"/>
                </a:lnTo>
                <a:lnTo>
                  <a:pt x="64262" y="246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8DFA7CB8-38D1-ED42-9D9B-10186257C7A5}"/>
              </a:ext>
            </a:extLst>
          </p:cNvPr>
          <p:cNvSpPr/>
          <p:nvPr/>
        </p:nvSpPr>
        <p:spPr>
          <a:xfrm>
            <a:off x="4768024" y="2732818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3"/>
                </a:moveTo>
                <a:lnTo>
                  <a:pt x="598424" y="91694"/>
                </a:lnTo>
                <a:lnTo>
                  <a:pt x="593725" y="94361"/>
                </a:lnTo>
                <a:lnTo>
                  <a:pt x="592074" y="100457"/>
                </a:lnTo>
                <a:lnTo>
                  <a:pt x="594868" y="105156"/>
                </a:lnTo>
                <a:lnTo>
                  <a:pt x="597662" y="109982"/>
                </a:lnTo>
                <a:lnTo>
                  <a:pt x="603758" y="111506"/>
                </a:lnTo>
                <a:lnTo>
                  <a:pt x="608457" y="108712"/>
                </a:lnTo>
                <a:lnTo>
                  <a:pt x="682276" y="65659"/>
                </a:lnTo>
                <a:lnTo>
                  <a:pt x="679704" y="65659"/>
                </a:lnTo>
                <a:lnTo>
                  <a:pt x="679704" y="64262"/>
                </a:lnTo>
                <a:lnTo>
                  <a:pt x="674624" y="64262"/>
                </a:lnTo>
                <a:lnTo>
                  <a:pt x="660037" y="55753"/>
                </a:lnTo>
                <a:close/>
              </a:path>
              <a:path w="699770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70" h="111760">
                <a:moveTo>
                  <a:pt x="682276" y="45847"/>
                </a:moveTo>
                <a:lnTo>
                  <a:pt x="679704" y="45847"/>
                </a:lnTo>
                <a:lnTo>
                  <a:pt x="679704" y="65659"/>
                </a:lnTo>
                <a:lnTo>
                  <a:pt x="682276" y="65659"/>
                </a:lnTo>
                <a:lnTo>
                  <a:pt x="699262" y="55753"/>
                </a:lnTo>
                <a:lnTo>
                  <a:pt x="682276" y="45847"/>
                </a:lnTo>
                <a:close/>
              </a:path>
              <a:path w="699770" h="111760">
                <a:moveTo>
                  <a:pt x="674624" y="47244"/>
                </a:moveTo>
                <a:lnTo>
                  <a:pt x="660037" y="55753"/>
                </a:lnTo>
                <a:lnTo>
                  <a:pt x="674624" y="64262"/>
                </a:lnTo>
                <a:lnTo>
                  <a:pt x="674624" y="47244"/>
                </a:lnTo>
                <a:close/>
              </a:path>
              <a:path w="699770" h="111760">
                <a:moveTo>
                  <a:pt x="679704" y="47244"/>
                </a:moveTo>
                <a:lnTo>
                  <a:pt x="674624" y="47244"/>
                </a:lnTo>
                <a:lnTo>
                  <a:pt x="674624" y="64262"/>
                </a:lnTo>
                <a:lnTo>
                  <a:pt x="679704" y="64262"/>
                </a:lnTo>
                <a:lnTo>
                  <a:pt x="679704" y="47244"/>
                </a:lnTo>
                <a:close/>
              </a:path>
              <a:path w="699770" h="111760">
                <a:moveTo>
                  <a:pt x="603758" y="0"/>
                </a:moveTo>
                <a:lnTo>
                  <a:pt x="597662" y="1524"/>
                </a:lnTo>
                <a:lnTo>
                  <a:pt x="594868" y="6350"/>
                </a:lnTo>
                <a:lnTo>
                  <a:pt x="592074" y="11049"/>
                </a:lnTo>
                <a:lnTo>
                  <a:pt x="593725" y="17145"/>
                </a:lnTo>
                <a:lnTo>
                  <a:pt x="598424" y="19812"/>
                </a:lnTo>
                <a:lnTo>
                  <a:pt x="660037" y="55753"/>
                </a:lnTo>
                <a:lnTo>
                  <a:pt x="674624" y="47244"/>
                </a:lnTo>
                <a:lnTo>
                  <a:pt x="679704" y="47244"/>
                </a:lnTo>
                <a:lnTo>
                  <a:pt x="679704" y="45847"/>
                </a:lnTo>
                <a:lnTo>
                  <a:pt x="682276" y="45847"/>
                </a:lnTo>
                <a:lnTo>
                  <a:pt x="608457" y="2794"/>
                </a:lnTo>
                <a:lnTo>
                  <a:pt x="60375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108B6F15-919B-EE44-AF2F-26A9C4049154}"/>
              </a:ext>
            </a:extLst>
          </p:cNvPr>
          <p:cNvSpPr/>
          <p:nvPr/>
        </p:nvSpPr>
        <p:spPr>
          <a:xfrm>
            <a:off x="4853177" y="2530602"/>
            <a:ext cx="320040" cy="2194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E5E638E4-A41A-D44C-834F-1690408568C4}"/>
              </a:ext>
            </a:extLst>
          </p:cNvPr>
          <p:cNvSpPr/>
          <p:nvPr/>
        </p:nvSpPr>
        <p:spPr>
          <a:xfrm>
            <a:off x="5128752" y="2211996"/>
            <a:ext cx="241005" cy="1429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9FFE6392-324F-EA42-8265-B3332C749395}"/>
              </a:ext>
            </a:extLst>
          </p:cNvPr>
          <p:cNvSpPr/>
          <p:nvPr/>
        </p:nvSpPr>
        <p:spPr>
          <a:xfrm>
            <a:off x="5372101" y="2441449"/>
            <a:ext cx="124586" cy="1314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60FB845E-22E5-524E-BAEC-4C5C1191BF94}"/>
              </a:ext>
            </a:extLst>
          </p:cNvPr>
          <p:cNvSpPr/>
          <p:nvPr/>
        </p:nvSpPr>
        <p:spPr>
          <a:xfrm>
            <a:off x="5372101" y="2616326"/>
            <a:ext cx="124586" cy="1303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19BFA0D7-A8EA-1148-8B6E-634130CC863D}"/>
              </a:ext>
            </a:extLst>
          </p:cNvPr>
          <p:cNvSpPr/>
          <p:nvPr/>
        </p:nvSpPr>
        <p:spPr>
          <a:xfrm>
            <a:off x="5372101" y="2790063"/>
            <a:ext cx="124586" cy="1314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1D66B8C9-C1C6-8C41-82E8-1FD9E271EB1B}"/>
              </a:ext>
            </a:extLst>
          </p:cNvPr>
          <p:cNvSpPr/>
          <p:nvPr/>
        </p:nvSpPr>
        <p:spPr>
          <a:xfrm>
            <a:off x="5372101" y="2964941"/>
            <a:ext cx="124586" cy="1303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AC408104-897F-0149-B6E9-1C66C507A2AF}"/>
              </a:ext>
            </a:extLst>
          </p:cNvPr>
          <p:cNvSpPr/>
          <p:nvPr/>
        </p:nvSpPr>
        <p:spPr>
          <a:xfrm>
            <a:off x="5292662" y="2372296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5"/>
                </a:lnTo>
                <a:lnTo>
                  <a:pt x="60959" y="1072895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AD967BF9-441F-DD45-B187-229B27A83BAC}"/>
              </a:ext>
            </a:extLst>
          </p:cNvPr>
          <p:cNvSpPr/>
          <p:nvPr/>
        </p:nvSpPr>
        <p:spPr>
          <a:xfrm>
            <a:off x="5388007" y="1936813"/>
            <a:ext cx="83820" cy="434816"/>
          </a:xfrm>
          <a:custGeom>
            <a:avLst/>
            <a:gdLst/>
            <a:ahLst/>
            <a:cxnLst/>
            <a:rect l="l" t="t" r="r" b="b"/>
            <a:pathLst>
              <a:path w="111760" h="579755">
                <a:moveTo>
                  <a:pt x="55752" y="39224"/>
                </a:moveTo>
                <a:lnTo>
                  <a:pt x="45846" y="56206"/>
                </a:lnTo>
                <a:lnTo>
                  <a:pt x="45846" y="579247"/>
                </a:lnTo>
                <a:lnTo>
                  <a:pt x="65658" y="579247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579755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579755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4"/>
                </a:lnTo>
                <a:lnTo>
                  <a:pt x="109981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579755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8"/>
                </a:lnTo>
                <a:close/>
              </a:path>
              <a:path w="111760" h="579755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579755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7FB71E91-DF11-6542-91D7-0FAA64183F5F}"/>
              </a:ext>
            </a:extLst>
          </p:cNvPr>
          <p:cNvSpPr/>
          <p:nvPr/>
        </p:nvSpPr>
        <p:spPr>
          <a:xfrm>
            <a:off x="5504689" y="2025395"/>
            <a:ext cx="154304" cy="1337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96150D01-32AB-F341-8E76-3538A858CFCA}"/>
              </a:ext>
            </a:extLst>
          </p:cNvPr>
          <p:cNvSpPr/>
          <p:nvPr/>
        </p:nvSpPr>
        <p:spPr>
          <a:xfrm>
            <a:off x="4581049" y="1936813"/>
            <a:ext cx="83820" cy="441484"/>
          </a:xfrm>
          <a:custGeom>
            <a:avLst/>
            <a:gdLst/>
            <a:ahLst/>
            <a:cxnLst/>
            <a:rect l="l" t="t" r="r" b="b"/>
            <a:pathLst>
              <a:path w="111760" h="588644">
                <a:moveTo>
                  <a:pt x="55753" y="39224"/>
                </a:moveTo>
                <a:lnTo>
                  <a:pt x="45847" y="56206"/>
                </a:lnTo>
                <a:lnTo>
                  <a:pt x="45847" y="588518"/>
                </a:lnTo>
                <a:lnTo>
                  <a:pt x="65659" y="588518"/>
                </a:lnTo>
                <a:lnTo>
                  <a:pt x="65659" y="56206"/>
                </a:lnTo>
                <a:lnTo>
                  <a:pt x="55753" y="39224"/>
                </a:lnTo>
                <a:close/>
              </a:path>
              <a:path w="111760" h="588644">
                <a:moveTo>
                  <a:pt x="55752" y="0"/>
                </a:moveTo>
                <a:lnTo>
                  <a:pt x="2794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588644">
                <a:moveTo>
                  <a:pt x="67159" y="19558"/>
                </a:moveTo>
                <a:lnTo>
                  <a:pt x="65659" y="19558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5156" y="104394"/>
                </a:lnTo>
                <a:lnTo>
                  <a:pt x="109982" y="101600"/>
                </a:lnTo>
                <a:lnTo>
                  <a:pt x="111506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588644">
                <a:moveTo>
                  <a:pt x="65659" y="19558"/>
                </a:moveTo>
                <a:lnTo>
                  <a:pt x="45847" y="19558"/>
                </a:lnTo>
                <a:lnTo>
                  <a:pt x="45847" y="56206"/>
                </a:lnTo>
                <a:lnTo>
                  <a:pt x="55753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8"/>
                </a:lnTo>
                <a:close/>
              </a:path>
              <a:path w="111760" h="588644">
                <a:moveTo>
                  <a:pt x="65659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588644">
                <a:moveTo>
                  <a:pt x="64262" y="24637"/>
                </a:moveTo>
                <a:lnTo>
                  <a:pt x="47244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2ED1FB96-E166-A24F-A231-B0C78FE89E0B}"/>
              </a:ext>
            </a:extLst>
          </p:cNvPr>
          <p:cNvSpPr/>
          <p:nvPr/>
        </p:nvSpPr>
        <p:spPr>
          <a:xfrm>
            <a:off x="4704589" y="2031286"/>
            <a:ext cx="154304" cy="1345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3AECA282-F3B3-5E48-9E40-B47832508A96}"/>
              </a:ext>
            </a:extLst>
          </p:cNvPr>
          <p:cNvSpPr/>
          <p:nvPr/>
        </p:nvSpPr>
        <p:spPr>
          <a:xfrm>
            <a:off x="3791617" y="1936813"/>
            <a:ext cx="83820" cy="434816"/>
          </a:xfrm>
          <a:custGeom>
            <a:avLst/>
            <a:gdLst/>
            <a:ahLst/>
            <a:cxnLst/>
            <a:rect l="l" t="t" r="r" b="b"/>
            <a:pathLst>
              <a:path w="111760" h="579755">
                <a:moveTo>
                  <a:pt x="56291" y="39284"/>
                </a:moveTo>
                <a:lnTo>
                  <a:pt x="46226" y="56165"/>
                </a:lnTo>
                <a:lnTo>
                  <a:pt x="40766" y="579247"/>
                </a:lnTo>
                <a:lnTo>
                  <a:pt x="60578" y="579374"/>
                </a:lnTo>
                <a:lnTo>
                  <a:pt x="66037" y="56400"/>
                </a:lnTo>
                <a:lnTo>
                  <a:pt x="56291" y="39284"/>
                </a:lnTo>
                <a:close/>
              </a:path>
              <a:path w="111760" h="579755">
                <a:moveTo>
                  <a:pt x="67921" y="19558"/>
                </a:moveTo>
                <a:lnTo>
                  <a:pt x="46609" y="19558"/>
                </a:lnTo>
                <a:lnTo>
                  <a:pt x="66421" y="19685"/>
                </a:lnTo>
                <a:lnTo>
                  <a:pt x="66037" y="56400"/>
                </a:lnTo>
                <a:lnTo>
                  <a:pt x="94234" y="105918"/>
                </a:lnTo>
                <a:lnTo>
                  <a:pt x="100330" y="107569"/>
                </a:lnTo>
                <a:lnTo>
                  <a:pt x="105028" y="104902"/>
                </a:lnTo>
                <a:lnTo>
                  <a:pt x="109855" y="102235"/>
                </a:lnTo>
                <a:lnTo>
                  <a:pt x="111506" y="96139"/>
                </a:lnTo>
                <a:lnTo>
                  <a:pt x="108838" y="91312"/>
                </a:lnTo>
                <a:lnTo>
                  <a:pt x="67921" y="19558"/>
                </a:lnTo>
                <a:close/>
              </a:path>
              <a:path w="111760" h="579755">
                <a:moveTo>
                  <a:pt x="56769" y="0"/>
                </a:moveTo>
                <a:lnTo>
                  <a:pt x="0" y="94996"/>
                </a:lnTo>
                <a:lnTo>
                  <a:pt x="1524" y="101092"/>
                </a:lnTo>
                <a:lnTo>
                  <a:pt x="10922" y="106680"/>
                </a:lnTo>
                <a:lnTo>
                  <a:pt x="17018" y="105156"/>
                </a:lnTo>
                <a:lnTo>
                  <a:pt x="46226" y="56165"/>
                </a:lnTo>
                <a:lnTo>
                  <a:pt x="46609" y="19558"/>
                </a:lnTo>
                <a:lnTo>
                  <a:pt x="67921" y="19558"/>
                </a:lnTo>
                <a:lnTo>
                  <a:pt x="56769" y="0"/>
                </a:lnTo>
                <a:close/>
              </a:path>
              <a:path w="111760" h="579755">
                <a:moveTo>
                  <a:pt x="66370" y="24511"/>
                </a:moveTo>
                <a:lnTo>
                  <a:pt x="47878" y="24511"/>
                </a:lnTo>
                <a:lnTo>
                  <a:pt x="65024" y="24637"/>
                </a:lnTo>
                <a:lnTo>
                  <a:pt x="56291" y="39284"/>
                </a:lnTo>
                <a:lnTo>
                  <a:pt x="66037" y="56400"/>
                </a:lnTo>
                <a:lnTo>
                  <a:pt x="66370" y="24511"/>
                </a:lnTo>
                <a:close/>
              </a:path>
              <a:path w="111760" h="579755">
                <a:moveTo>
                  <a:pt x="46609" y="19558"/>
                </a:moveTo>
                <a:lnTo>
                  <a:pt x="46226" y="56165"/>
                </a:lnTo>
                <a:lnTo>
                  <a:pt x="56291" y="39284"/>
                </a:lnTo>
                <a:lnTo>
                  <a:pt x="47878" y="24511"/>
                </a:lnTo>
                <a:lnTo>
                  <a:pt x="66370" y="24511"/>
                </a:lnTo>
                <a:lnTo>
                  <a:pt x="66421" y="19685"/>
                </a:lnTo>
                <a:lnTo>
                  <a:pt x="46609" y="19558"/>
                </a:lnTo>
                <a:close/>
              </a:path>
              <a:path w="111760" h="579755">
                <a:moveTo>
                  <a:pt x="47878" y="24511"/>
                </a:moveTo>
                <a:lnTo>
                  <a:pt x="56291" y="39284"/>
                </a:lnTo>
                <a:lnTo>
                  <a:pt x="65024" y="24637"/>
                </a:lnTo>
                <a:lnTo>
                  <a:pt x="47878" y="2451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E06789AE-AC4E-A446-8718-0065F33E1467}"/>
              </a:ext>
            </a:extLst>
          </p:cNvPr>
          <p:cNvSpPr/>
          <p:nvPr/>
        </p:nvSpPr>
        <p:spPr>
          <a:xfrm>
            <a:off x="3909060" y="2031286"/>
            <a:ext cx="154304" cy="1345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2" name="object 91">
            <a:extLst>
              <a:ext uri="{FF2B5EF4-FFF2-40B4-BE49-F238E27FC236}">
                <a16:creationId xmlns:a16="http://schemas.microsoft.com/office/drawing/2014/main" id="{B3C3A493-2097-1344-881A-A856135B9766}"/>
              </a:ext>
            </a:extLst>
          </p:cNvPr>
          <p:cNvSpPr/>
          <p:nvPr/>
        </p:nvSpPr>
        <p:spPr>
          <a:xfrm>
            <a:off x="2990850" y="1936813"/>
            <a:ext cx="83820" cy="411480"/>
          </a:xfrm>
          <a:custGeom>
            <a:avLst/>
            <a:gdLst/>
            <a:ahLst/>
            <a:cxnLst/>
            <a:rect l="l" t="t" r="r" b="b"/>
            <a:pathLst>
              <a:path w="111760" h="548639">
                <a:moveTo>
                  <a:pt x="56519" y="39321"/>
                </a:moveTo>
                <a:lnTo>
                  <a:pt x="46395" y="56147"/>
                </a:lnTo>
                <a:lnTo>
                  <a:pt x="40131" y="548259"/>
                </a:lnTo>
                <a:lnTo>
                  <a:pt x="59943" y="548513"/>
                </a:lnTo>
                <a:lnTo>
                  <a:pt x="66207" y="56431"/>
                </a:lnTo>
                <a:lnTo>
                  <a:pt x="56519" y="39321"/>
                </a:lnTo>
                <a:close/>
              </a:path>
              <a:path w="111760" h="548639">
                <a:moveTo>
                  <a:pt x="68033" y="19431"/>
                </a:moveTo>
                <a:lnTo>
                  <a:pt x="46862" y="19431"/>
                </a:lnTo>
                <a:lnTo>
                  <a:pt x="66675" y="19685"/>
                </a:lnTo>
                <a:lnTo>
                  <a:pt x="66207" y="56431"/>
                </a:lnTo>
                <a:lnTo>
                  <a:pt x="91567" y="101219"/>
                </a:lnTo>
                <a:lnTo>
                  <a:pt x="94233" y="106045"/>
                </a:lnTo>
                <a:lnTo>
                  <a:pt x="100330" y="107696"/>
                </a:lnTo>
                <a:lnTo>
                  <a:pt x="105156" y="105029"/>
                </a:lnTo>
                <a:lnTo>
                  <a:pt x="109855" y="102235"/>
                </a:lnTo>
                <a:lnTo>
                  <a:pt x="111506" y="96266"/>
                </a:lnTo>
                <a:lnTo>
                  <a:pt x="108838" y="91440"/>
                </a:lnTo>
                <a:lnTo>
                  <a:pt x="68033" y="19431"/>
                </a:lnTo>
                <a:close/>
              </a:path>
              <a:path w="111760" h="548639">
                <a:moveTo>
                  <a:pt x="57023" y="0"/>
                </a:moveTo>
                <a:lnTo>
                  <a:pt x="2793" y="90170"/>
                </a:lnTo>
                <a:lnTo>
                  <a:pt x="0" y="94869"/>
                </a:lnTo>
                <a:lnTo>
                  <a:pt x="1524" y="100965"/>
                </a:lnTo>
                <a:lnTo>
                  <a:pt x="10922" y="106553"/>
                </a:lnTo>
                <a:lnTo>
                  <a:pt x="17018" y="105029"/>
                </a:lnTo>
                <a:lnTo>
                  <a:pt x="19812" y="100330"/>
                </a:lnTo>
                <a:lnTo>
                  <a:pt x="46395" y="56147"/>
                </a:lnTo>
                <a:lnTo>
                  <a:pt x="46862" y="19431"/>
                </a:lnTo>
                <a:lnTo>
                  <a:pt x="68033" y="19431"/>
                </a:lnTo>
                <a:lnTo>
                  <a:pt x="57023" y="0"/>
                </a:lnTo>
                <a:close/>
              </a:path>
              <a:path w="111760" h="548639">
                <a:moveTo>
                  <a:pt x="66613" y="24511"/>
                </a:moveTo>
                <a:lnTo>
                  <a:pt x="48132" y="24511"/>
                </a:lnTo>
                <a:lnTo>
                  <a:pt x="65277" y="24765"/>
                </a:lnTo>
                <a:lnTo>
                  <a:pt x="56519" y="39321"/>
                </a:lnTo>
                <a:lnTo>
                  <a:pt x="66207" y="56431"/>
                </a:lnTo>
                <a:lnTo>
                  <a:pt x="66613" y="24511"/>
                </a:lnTo>
                <a:close/>
              </a:path>
              <a:path w="111760" h="548639">
                <a:moveTo>
                  <a:pt x="46862" y="19431"/>
                </a:moveTo>
                <a:lnTo>
                  <a:pt x="46395" y="56147"/>
                </a:lnTo>
                <a:lnTo>
                  <a:pt x="56519" y="39321"/>
                </a:lnTo>
                <a:lnTo>
                  <a:pt x="48132" y="24511"/>
                </a:lnTo>
                <a:lnTo>
                  <a:pt x="66613" y="24511"/>
                </a:lnTo>
                <a:lnTo>
                  <a:pt x="66675" y="19685"/>
                </a:lnTo>
                <a:lnTo>
                  <a:pt x="46862" y="19431"/>
                </a:lnTo>
                <a:close/>
              </a:path>
              <a:path w="111760" h="548639">
                <a:moveTo>
                  <a:pt x="48132" y="24511"/>
                </a:moveTo>
                <a:lnTo>
                  <a:pt x="56519" y="39321"/>
                </a:lnTo>
                <a:lnTo>
                  <a:pt x="65277" y="24765"/>
                </a:lnTo>
                <a:lnTo>
                  <a:pt x="48132" y="2451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3" name="object 92">
            <a:extLst>
              <a:ext uri="{FF2B5EF4-FFF2-40B4-BE49-F238E27FC236}">
                <a16:creationId xmlns:a16="http://schemas.microsoft.com/office/drawing/2014/main" id="{1873AD46-1A62-4641-B46C-C2ED466D305B}"/>
              </a:ext>
            </a:extLst>
          </p:cNvPr>
          <p:cNvSpPr/>
          <p:nvPr/>
        </p:nvSpPr>
        <p:spPr>
          <a:xfrm>
            <a:off x="3108960" y="2024253"/>
            <a:ext cx="154304" cy="1337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4" name="object 93">
            <a:extLst>
              <a:ext uri="{FF2B5EF4-FFF2-40B4-BE49-F238E27FC236}">
                <a16:creationId xmlns:a16="http://schemas.microsoft.com/office/drawing/2014/main" id="{D79893FF-3DA7-1B4C-88D8-CF1FE4FA646E}"/>
              </a:ext>
            </a:extLst>
          </p:cNvPr>
          <p:cNvSpPr/>
          <p:nvPr/>
        </p:nvSpPr>
        <p:spPr>
          <a:xfrm>
            <a:off x="2938796" y="1710226"/>
            <a:ext cx="251265" cy="18089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5" name="object 94">
            <a:extLst>
              <a:ext uri="{FF2B5EF4-FFF2-40B4-BE49-F238E27FC236}">
                <a16:creationId xmlns:a16="http://schemas.microsoft.com/office/drawing/2014/main" id="{0EE0E281-31BA-7E41-8B4C-DF2EF3615DF7}"/>
              </a:ext>
            </a:extLst>
          </p:cNvPr>
          <p:cNvSpPr/>
          <p:nvPr/>
        </p:nvSpPr>
        <p:spPr>
          <a:xfrm>
            <a:off x="5332340" y="1710226"/>
            <a:ext cx="248847" cy="18089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6" name="object 95">
            <a:extLst>
              <a:ext uri="{FF2B5EF4-FFF2-40B4-BE49-F238E27FC236}">
                <a16:creationId xmlns:a16="http://schemas.microsoft.com/office/drawing/2014/main" id="{9A82F6D7-31A3-D841-9243-1B3B29BE3D9F}"/>
              </a:ext>
            </a:extLst>
          </p:cNvPr>
          <p:cNvSpPr/>
          <p:nvPr/>
        </p:nvSpPr>
        <p:spPr>
          <a:xfrm>
            <a:off x="4534491" y="1710226"/>
            <a:ext cx="252235" cy="18089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7" name="object 96">
            <a:extLst>
              <a:ext uri="{FF2B5EF4-FFF2-40B4-BE49-F238E27FC236}">
                <a16:creationId xmlns:a16="http://schemas.microsoft.com/office/drawing/2014/main" id="{3AA29D4C-8FB1-1C45-82D2-603CA216C9EB}"/>
              </a:ext>
            </a:extLst>
          </p:cNvPr>
          <p:cNvSpPr/>
          <p:nvPr/>
        </p:nvSpPr>
        <p:spPr>
          <a:xfrm>
            <a:off x="3734295" y="1710226"/>
            <a:ext cx="254686" cy="18089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8" name="object 97">
            <a:extLst>
              <a:ext uri="{FF2B5EF4-FFF2-40B4-BE49-F238E27FC236}">
                <a16:creationId xmlns:a16="http://schemas.microsoft.com/office/drawing/2014/main" id="{2305BA93-1526-B641-9D38-6B1C8ED54A87}"/>
              </a:ext>
            </a:extLst>
          </p:cNvPr>
          <p:cNvSpPr/>
          <p:nvPr/>
        </p:nvSpPr>
        <p:spPr>
          <a:xfrm>
            <a:off x="5218994" y="1071223"/>
            <a:ext cx="429624" cy="1743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9" name="object 98">
            <a:extLst>
              <a:ext uri="{FF2B5EF4-FFF2-40B4-BE49-F238E27FC236}">
                <a16:creationId xmlns:a16="http://schemas.microsoft.com/office/drawing/2014/main" id="{543D9299-5862-7040-BC89-C0794D2AD700}"/>
              </a:ext>
            </a:extLst>
          </p:cNvPr>
          <p:cNvSpPr/>
          <p:nvPr/>
        </p:nvSpPr>
        <p:spPr>
          <a:xfrm>
            <a:off x="4424708" y="1071223"/>
            <a:ext cx="431847" cy="17435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0" name="object 99">
            <a:extLst>
              <a:ext uri="{FF2B5EF4-FFF2-40B4-BE49-F238E27FC236}">
                <a16:creationId xmlns:a16="http://schemas.microsoft.com/office/drawing/2014/main" id="{7160D83E-CB70-6548-8FDA-AF8E825F6B36}"/>
              </a:ext>
            </a:extLst>
          </p:cNvPr>
          <p:cNvSpPr/>
          <p:nvPr/>
        </p:nvSpPr>
        <p:spPr>
          <a:xfrm>
            <a:off x="3627941" y="1071223"/>
            <a:ext cx="429675" cy="17435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1" name="object 100">
            <a:extLst>
              <a:ext uri="{FF2B5EF4-FFF2-40B4-BE49-F238E27FC236}">
                <a16:creationId xmlns:a16="http://schemas.microsoft.com/office/drawing/2014/main" id="{05D235CD-F12B-6D46-8496-4E69AF45F8ED}"/>
              </a:ext>
            </a:extLst>
          </p:cNvPr>
          <p:cNvSpPr/>
          <p:nvPr/>
        </p:nvSpPr>
        <p:spPr>
          <a:xfrm>
            <a:off x="2809584" y="1071223"/>
            <a:ext cx="429653" cy="17435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2" name="object 101">
            <a:extLst>
              <a:ext uri="{FF2B5EF4-FFF2-40B4-BE49-F238E27FC236}">
                <a16:creationId xmlns:a16="http://schemas.microsoft.com/office/drawing/2014/main" id="{29E993C3-FEC9-8D43-9A2F-4592FF50BDE4}"/>
              </a:ext>
            </a:extLst>
          </p:cNvPr>
          <p:cNvSpPr/>
          <p:nvPr/>
        </p:nvSpPr>
        <p:spPr>
          <a:xfrm>
            <a:off x="2978563" y="1263587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3" y="39224"/>
                </a:moveTo>
                <a:lnTo>
                  <a:pt x="45846" y="56206"/>
                </a:lnTo>
                <a:lnTo>
                  <a:pt x="45846" y="535431"/>
                </a:lnTo>
                <a:lnTo>
                  <a:pt x="65658" y="535431"/>
                </a:lnTo>
                <a:lnTo>
                  <a:pt x="65658" y="56206"/>
                </a:lnTo>
                <a:lnTo>
                  <a:pt x="55753" y="39224"/>
                </a:lnTo>
                <a:close/>
              </a:path>
              <a:path w="111760" h="535939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535939">
                <a:moveTo>
                  <a:pt x="67159" y="19557"/>
                </a:moveTo>
                <a:lnTo>
                  <a:pt x="65658" y="19557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0" y="105537"/>
                </a:lnTo>
                <a:lnTo>
                  <a:pt x="100456" y="107187"/>
                </a:lnTo>
                <a:lnTo>
                  <a:pt x="105156" y="104393"/>
                </a:lnTo>
                <a:lnTo>
                  <a:pt x="109981" y="101600"/>
                </a:lnTo>
                <a:lnTo>
                  <a:pt x="111506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535939">
                <a:moveTo>
                  <a:pt x="65658" y="19557"/>
                </a:moveTo>
                <a:lnTo>
                  <a:pt x="45846" y="19557"/>
                </a:lnTo>
                <a:lnTo>
                  <a:pt x="45846" y="56206"/>
                </a:lnTo>
                <a:lnTo>
                  <a:pt x="55753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7"/>
                </a:lnTo>
                <a:close/>
              </a:path>
              <a:path w="111760" h="535939">
                <a:moveTo>
                  <a:pt x="65658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3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3" name="object 102">
            <a:extLst>
              <a:ext uri="{FF2B5EF4-FFF2-40B4-BE49-F238E27FC236}">
                <a16:creationId xmlns:a16="http://schemas.microsoft.com/office/drawing/2014/main" id="{6E408461-325F-9F4F-99F7-E9813315AB79}"/>
              </a:ext>
            </a:extLst>
          </p:cNvPr>
          <p:cNvSpPr/>
          <p:nvPr/>
        </p:nvSpPr>
        <p:spPr>
          <a:xfrm>
            <a:off x="3782092" y="1263587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3" y="39224"/>
                </a:moveTo>
                <a:lnTo>
                  <a:pt x="45847" y="56206"/>
                </a:lnTo>
                <a:lnTo>
                  <a:pt x="45847" y="535431"/>
                </a:lnTo>
                <a:lnTo>
                  <a:pt x="65659" y="535431"/>
                </a:lnTo>
                <a:lnTo>
                  <a:pt x="65659" y="56206"/>
                </a:lnTo>
                <a:lnTo>
                  <a:pt x="55753" y="39224"/>
                </a:lnTo>
                <a:close/>
              </a:path>
              <a:path w="111760" h="535939">
                <a:moveTo>
                  <a:pt x="55752" y="0"/>
                </a:moveTo>
                <a:lnTo>
                  <a:pt x="2794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535939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5156" y="104393"/>
                </a:lnTo>
                <a:lnTo>
                  <a:pt x="109982" y="101600"/>
                </a:lnTo>
                <a:lnTo>
                  <a:pt x="111506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535939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3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60" h="535939">
                <a:moveTo>
                  <a:pt x="65659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4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4" name="object 103">
            <a:extLst>
              <a:ext uri="{FF2B5EF4-FFF2-40B4-BE49-F238E27FC236}">
                <a16:creationId xmlns:a16="http://schemas.microsoft.com/office/drawing/2014/main" id="{47171A96-3313-CA40-B95B-CB821D8A92AF}"/>
              </a:ext>
            </a:extLst>
          </p:cNvPr>
          <p:cNvSpPr/>
          <p:nvPr/>
        </p:nvSpPr>
        <p:spPr>
          <a:xfrm>
            <a:off x="4571904" y="1263587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2" y="39224"/>
                </a:moveTo>
                <a:lnTo>
                  <a:pt x="45847" y="56206"/>
                </a:lnTo>
                <a:lnTo>
                  <a:pt x="45847" y="535431"/>
                </a:lnTo>
                <a:lnTo>
                  <a:pt x="65659" y="535431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60" h="535939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535939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535939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60" h="535939">
                <a:moveTo>
                  <a:pt x="65659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5" name="object 104">
            <a:extLst>
              <a:ext uri="{FF2B5EF4-FFF2-40B4-BE49-F238E27FC236}">
                <a16:creationId xmlns:a16="http://schemas.microsoft.com/office/drawing/2014/main" id="{6FF5B2AC-3750-0440-8EC2-07FDA6796E85}"/>
              </a:ext>
            </a:extLst>
          </p:cNvPr>
          <p:cNvSpPr/>
          <p:nvPr/>
        </p:nvSpPr>
        <p:spPr>
          <a:xfrm>
            <a:off x="5373147" y="1263587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2" y="39224"/>
                </a:moveTo>
                <a:lnTo>
                  <a:pt x="45847" y="56206"/>
                </a:lnTo>
                <a:lnTo>
                  <a:pt x="45847" y="535431"/>
                </a:lnTo>
                <a:lnTo>
                  <a:pt x="65658" y="535431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535939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535939">
                <a:moveTo>
                  <a:pt x="67159" y="19557"/>
                </a:moveTo>
                <a:lnTo>
                  <a:pt x="65658" y="19557"/>
                </a:lnTo>
                <a:lnTo>
                  <a:pt x="65658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535939">
                <a:moveTo>
                  <a:pt x="65658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7"/>
                </a:lnTo>
                <a:close/>
              </a:path>
              <a:path w="111760" h="535939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8" y="56206"/>
                </a:lnTo>
                <a:lnTo>
                  <a:pt x="65658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6" name="object 105">
            <a:extLst>
              <a:ext uri="{FF2B5EF4-FFF2-40B4-BE49-F238E27FC236}">
                <a16:creationId xmlns:a16="http://schemas.microsoft.com/office/drawing/2014/main" id="{892832C6-82A4-1A41-A4D6-72478F159096}"/>
              </a:ext>
            </a:extLst>
          </p:cNvPr>
          <p:cNvSpPr/>
          <p:nvPr/>
        </p:nvSpPr>
        <p:spPr>
          <a:xfrm>
            <a:off x="6614542" y="956002"/>
            <a:ext cx="1204574" cy="40327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7" name="object 106">
            <a:extLst>
              <a:ext uri="{FF2B5EF4-FFF2-40B4-BE49-F238E27FC236}">
                <a16:creationId xmlns:a16="http://schemas.microsoft.com/office/drawing/2014/main" id="{05E59849-ADD1-874D-A8E5-0214951A1DC6}"/>
              </a:ext>
            </a:extLst>
          </p:cNvPr>
          <p:cNvSpPr txBox="1"/>
          <p:nvPr/>
        </p:nvSpPr>
        <p:spPr>
          <a:xfrm>
            <a:off x="3386518" y="1023995"/>
            <a:ext cx="10477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+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8" name="object 107">
            <a:extLst>
              <a:ext uri="{FF2B5EF4-FFF2-40B4-BE49-F238E27FC236}">
                <a16:creationId xmlns:a16="http://schemas.microsoft.com/office/drawing/2014/main" id="{4E8919F4-444C-3343-A4BB-E3A7AF9790A5}"/>
              </a:ext>
            </a:extLst>
          </p:cNvPr>
          <p:cNvSpPr txBox="1"/>
          <p:nvPr/>
        </p:nvSpPr>
        <p:spPr>
          <a:xfrm>
            <a:off x="4178636" y="1023995"/>
            <a:ext cx="10477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+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9" name="object 108">
            <a:extLst>
              <a:ext uri="{FF2B5EF4-FFF2-40B4-BE49-F238E27FC236}">
                <a16:creationId xmlns:a16="http://schemas.microsoft.com/office/drawing/2014/main" id="{6EBED003-488B-1C47-AAFC-4A568DD16A8F}"/>
              </a:ext>
            </a:extLst>
          </p:cNvPr>
          <p:cNvSpPr txBox="1"/>
          <p:nvPr/>
        </p:nvSpPr>
        <p:spPr>
          <a:xfrm>
            <a:off x="5009380" y="1023995"/>
            <a:ext cx="10477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+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0" name="object 109">
            <a:extLst>
              <a:ext uri="{FF2B5EF4-FFF2-40B4-BE49-F238E27FC236}">
                <a16:creationId xmlns:a16="http://schemas.microsoft.com/office/drawing/2014/main" id="{426BAAA0-8727-5847-ACD2-432835FC35B7}"/>
              </a:ext>
            </a:extLst>
          </p:cNvPr>
          <p:cNvSpPr txBox="1"/>
          <p:nvPr/>
        </p:nvSpPr>
        <p:spPr>
          <a:xfrm>
            <a:off x="5801497" y="1023995"/>
            <a:ext cx="58197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86728" algn="l"/>
              </a:tabLst>
            </a:pPr>
            <a:r>
              <a:rPr sz="1350" dirty="0">
                <a:latin typeface="Calibri"/>
                <a:cs typeface="Calibri"/>
              </a:rPr>
              <a:t>+ …	=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1" name="object 110">
            <a:extLst>
              <a:ext uri="{FF2B5EF4-FFF2-40B4-BE49-F238E27FC236}">
                <a16:creationId xmlns:a16="http://schemas.microsoft.com/office/drawing/2014/main" id="{36FB0EBB-FF52-8749-9295-B9D182453227}"/>
              </a:ext>
            </a:extLst>
          </p:cNvPr>
          <p:cNvSpPr/>
          <p:nvPr/>
        </p:nvSpPr>
        <p:spPr>
          <a:xfrm>
            <a:off x="5570410" y="2743104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2"/>
                </a:moveTo>
                <a:lnTo>
                  <a:pt x="598424" y="91693"/>
                </a:lnTo>
                <a:lnTo>
                  <a:pt x="593725" y="94360"/>
                </a:lnTo>
                <a:lnTo>
                  <a:pt x="592074" y="100456"/>
                </a:lnTo>
                <a:lnTo>
                  <a:pt x="594868" y="105156"/>
                </a:lnTo>
                <a:lnTo>
                  <a:pt x="597662" y="109981"/>
                </a:lnTo>
                <a:lnTo>
                  <a:pt x="603758" y="111506"/>
                </a:lnTo>
                <a:lnTo>
                  <a:pt x="608457" y="108712"/>
                </a:lnTo>
                <a:lnTo>
                  <a:pt x="682276" y="65658"/>
                </a:lnTo>
                <a:lnTo>
                  <a:pt x="679704" y="65658"/>
                </a:lnTo>
                <a:lnTo>
                  <a:pt x="679704" y="64262"/>
                </a:lnTo>
                <a:lnTo>
                  <a:pt x="674624" y="64262"/>
                </a:lnTo>
                <a:lnTo>
                  <a:pt x="660037" y="55752"/>
                </a:lnTo>
                <a:close/>
              </a:path>
              <a:path w="699770" h="111760">
                <a:moveTo>
                  <a:pt x="643055" y="45846"/>
                </a:moveTo>
                <a:lnTo>
                  <a:pt x="0" y="45846"/>
                </a:lnTo>
                <a:lnTo>
                  <a:pt x="0" y="65658"/>
                </a:lnTo>
                <a:lnTo>
                  <a:pt x="643055" y="65658"/>
                </a:lnTo>
                <a:lnTo>
                  <a:pt x="660037" y="55752"/>
                </a:lnTo>
                <a:lnTo>
                  <a:pt x="643055" y="45846"/>
                </a:lnTo>
                <a:close/>
              </a:path>
              <a:path w="699770" h="111760">
                <a:moveTo>
                  <a:pt x="682276" y="45846"/>
                </a:moveTo>
                <a:lnTo>
                  <a:pt x="679704" y="45846"/>
                </a:lnTo>
                <a:lnTo>
                  <a:pt x="679704" y="65658"/>
                </a:lnTo>
                <a:lnTo>
                  <a:pt x="682276" y="65658"/>
                </a:lnTo>
                <a:lnTo>
                  <a:pt x="699262" y="55752"/>
                </a:lnTo>
                <a:lnTo>
                  <a:pt x="682276" y="45846"/>
                </a:lnTo>
                <a:close/>
              </a:path>
              <a:path w="699770" h="111760">
                <a:moveTo>
                  <a:pt x="674624" y="47243"/>
                </a:moveTo>
                <a:lnTo>
                  <a:pt x="660037" y="55752"/>
                </a:lnTo>
                <a:lnTo>
                  <a:pt x="674624" y="64262"/>
                </a:lnTo>
                <a:lnTo>
                  <a:pt x="674624" y="47243"/>
                </a:lnTo>
                <a:close/>
              </a:path>
              <a:path w="699770" h="111760">
                <a:moveTo>
                  <a:pt x="679704" y="47243"/>
                </a:moveTo>
                <a:lnTo>
                  <a:pt x="674624" y="47243"/>
                </a:lnTo>
                <a:lnTo>
                  <a:pt x="674624" y="64262"/>
                </a:lnTo>
                <a:lnTo>
                  <a:pt x="679704" y="64262"/>
                </a:lnTo>
                <a:lnTo>
                  <a:pt x="679704" y="47243"/>
                </a:lnTo>
                <a:close/>
              </a:path>
              <a:path w="699770" h="111760">
                <a:moveTo>
                  <a:pt x="603758" y="0"/>
                </a:moveTo>
                <a:lnTo>
                  <a:pt x="597662" y="1524"/>
                </a:lnTo>
                <a:lnTo>
                  <a:pt x="594868" y="6350"/>
                </a:lnTo>
                <a:lnTo>
                  <a:pt x="592074" y="11049"/>
                </a:lnTo>
                <a:lnTo>
                  <a:pt x="593725" y="17144"/>
                </a:lnTo>
                <a:lnTo>
                  <a:pt x="598424" y="19812"/>
                </a:lnTo>
                <a:lnTo>
                  <a:pt x="660037" y="55752"/>
                </a:lnTo>
                <a:lnTo>
                  <a:pt x="674624" y="47243"/>
                </a:lnTo>
                <a:lnTo>
                  <a:pt x="679704" y="47243"/>
                </a:lnTo>
                <a:lnTo>
                  <a:pt x="679704" y="45846"/>
                </a:lnTo>
                <a:lnTo>
                  <a:pt x="682276" y="45846"/>
                </a:lnTo>
                <a:lnTo>
                  <a:pt x="608457" y="2793"/>
                </a:lnTo>
                <a:lnTo>
                  <a:pt x="60375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2" name="object 111">
            <a:extLst>
              <a:ext uri="{FF2B5EF4-FFF2-40B4-BE49-F238E27FC236}">
                <a16:creationId xmlns:a16="http://schemas.microsoft.com/office/drawing/2014/main" id="{FAEF6A15-C083-DD4E-B4D8-66537C31947D}"/>
              </a:ext>
            </a:extLst>
          </p:cNvPr>
          <p:cNvSpPr/>
          <p:nvPr/>
        </p:nvSpPr>
        <p:spPr>
          <a:xfrm>
            <a:off x="5654421" y="2542032"/>
            <a:ext cx="321183" cy="21831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3" name="object 112">
            <a:extLst>
              <a:ext uri="{FF2B5EF4-FFF2-40B4-BE49-F238E27FC236}">
                <a16:creationId xmlns:a16="http://schemas.microsoft.com/office/drawing/2014/main" id="{5A1328F2-C4CB-9440-AAD4-5D2A0794A760}"/>
              </a:ext>
            </a:extLst>
          </p:cNvPr>
          <p:cNvSpPr txBox="1"/>
          <p:nvPr/>
        </p:nvSpPr>
        <p:spPr>
          <a:xfrm>
            <a:off x="6294311" y="2606326"/>
            <a:ext cx="13763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…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4" name="object 113">
            <a:extLst>
              <a:ext uri="{FF2B5EF4-FFF2-40B4-BE49-F238E27FC236}">
                <a16:creationId xmlns:a16="http://schemas.microsoft.com/office/drawing/2014/main" id="{2D284F25-B953-C54A-8840-95C048284D82}"/>
              </a:ext>
            </a:extLst>
          </p:cNvPr>
          <p:cNvSpPr/>
          <p:nvPr/>
        </p:nvSpPr>
        <p:spPr>
          <a:xfrm>
            <a:off x="2133410" y="4626865"/>
            <a:ext cx="610552" cy="65246"/>
          </a:xfrm>
          <a:custGeom>
            <a:avLst/>
            <a:gdLst/>
            <a:ahLst/>
            <a:cxnLst/>
            <a:rect l="l" t="t" r="r" b="b"/>
            <a:pathLst>
              <a:path w="814069" h="86995">
                <a:moveTo>
                  <a:pt x="726947" y="0"/>
                </a:moveTo>
                <a:lnTo>
                  <a:pt x="726947" y="86868"/>
                </a:lnTo>
                <a:lnTo>
                  <a:pt x="784860" y="57912"/>
                </a:lnTo>
                <a:lnTo>
                  <a:pt x="741426" y="57912"/>
                </a:lnTo>
                <a:lnTo>
                  <a:pt x="741426" y="28956"/>
                </a:lnTo>
                <a:lnTo>
                  <a:pt x="784860" y="28956"/>
                </a:lnTo>
                <a:lnTo>
                  <a:pt x="726947" y="0"/>
                </a:lnTo>
                <a:close/>
              </a:path>
              <a:path w="814069" h="86995">
                <a:moveTo>
                  <a:pt x="726947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726947" y="57912"/>
                </a:lnTo>
                <a:lnTo>
                  <a:pt x="726947" y="28956"/>
                </a:lnTo>
                <a:close/>
              </a:path>
              <a:path w="814069" h="86995">
                <a:moveTo>
                  <a:pt x="784860" y="28956"/>
                </a:moveTo>
                <a:lnTo>
                  <a:pt x="741426" y="28956"/>
                </a:lnTo>
                <a:lnTo>
                  <a:pt x="741426" y="57912"/>
                </a:lnTo>
                <a:lnTo>
                  <a:pt x="784860" y="57912"/>
                </a:lnTo>
                <a:lnTo>
                  <a:pt x="813816" y="43434"/>
                </a:lnTo>
                <a:lnTo>
                  <a:pt x="784860" y="28956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5" name="object 114">
            <a:extLst>
              <a:ext uri="{FF2B5EF4-FFF2-40B4-BE49-F238E27FC236}">
                <a16:creationId xmlns:a16="http://schemas.microsoft.com/office/drawing/2014/main" id="{0A26A2CD-80FA-0B47-BE7E-1CE46AB7534F}"/>
              </a:ext>
            </a:extLst>
          </p:cNvPr>
          <p:cNvSpPr txBox="1"/>
          <p:nvPr/>
        </p:nvSpPr>
        <p:spPr>
          <a:xfrm>
            <a:off x="1724635" y="1003363"/>
            <a:ext cx="349091" cy="2409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500" spc="-4" dirty="0">
                <a:solidFill>
                  <a:srgbClr val="BA56BD"/>
                </a:solidFill>
                <a:latin typeface="Calibri"/>
                <a:cs typeface="Calibri"/>
              </a:rPr>
              <a:t>Loss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16" name="object 115">
            <a:extLst>
              <a:ext uri="{FF2B5EF4-FFF2-40B4-BE49-F238E27FC236}">
                <a16:creationId xmlns:a16="http://schemas.microsoft.com/office/drawing/2014/main" id="{C8B2B7BE-6448-5548-A305-282EB16A090E}"/>
              </a:ext>
            </a:extLst>
          </p:cNvPr>
          <p:cNvSpPr/>
          <p:nvPr/>
        </p:nvSpPr>
        <p:spPr>
          <a:xfrm>
            <a:off x="2133409" y="1108711"/>
            <a:ext cx="521018" cy="65246"/>
          </a:xfrm>
          <a:custGeom>
            <a:avLst/>
            <a:gdLst/>
            <a:ahLst/>
            <a:cxnLst/>
            <a:rect l="l" t="t" r="r" b="b"/>
            <a:pathLst>
              <a:path w="694689" h="86994">
                <a:moveTo>
                  <a:pt x="607441" y="0"/>
                </a:moveTo>
                <a:lnTo>
                  <a:pt x="607441" y="86868"/>
                </a:lnTo>
                <a:lnTo>
                  <a:pt x="665353" y="57912"/>
                </a:lnTo>
                <a:lnTo>
                  <a:pt x="621918" y="57912"/>
                </a:lnTo>
                <a:lnTo>
                  <a:pt x="621918" y="28956"/>
                </a:lnTo>
                <a:lnTo>
                  <a:pt x="665353" y="28956"/>
                </a:lnTo>
                <a:lnTo>
                  <a:pt x="607441" y="0"/>
                </a:lnTo>
                <a:close/>
              </a:path>
              <a:path w="694689" h="86994">
                <a:moveTo>
                  <a:pt x="607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607441" y="57912"/>
                </a:lnTo>
                <a:lnTo>
                  <a:pt x="607441" y="28956"/>
                </a:lnTo>
                <a:close/>
              </a:path>
              <a:path w="694689" h="86994">
                <a:moveTo>
                  <a:pt x="665353" y="28956"/>
                </a:moveTo>
                <a:lnTo>
                  <a:pt x="621918" y="28956"/>
                </a:lnTo>
                <a:lnTo>
                  <a:pt x="621918" y="57912"/>
                </a:lnTo>
                <a:lnTo>
                  <a:pt x="665353" y="57912"/>
                </a:lnTo>
                <a:lnTo>
                  <a:pt x="694309" y="43434"/>
                </a:lnTo>
                <a:lnTo>
                  <a:pt x="665353" y="28956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7" name="object 116">
            <a:extLst>
              <a:ext uri="{FF2B5EF4-FFF2-40B4-BE49-F238E27FC236}">
                <a16:creationId xmlns:a16="http://schemas.microsoft.com/office/drawing/2014/main" id="{0C5E670F-BB65-CF47-8EE4-86EA1AFD7668}"/>
              </a:ext>
            </a:extLst>
          </p:cNvPr>
          <p:cNvSpPr txBox="1"/>
          <p:nvPr/>
        </p:nvSpPr>
        <p:spPr>
          <a:xfrm>
            <a:off x="1292123" y="1551812"/>
            <a:ext cx="781050" cy="4717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 indent="21431">
              <a:spcBef>
                <a:spcPts val="79"/>
              </a:spcBef>
            </a:pPr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P</a:t>
            </a:r>
            <a:r>
              <a:rPr sz="1500" spc="-26" dirty="0">
                <a:solidFill>
                  <a:srgbClr val="BA56BD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edic</a:t>
            </a:r>
            <a:r>
              <a:rPr sz="1500" spc="-19" dirty="0">
                <a:solidFill>
                  <a:srgbClr val="BA56BD"/>
                </a:solidFill>
                <a:latin typeface="Calibri"/>
                <a:cs typeface="Calibri"/>
              </a:rPr>
              <a:t>t</a:t>
            </a:r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ed  </a:t>
            </a:r>
            <a:r>
              <a:rPr sz="1500" spc="-11" dirty="0">
                <a:solidFill>
                  <a:srgbClr val="BA56BD"/>
                </a:solidFill>
                <a:latin typeface="Calibri"/>
                <a:cs typeface="Calibri"/>
              </a:rPr>
              <a:t>prob</a:t>
            </a:r>
            <a:r>
              <a:rPr sz="1500" spc="-49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BA56BD"/>
                </a:solidFill>
                <a:latin typeface="Calibri"/>
                <a:cs typeface="Calibri"/>
              </a:rPr>
              <a:t>dists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18" name="object 117">
            <a:extLst>
              <a:ext uri="{FF2B5EF4-FFF2-40B4-BE49-F238E27FC236}">
                <a16:creationId xmlns:a16="http://schemas.microsoft.com/office/drawing/2014/main" id="{439231B9-0C7E-7840-B475-219ABA59D2B9}"/>
              </a:ext>
            </a:extLst>
          </p:cNvPr>
          <p:cNvSpPr/>
          <p:nvPr/>
        </p:nvSpPr>
        <p:spPr>
          <a:xfrm>
            <a:off x="2133410" y="1772793"/>
            <a:ext cx="610552" cy="65246"/>
          </a:xfrm>
          <a:custGeom>
            <a:avLst/>
            <a:gdLst/>
            <a:ahLst/>
            <a:cxnLst/>
            <a:rect l="l" t="t" r="r" b="b"/>
            <a:pathLst>
              <a:path w="814069" h="86994">
                <a:moveTo>
                  <a:pt x="726947" y="0"/>
                </a:moveTo>
                <a:lnTo>
                  <a:pt x="726947" y="86867"/>
                </a:lnTo>
                <a:lnTo>
                  <a:pt x="784860" y="57912"/>
                </a:lnTo>
                <a:lnTo>
                  <a:pt x="741426" y="57912"/>
                </a:lnTo>
                <a:lnTo>
                  <a:pt x="741426" y="28955"/>
                </a:lnTo>
                <a:lnTo>
                  <a:pt x="784859" y="28955"/>
                </a:lnTo>
                <a:lnTo>
                  <a:pt x="726947" y="0"/>
                </a:lnTo>
                <a:close/>
              </a:path>
              <a:path w="814069" h="86994">
                <a:moveTo>
                  <a:pt x="726947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726947" y="57912"/>
                </a:lnTo>
                <a:lnTo>
                  <a:pt x="726947" y="28955"/>
                </a:lnTo>
                <a:close/>
              </a:path>
              <a:path w="814069" h="86994">
                <a:moveTo>
                  <a:pt x="784859" y="28955"/>
                </a:moveTo>
                <a:lnTo>
                  <a:pt x="741426" y="28955"/>
                </a:lnTo>
                <a:lnTo>
                  <a:pt x="741426" y="57912"/>
                </a:lnTo>
                <a:lnTo>
                  <a:pt x="784860" y="57912"/>
                </a:lnTo>
                <a:lnTo>
                  <a:pt x="813816" y="43434"/>
                </a:lnTo>
                <a:lnTo>
                  <a:pt x="784859" y="28955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9" name="object 118">
            <a:extLst>
              <a:ext uri="{FF2B5EF4-FFF2-40B4-BE49-F238E27FC236}">
                <a16:creationId xmlns:a16="http://schemas.microsoft.com/office/drawing/2014/main" id="{7B183D59-38A5-214E-8F59-ECDB9B1A231B}"/>
              </a:ext>
            </a:extLst>
          </p:cNvPr>
          <p:cNvSpPr txBox="1"/>
          <p:nvPr/>
        </p:nvSpPr>
        <p:spPr>
          <a:xfrm>
            <a:off x="1421131" y="4569276"/>
            <a:ext cx="651986" cy="195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108">
              <a:lnSpc>
                <a:spcPts val="1504"/>
              </a:lnSpc>
            </a:pPr>
            <a:r>
              <a:rPr sz="1500" spc="-4" dirty="0">
                <a:solidFill>
                  <a:srgbClr val="BA56BD"/>
                </a:solidFill>
                <a:latin typeface="Calibri"/>
                <a:cs typeface="Calibri"/>
              </a:rPr>
              <a:t>Corpus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120" name="object 119">
            <a:extLst>
              <a:ext uri="{FF2B5EF4-FFF2-40B4-BE49-F238E27FC236}">
                <a16:creationId xmlns:a16="http://schemas.microsoft.com/office/drawing/2014/main" id="{33BCE20D-CFA8-9C48-A146-787A6B2DD1D3}"/>
              </a:ext>
            </a:extLst>
          </p:cNvPr>
          <p:cNvSpPr txBox="1"/>
          <p:nvPr/>
        </p:nvSpPr>
        <p:spPr>
          <a:xfrm>
            <a:off x="2904648" y="4576076"/>
            <a:ext cx="246698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i="1" dirty="0"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1" name="object 120">
            <a:extLst>
              <a:ext uri="{FF2B5EF4-FFF2-40B4-BE49-F238E27FC236}">
                <a16:creationId xmlns:a16="http://schemas.microsoft.com/office/drawing/2014/main" id="{8C11C835-7707-A543-A92F-26535F8E61F3}"/>
              </a:ext>
            </a:extLst>
          </p:cNvPr>
          <p:cNvSpPr txBox="1"/>
          <p:nvPr/>
        </p:nvSpPr>
        <p:spPr>
          <a:xfrm>
            <a:off x="3500438" y="4576076"/>
            <a:ext cx="609600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i="1" spc="-8" dirty="0">
                <a:latin typeface="Calibri"/>
                <a:cs typeface="Calibri"/>
              </a:rPr>
              <a:t>students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2" name="object 121">
            <a:extLst>
              <a:ext uri="{FF2B5EF4-FFF2-40B4-BE49-F238E27FC236}">
                <a16:creationId xmlns:a16="http://schemas.microsoft.com/office/drawing/2014/main" id="{73B9D8EF-A3F6-9740-BD54-E3B81FE1C4B7}"/>
              </a:ext>
            </a:extLst>
          </p:cNvPr>
          <p:cNvSpPr txBox="1"/>
          <p:nvPr/>
        </p:nvSpPr>
        <p:spPr>
          <a:xfrm>
            <a:off x="4353973" y="4576076"/>
            <a:ext cx="535781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i="1" spc="-4" dirty="0">
                <a:latin typeface="Calibri"/>
                <a:cs typeface="Calibri"/>
              </a:rPr>
              <a:t>open</a:t>
            </a:r>
            <a:r>
              <a:rPr sz="1350" i="1" dirty="0">
                <a:latin typeface="Calibri"/>
                <a:cs typeface="Calibri"/>
              </a:rPr>
              <a:t>ed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3" name="object 122">
            <a:extLst>
              <a:ext uri="{FF2B5EF4-FFF2-40B4-BE49-F238E27FC236}">
                <a16:creationId xmlns:a16="http://schemas.microsoft.com/office/drawing/2014/main" id="{29C88216-977E-BB41-8FBE-41DA75E073B6}"/>
              </a:ext>
            </a:extLst>
          </p:cNvPr>
          <p:cNvSpPr txBox="1"/>
          <p:nvPr/>
        </p:nvSpPr>
        <p:spPr>
          <a:xfrm>
            <a:off x="5265229" y="4576076"/>
            <a:ext cx="344329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i="1" dirty="0">
                <a:latin typeface="Calibri"/>
                <a:cs typeface="Calibri"/>
              </a:rPr>
              <a:t>the</a:t>
            </a:r>
            <a:r>
              <a:rPr sz="1350" i="1" spc="-8" dirty="0">
                <a:latin typeface="Calibri"/>
                <a:cs typeface="Calibri"/>
              </a:rPr>
              <a:t>i</a:t>
            </a:r>
            <a:r>
              <a:rPr sz="1350" i="1" dirty="0">
                <a:latin typeface="Calibri"/>
                <a:cs typeface="Calibri"/>
              </a:rPr>
              <a:t>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4" name="object 123">
            <a:extLst>
              <a:ext uri="{FF2B5EF4-FFF2-40B4-BE49-F238E27FC236}">
                <a16:creationId xmlns:a16="http://schemas.microsoft.com/office/drawing/2014/main" id="{B9EABD7C-072E-D64D-B398-C48ADCC6A841}"/>
              </a:ext>
            </a:extLst>
          </p:cNvPr>
          <p:cNvSpPr txBox="1"/>
          <p:nvPr/>
        </p:nvSpPr>
        <p:spPr>
          <a:xfrm>
            <a:off x="6034468" y="4576076"/>
            <a:ext cx="459581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i="1" spc="-26" dirty="0">
                <a:latin typeface="Calibri"/>
                <a:cs typeface="Calibri"/>
              </a:rPr>
              <a:t>e</a:t>
            </a:r>
            <a:r>
              <a:rPr sz="1350" i="1" spc="-30" dirty="0">
                <a:latin typeface="Calibri"/>
                <a:cs typeface="Calibri"/>
              </a:rPr>
              <a:t>x</a:t>
            </a:r>
            <a:r>
              <a:rPr sz="1350" i="1" spc="-4" dirty="0">
                <a:latin typeface="Calibri"/>
                <a:cs typeface="Calibri"/>
              </a:rPr>
              <a:t>ams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5" name="object 124">
            <a:extLst>
              <a:ext uri="{FF2B5EF4-FFF2-40B4-BE49-F238E27FC236}">
                <a16:creationId xmlns:a16="http://schemas.microsoft.com/office/drawing/2014/main" id="{6D62C535-9A4C-FE4E-8A6B-9D07348E49C3}"/>
              </a:ext>
            </a:extLst>
          </p:cNvPr>
          <p:cNvSpPr txBox="1"/>
          <p:nvPr/>
        </p:nvSpPr>
        <p:spPr>
          <a:xfrm>
            <a:off x="6874765" y="4576076"/>
            <a:ext cx="137636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dirty="0">
                <a:latin typeface="Calibri"/>
                <a:cs typeface="Calibri"/>
              </a:rPr>
              <a:t>…</a:t>
            </a:r>
            <a:endParaRPr sz="13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2702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spc="-4" dirty="0">
                <a:latin typeface="Calibri"/>
                <a:cs typeface="Calibri"/>
              </a:rPr>
              <a:t>Training an RNN LM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088A5AE-1D73-7048-9040-5F90782933DA}"/>
              </a:ext>
            </a:extLst>
          </p:cNvPr>
          <p:cNvSpPr txBox="1"/>
          <p:nvPr/>
        </p:nvSpPr>
        <p:spPr>
          <a:xfrm>
            <a:off x="1430656" y="658901"/>
            <a:ext cx="5757386" cy="4717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500" dirty="0">
                <a:latin typeface="Calibri"/>
                <a:cs typeface="Calibri"/>
              </a:rPr>
              <a:t>Just </a:t>
            </a:r>
            <a:r>
              <a:rPr sz="1500" spc="-4" dirty="0">
                <a:latin typeface="Calibri"/>
                <a:cs typeface="Calibri"/>
              </a:rPr>
              <a:t>like </a:t>
            </a:r>
            <a:r>
              <a:rPr sz="1500" dirty="0">
                <a:latin typeface="Calibri"/>
                <a:cs typeface="Calibri"/>
              </a:rPr>
              <a:t>a n-gram </a:t>
            </a:r>
            <a:r>
              <a:rPr sz="1500" spc="-4" dirty="0">
                <a:latin typeface="Calibri"/>
                <a:cs typeface="Calibri"/>
              </a:rPr>
              <a:t>Language </a:t>
            </a:r>
            <a:r>
              <a:rPr sz="1500" dirty="0">
                <a:latin typeface="Calibri"/>
                <a:cs typeface="Calibri"/>
              </a:rPr>
              <a:t>Model, you can </a:t>
            </a:r>
            <a:r>
              <a:rPr sz="1500" spc="-4" dirty="0">
                <a:latin typeface="Calibri"/>
                <a:cs typeface="Calibri"/>
              </a:rPr>
              <a:t>use </a:t>
            </a:r>
            <a:r>
              <a:rPr sz="1500" dirty="0">
                <a:latin typeface="Calibri"/>
                <a:cs typeface="Calibri"/>
              </a:rPr>
              <a:t>a RNN </a:t>
            </a:r>
            <a:r>
              <a:rPr sz="1500" spc="-4" dirty="0">
                <a:latin typeface="Calibri"/>
                <a:cs typeface="Calibri"/>
              </a:rPr>
              <a:t>Language </a:t>
            </a:r>
            <a:r>
              <a:rPr sz="1500" dirty="0">
                <a:latin typeface="Calibri"/>
                <a:cs typeface="Calibri"/>
              </a:rPr>
              <a:t>Model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to</a:t>
            </a:r>
            <a:endParaRPr sz="1500">
              <a:latin typeface="Calibri"/>
              <a:cs typeface="Calibri"/>
            </a:endParaRPr>
          </a:p>
          <a:p>
            <a:pPr marL="9525"/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generate text </a:t>
            </a:r>
            <a:r>
              <a:rPr sz="1500" dirty="0">
                <a:latin typeface="Calibri"/>
                <a:cs typeface="Calibri"/>
              </a:rPr>
              <a:t>by </a:t>
            </a:r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repeated </a:t>
            </a:r>
            <a:r>
              <a:rPr sz="1500" spc="-4" dirty="0">
                <a:solidFill>
                  <a:srgbClr val="BA56BD"/>
                </a:solidFill>
                <a:latin typeface="Calibri"/>
                <a:cs typeface="Calibri"/>
              </a:rPr>
              <a:t>sampling</a:t>
            </a:r>
            <a:r>
              <a:rPr sz="1500" spc="-4" dirty="0">
                <a:latin typeface="Calibri"/>
                <a:cs typeface="Calibri"/>
              </a:rPr>
              <a:t>. </a:t>
            </a:r>
            <a:r>
              <a:rPr sz="1500" dirty="0">
                <a:latin typeface="Calibri"/>
                <a:cs typeface="Calibri"/>
              </a:rPr>
              <a:t>Sampled output is </a:t>
            </a:r>
            <a:r>
              <a:rPr sz="1500" spc="-4" dirty="0">
                <a:latin typeface="Calibri"/>
                <a:cs typeface="Calibri"/>
              </a:rPr>
              <a:t>next step’s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input.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554E7C2-9BE6-8B42-8772-F32846403138}"/>
              </a:ext>
            </a:extLst>
          </p:cNvPr>
          <p:cNvSpPr/>
          <p:nvPr/>
        </p:nvSpPr>
        <p:spPr>
          <a:xfrm>
            <a:off x="2584323" y="4509668"/>
            <a:ext cx="83820" cy="329088"/>
          </a:xfrm>
          <a:custGeom>
            <a:avLst/>
            <a:gdLst/>
            <a:ahLst/>
            <a:cxnLst/>
            <a:rect l="l" t="t" r="r" b="b"/>
            <a:pathLst>
              <a:path w="111760" h="438785">
                <a:moveTo>
                  <a:pt x="54792" y="39351"/>
                </a:moveTo>
                <a:lnTo>
                  <a:pt x="45199" y="56448"/>
                </a:lnTo>
                <a:lnTo>
                  <a:pt x="51688" y="438276"/>
                </a:lnTo>
                <a:lnTo>
                  <a:pt x="71500" y="437946"/>
                </a:lnTo>
                <a:lnTo>
                  <a:pt x="65013" y="56212"/>
                </a:lnTo>
                <a:lnTo>
                  <a:pt x="54792" y="39351"/>
                </a:lnTo>
                <a:close/>
              </a:path>
              <a:path w="111760" h="438785">
                <a:moveTo>
                  <a:pt x="54102" y="0"/>
                </a:moveTo>
                <a:lnTo>
                  <a:pt x="0" y="96532"/>
                </a:lnTo>
                <a:lnTo>
                  <a:pt x="1650" y="102577"/>
                </a:lnTo>
                <a:lnTo>
                  <a:pt x="6477" y="105244"/>
                </a:lnTo>
                <a:lnTo>
                  <a:pt x="11175" y="107924"/>
                </a:lnTo>
                <a:lnTo>
                  <a:pt x="17272" y="106222"/>
                </a:lnTo>
                <a:lnTo>
                  <a:pt x="45199" y="56448"/>
                </a:lnTo>
                <a:lnTo>
                  <a:pt x="44577" y="19824"/>
                </a:lnTo>
                <a:lnTo>
                  <a:pt x="64388" y="19494"/>
                </a:lnTo>
                <a:lnTo>
                  <a:pt x="65909" y="19494"/>
                </a:lnTo>
                <a:lnTo>
                  <a:pt x="54102" y="0"/>
                </a:lnTo>
                <a:close/>
              </a:path>
              <a:path w="111760" h="438785">
                <a:moveTo>
                  <a:pt x="65909" y="19494"/>
                </a:moveTo>
                <a:lnTo>
                  <a:pt x="64388" y="19494"/>
                </a:lnTo>
                <a:lnTo>
                  <a:pt x="65013" y="56212"/>
                </a:lnTo>
                <a:lnTo>
                  <a:pt x="91693" y="100228"/>
                </a:lnTo>
                <a:lnTo>
                  <a:pt x="94487" y="104901"/>
                </a:lnTo>
                <a:lnTo>
                  <a:pt x="100584" y="106400"/>
                </a:lnTo>
                <a:lnTo>
                  <a:pt x="109981" y="100723"/>
                </a:lnTo>
                <a:lnTo>
                  <a:pt x="111506" y="94640"/>
                </a:lnTo>
                <a:lnTo>
                  <a:pt x="108585" y="89954"/>
                </a:lnTo>
                <a:lnTo>
                  <a:pt x="65909" y="19494"/>
                </a:lnTo>
                <a:close/>
              </a:path>
              <a:path w="111760" h="438785">
                <a:moveTo>
                  <a:pt x="64388" y="19494"/>
                </a:moveTo>
                <a:lnTo>
                  <a:pt x="44577" y="19824"/>
                </a:lnTo>
                <a:lnTo>
                  <a:pt x="45199" y="56448"/>
                </a:lnTo>
                <a:lnTo>
                  <a:pt x="54792" y="39351"/>
                </a:lnTo>
                <a:lnTo>
                  <a:pt x="45974" y="24803"/>
                </a:lnTo>
                <a:lnTo>
                  <a:pt x="63118" y="24510"/>
                </a:lnTo>
                <a:lnTo>
                  <a:pt x="64474" y="24510"/>
                </a:lnTo>
                <a:lnTo>
                  <a:pt x="64388" y="19494"/>
                </a:lnTo>
                <a:close/>
              </a:path>
              <a:path w="111760" h="438785">
                <a:moveTo>
                  <a:pt x="64474" y="24510"/>
                </a:moveTo>
                <a:lnTo>
                  <a:pt x="63118" y="24510"/>
                </a:lnTo>
                <a:lnTo>
                  <a:pt x="54792" y="39351"/>
                </a:lnTo>
                <a:lnTo>
                  <a:pt x="65013" y="56212"/>
                </a:lnTo>
                <a:lnTo>
                  <a:pt x="64474" y="24510"/>
                </a:lnTo>
                <a:close/>
              </a:path>
              <a:path w="111760" h="438785">
                <a:moveTo>
                  <a:pt x="63118" y="24510"/>
                </a:moveTo>
                <a:lnTo>
                  <a:pt x="45974" y="24803"/>
                </a:lnTo>
                <a:lnTo>
                  <a:pt x="54792" y="39351"/>
                </a:lnTo>
                <a:lnTo>
                  <a:pt x="63118" y="2451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FCEDB73-D937-2546-98AF-EDE0CC0F80F7}"/>
              </a:ext>
            </a:extLst>
          </p:cNvPr>
          <p:cNvSpPr/>
          <p:nvPr/>
        </p:nvSpPr>
        <p:spPr>
          <a:xfrm>
            <a:off x="2655189" y="4617719"/>
            <a:ext cx="176021" cy="209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68C892-A055-3B4E-915A-564DEDBB3B2D}"/>
              </a:ext>
            </a:extLst>
          </p:cNvPr>
          <p:cNvSpPr/>
          <p:nvPr/>
        </p:nvSpPr>
        <p:spPr>
          <a:xfrm>
            <a:off x="2200517" y="4066058"/>
            <a:ext cx="245368" cy="1534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D98EB079-3A18-EF43-98E3-2CEB2204607C}"/>
              </a:ext>
            </a:extLst>
          </p:cNvPr>
          <p:cNvSpPr/>
          <p:nvPr/>
        </p:nvSpPr>
        <p:spPr>
          <a:xfrm>
            <a:off x="2567179" y="3854196"/>
            <a:ext cx="124586" cy="1177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3F3D099-A327-6F42-B1ED-8DFA6643589E}"/>
              </a:ext>
            </a:extLst>
          </p:cNvPr>
          <p:cNvSpPr/>
          <p:nvPr/>
        </p:nvSpPr>
        <p:spPr>
          <a:xfrm>
            <a:off x="2567179" y="4009643"/>
            <a:ext cx="124586" cy="1177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C149218B-4C77-3E4C-99DC-16CEAC249F0D}"/>
              </a:ext>
            </a:extLst>
          </p:cNvPr>
          <p:cNvSpPr/>
          <p:nvPr/>
        </p:nvSpPr>
        <p:spPr>
          <a:xfrm>
            <a:off x="2567179" y="4163949"/>
            <a:ext cx="124586" cy="118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A6029F6-6032-D64A-BBC7-C2BF5C5C0B4A}"/>
              </a:ext>
            </a:extLst>
          </p:cNvPr>
          <p:cNvSpPr/>
          <p:nvPr/>
        </p:nvSpPr>
        <p:spPr>
          <a:xfrm>
            <a:off x="2567179" y="4319397"/>
            <a:ext cx="124586" cy="118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3EF01E9-5B90-D344-8410-3E641E37053C}"/>
              </a:ext>
            </a:extLst>
          </p:cNvPr>
          <p:cNvSpPr/>
          <p:nvPr/>
        </p:nvSpPr>
        <p:spPr>
          <a:xfrm>
            <a:off x="2487739" y="3791903"/>
            <a:ext cx="274320" cy="718185"/>
          </a:xfrm>
          <a:custGeom>
            <a:avLst/>
            <a:gdLst/>
            <a:ahLst/>
            <a:cxnLst/>
            <a:rect l="l" t="t" r="r" b="b"/>
            <a:pathLst>
              <a:path w="365760" h="957579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59"/>
                </a:lnTo>
                <a:lnTo>
                  <a:pt x="365759" y="896111"/>
                </a:lnTo>
                <a:lnTo>
                  <a:pt x="360967" y="919840"/>
                </a:lnTo>
                <a:lnTo>
                  <a:pt x="347900" y="939217"/>
                </a:lnTo>
                <a:lnTo>
                  <a:pt x="328523" y="952281"/>
                </a:lnTo>
                <a:lnTo>
                  <a:pt x="304800" y="957071"/>
                </a:lnTo>
                <a:lnTo>
                  <a:pt x="60959" y="957071"/>
                </a:lnTo>
                <a:lnTo>
                  <a:pt x="37236" y="952281"/>
                </a:lnTo>
                <a:lnTo>
                  <a:pt x="17859" y="939217"/>
                </a:lnTo>
                <a:lnTo>
                  <a:pt x="4792" y="919840"/>
                </a:lnTo>
                <a:lnTo>
                  <a:pt x="0" y="896111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BB75652E-EDFB-604D-A12C-ACC080262962}"/>
              </a:ext>
            </a:extLst>
          </p:cNvPr>
          <p:cNvSpPr/>
          <p:nvPr/>
        </p:nvSpPr>
        <p:spPr>
          <a:xfrm>
            <a:off x="2366192" y="2527406"/>
            <a:ext cx="238704" cy="1394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4E8D8E11-EF04-CA4A-8DD6-2B8BF829793C}"/>
              </a:ext>
            </a:extLst>
          </p:cNvPr>
          <p:cNvSpPr/>
          <p:nvPr/>
        </p:nvSpPr>
        <p:spPr>
          <a:xfrm>
            <a:off x="2572893" y="2737484"/>
            <a:ext cx="124586" cy="1303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610A5D7F-BDB0-DF4C-A0A6-A0E123BB3FC0}"/>
              </a:ext>
            </a:extLst>
          </p:cNvPr>
          <p:cNvSpPr/>
          <p:nvPr/>
        </p:nvSpPr>
        <p:spPr>
          <a:xfrm>
            <a:off x="2572893" y="2911221"/>
            <a:ext cx="124586" cy="1314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8D5853E-A04D-184A-AC15-0D1476F31ECE}"/>
              </a:ext>
            </a:extLst>
          </p:cNvPr>
          <p:cNvSpPr/>
          <p:nvPr/>
        </p:nvSpPr>
        <p:spPr>
          <a:xfrm>
            <a:off x="2572893" y="3086100"/>
            <a:ext cx="124586" cy="1303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81D0C2A-039D-C345-93D5-32B2866CEB29}"/>
              </a:ext>
            </a:extLst>
          </p:cNvPr>
          <p:cNvSpPr/>
          <p:nvPr/>
        </p:nvSpPr>
        <p:spPr>
          <a:xfrm>
            <a:off x="2572893" y="3259836"/>
            <a:ext cx="124586" cy="1314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FCE27C1A-05FD-E341-8EEE-15D9E294069F}"/>
              </a:ext>
            </a:extLst>
          </p:cNvPr>
          <p:cNvSpPr/>
          <p:nvPr/>
        </p:nvSpPr>
        <p:spPr>
          <a:xfrm>
            <a:off x="2493454" y="2667190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60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F5CE7ABC-944B-6249-8D30-464666C89B2E}"/>
              </a:ext>
            </a:extLst>
          </p:cNvPr>
          <p:cNvSpPr/>
          <p:nvPr/>
        </p:nvSpPr>
        <p:spPr>
          <a:xfrm>
            <a:off x="2669235" y="3604066"/>
            <a:ext cx="246392" cy="1517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CF2E59E8-D3F1-9341-8781-E63251520BA7}"/>
              </a:ext>
            </a:extLst>
          </p:cNvPr>
          <p:cNvSpPr/>
          <p:nvPr/>
        </p:nvSpPr>
        <p:spPr>
          <a:xfrm>
            <a:off x="2589086" y="3471863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5480" y="39261"/>
                </a:moveTo>
                <a:lnTo>
                  <a:pt x="45729" y="56130"/>
                </a:lnTo>
                <a:lnTo>
                  <a:pt x="47117" y="426974"/>
                </a:lnTo>
                <a:lnTo>
                  <a:pt x="66929" y="426847"/>
                </a:lnTo>
                <a:lnTo>
                  <a:pt x="65542" y="56335"/>
                </a:lnTo>
                <a:lnTo>
                  <a:pt x="55480" y="39261"/>
                </a:lnTo>
                <a:close/>
              </a:path>
              <a:path w="111760" h="427354">
                <a:moveTo>
                  <a:pt x="55372" y="0"/>
                </a:moveTo>
                <a:lnTo>
                  <a:pt x="2667" y="91058"/>
                </a:lnTo>
                <a:lnTo>
                  <a:pt x="0" y="95757"/>
                </a:lnTo>
                <a:lnTo>
                  <a:pt x="1650" y="101854"/>
                </a:lnTo>
                <a:lnTo>
                  <a:pt x="6350" y="104520"/>
                </a:lnTo>
                <a:lnTo>
                  <a:pt x="11049" y="107314"/>
                </a:lnTo>
                <a:lnTo>
                  <a:pt x="17144" y="105663"/>
                </a:lnTo>
                <a:lnTo>
                  <a:pt x="19812" y="100964"/>
                </a:lnTo>
                <a:lnTo>
                  <a:pt x="45611" y="56335"/>
                </a:lnTo>
                <a:lnTo>
                  <a:pt x="45593" y="19685"/>
                </a:lnTo>
                <a:lnTo>
                  <a:pt x="66892" y="19557"/>
                </a:lnTo>
                <a:lnTo>
                  <a:pt x="55372" y="0"/>
                </a:lnTo>
                <a:close/>
              </a:path>
              <a:path w="111760" h="427354">
                <a:moveTo>
                  <a:pt x="66892" y="19557"/>
                </a:moveTo>
                <a:lnTo>
                  <a:pt x="65405" y="19557"/>
                </a:lnTo>
                <a:lnTo>
                  <a:pt x="65542" y="56335"/>
                </a:lnTo>
                <a:lnTo>
                  <a:pt x="91693" y="100711"/>
                </a:lnTo>
                <a:lnTo>
                  <a:pt x="94487" y="105410"/>
                </a:lnTo>
                <a:lnTo>
                  <a:pt x="100456" y="106933"/>
                </a:lnTo>
                <a:lnTo>
                  <a:pt x="105283" y="104139"/>
                </a:lnTo>
                <a:lnTo>
                  <a:pt x="109981" y="101345"/>
                </a:lnTo>
                <a:lnTo>
                  <a:pt x="111506" y="95376"/>
                </a:lnTo>
                <a:lnTo>
                  <a:pt x="108712" y="90550"/>
                </a:lnTo>
                <a:lnTo>
                  <a:pt x="66892" y="19557"/>
                </a:lnTo>
                <a:close/>
              </a:path>
              <a:path w="111760" h="427354">
                <a:moveTo>
                  <a:pt x="65423" y="24511"/>
                </a:moveTo>
                <a:lnTo>
                  <a:pt x="64008" y="24511"/>
                </a:lnTo>
                <a:lnTo>
                  <a:pt x="55480" y="39261"/>
                </a:lnTo>
                <a:lnTo>
                  <a:pt x="65542" y="56335"/>
                </a:lnTo>
                <a:lnTo>
                  <a:pt x="65423" y="24511"/>
                </a:lnTo>
                <a:close/>
              </a:path>
              <a:path w="111760" h="427354">
                <a:moveTo>
                  <a:pt x="65405" y="19557"/>
                </a:moveTo>
                <a:lnTo>
                  <a:pt x="45593" y="19685"/>
                </a:lnTo>
                <a:lnTo>
                  <a:pt x="45729" y="56130"/>
                </a:lnTo>
                <a:lnTo>
                  <a:pt x="55480" y="39261"/>
                </a:lnTo>
                <a:lnTo>
                  <a:pt x="46862" y="24637"/>
                </a:lnTo>
                <a:lnTo>
                  <a:pt x="65423" y="24511"/>
                </a:lnTo>
                <a:lnTo>
                  <a:pt x="65405" y="19557"/>
                </a:lnTo>
                <a:close/>
              </a:path>
              <a:path w="111760" h="427354">
                <a:moveTo>
                  <a:pt x="64008" y="24511"/>
                </a:moveTo>
                <a:lnTo>
                  <a:pt x="46862" y="24637"/>
                </a:lnTo>
                <a:lnTo>
                  <a:pt x="55480" y="39261"/>
                </a:lnTo>
                <a:lnTo>
                  <a:pt x="64008" y="2451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87D837CB-8B91-914E-97C4-3C5CE6C8DEDE}"/>
              </a:ext>
            </a:extLst>
          </p:cNvPr>
          <p:cNvSpPr/>
          <p:nvPr/>
        </p:nvSpPr>
        <p:spPr>
          <a:xfrm>
            <a:off x="1969960" y="3052858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69" h="111760">
                <a:moveTo>
                  <a:pt x="660037" y="55753"/>
                </a:moveTo>
                <a:lnTo>
                  <a:pt x="598424" y="91693"/>
                </a:lnTo>
                <a:lnTo>
                  <a:pt x="593725" y="94361"/>
                </a:lnTo>
                <a:lnTo>
                  <a:pt x="592074" y="100456"/>
                </a:lnTo>
                <a:lnTo>
                  <a:pt x="594868" y="105156"/>
                </a:lnTo>
                <a:lnTo>
                  <a:pt x="597662" y="109981"/>
                </a:lnTo>
                <a:lnTo>
                  <a:pt x="603758" y="111506"/>
                </a:lnTo>
                <a:lnTo>
                  <a:pt x="608457" y="108712"/>
                </a:lnTo>
                <a:lnTo>
                  <a:pt x="682276" y="65659"/>
                </a:lnTo>
                <a:lnTo>
                  <a:pt x="679704" y="65659"/>
                </a:lnTo>
                <a:lnTo>
                  <a:pt x="679704" y="64262"/>
                </a:lnTo>
                <a:lnTo>
                  <a:pt x="674624" y="64262"/>
                </a:lnTo>
                <a:lnTo>
                  <a:pt x="660037" y="55753"/>
                </a:lnTo>
                <a:close/>
              </a:path>
              <a:path w="699769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69" h="111760">
                <a:moveTo>
                  <a:pt x="682276" y="45847"/>
                </a:moveTo>
                <a:lnTo>
                  <a:pt x="679704" y="45847"/>
                </a:lnTo>
                <a:lnTo>
                  <a:pt x="679704" y="65659"/>
                </a:lnTo>
                <a:lnTo>
                  <a:pt x="682276" y="65659"/>
                </a:lnTo>
                <a:lnTo>
                  <a:pt x="699262" y="55753"/>
                </a:lnTo>
                <a:lnTo>
                  <a:pt x="682276" y="45847"/>
                </a:lnTo>
                <a:close/>
              </a:path>
              <a:path w="699769" h="111760">
                <a:moveTo>
                  <a:pt x="674624" y="47243"/>
                </a:moveTo>
                <a:lnTo>
                  <a:pt x="660037" y="55753"/>
                </a:lnTo>
                <a:lnTo>
                  <a:pt x="674624" y="64262"/>
                </a:lnTo>
                <a:lnTo>
                  <a:pt x="674624" y="47243"/>
                </a:lnTo>
                <a:close/>
              </a:path>
              <a:path w="699769" h="111760">
                <a:moveTo>
                  <a:pt x="679704" y="47243"/>
                </a:moveTo>
                <a:lnTo>
                  <a:pt x="674624" y="47243"/>
                </a:lnTo>
                <a:lnTo>
                  <a:pt x="674624" y="64262"/>
                </a:lnTo>
                <a:lnTo>
                  <a:pt x="679704" y="64262"/>
                </a:lnTo>
                <a:lnTo>
                  <a:pt x="679704" y="47243"/>
                </a:lnTo>
                <a:close/>
              </a:path>
              <a:path w="699769" h="111760">
                <a:moveTo>
                  <a:pt x="603758" y="0"/>
                </a:moveTo>
                <a:lnTo>
                  <a:pt x="597662" y="1524"/>
                </a:lnTo>
                <a:lnTo>
                  <a:pt x="594868" y="6350"/>
                </a:lnTo>
                <a:lnTo>
                  <a:pt x="592074" y="11049"/>
                </a:lnTo>
                <a:lnTo>
                  <a:pt x="593725" y="17145"/>
                </a:lnTo>
                <a:lnTo>
                  <a:pt x="598424" y="19812"/>
                </a:lnTo>
                <a:lnTo>
                  <a:pt x="660037" y="55753"/>
                </a:lnTo>
                <a:lnTo>
                  <a:pt x="674624" y="47243"/>
                </a:lnTo>
                <a:lnTo>
                  <a:pt x="679704" y="47243"/>
                </a:lnTo>
                <a:lnTo>
                  <a:pt x="679704" y="45847"/>
                </a:lnTo>
                <a:lnTo>
                  <a:pt x="682276" y="45847"/>
                </a:lnTo>
                <a:lnTo>
                  <a:pt x="608457" y="2793"/>
                </a:lnTo>
                <a:lnTo>
                  <a:pt x="60375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6B7A85AA-6D81-2442-9C94-8DB22F3379AE}"/>
              </a:ext>
            </a:extLst>
          </p:cNvPr>
          <p:cNvSpPr/>
          <p:nvPr/>
        </p:nvSpPr>
        <p:spPr>
          <a:xfrm>
            <a:off x="2055114" y="2849500"/>
            <a:ext cx="320040" cy="2194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28A72034-34B2-9042-A933-137504B4DE56}"/>
              </a:ext>
            </a:extLst>
          </p:cNvPr>
          <p:cNvSpPr/>
          <p:nvPr/>
        </p:nvSpPr>
        <p:spPr>
          <a:xfrm>
            <a:off x="2593086" y="2255711"/>
            <a:ext cx="83820" cy="411480"/>
          </a:xfrm>
          <a:custGeom>
            <a:avLst/>
            <a:gdLst/>
            <a:ahLst/>
            <a:cxnLst/>
            <a:rect l="l" t="t" r="r" b="b"/>
            <a:pathLst>
              <a:path w="111760" h="548639">
                <a:moveTo>
                  <a:pt x="56519" y="39321"/>
                </a:moveTo>
                <a:lnTo>
                  <a:pt x="46395" y="56147"/>
                </a:lnTo>
                <a:lnTo>
                  <a:pt x="40131" y="548259"/>
                </a:lnTo>
                <a:lnTo>
                  <a:pt x="59943" y="548513"/>
                </a:lnTo>
                <a:lnTo>
                  <a:pt x="66207" y="56431"/>
                </a:lnTo>
                <a:lnTo>
                  <a:pt x="56519" y="39321"/>
                </a:lnTo>
                <a:close/>
              </a:path>
              <a:path w="111760" h="548639">
                <a:moveTo>
                  <a:pt x="68033" y="19431"/>
                </a:moveTo>
                <a:lnTo>
                  <a:pt x="46862" y="19431"/>
                </a:lnTo>
                <a:lnTo>
                  <a:pt x="66675" y="19685"/>
                </a:lnTo>
                <a:lnTo>
                  <a:pt x="66207" y="56431"/>
                </a:lnTo>
                <a:lnTo>
                  <a:pt x="91566" y="101219"/>
                </a:lnTo>
                <a:lnTo>
                  <a:pt x="94233" y="106045"/>
                </a:lnTo>
                <a:lnTo>
                  <a:pt x="100329" y="107696"/>
                </a:lnTo>
                <a:lnTo>
                  <a:pt x="105156" y="105028"/>
                </a:lnTo>
                <a:lnTo>
                  <a:pt x="109854" y="102235"/>
                </a:lnTo>
                <a:lnTo>
                  <a:pt x="111506" y="96265"/>
                </a:lnTo>
                <a:lnTo>
                  <a:pt x="108838" y="91439"/>
                </a:lnTo>
                <a:lnTo>
                  <a:pt x="68033" y="19431"/>
                </a:lnTo>
                <a:close/>
              </a:path>
              <a:path w="111760" h="548639">
                <a:moveTo>
                  <a:pt x="57022" y="0"/>
                </a:moveTo>
                <a:lnTo>
                  <a:pt x="2793" y="90170"/>
                </a:lnTo>
                <a:lnTo>
                  <a:pt x="0" y="94869"/>
                </a:lnTo>
                <a:lnTo>
                  <a:pt x="1524" y="100964"/>
                </a:lnTo>
                <a:lnTo>
                  <a:pt x="10921" y="106552"/>
                </a:lnTo>
                <a:lnTo>
                  <a:pt x="17018" y="105028"/>
                </a:lnTo>
                <a:lnTo>
                  <a:pt x="19812" y="100330"/>
                </a:lnTo>
                <a:lnTo>
                  <a:pt x="46395" y="56147"/>
                </a:lnTo>
                <a:lnTo>
                  <a:pt x="46862" y="19431"/>
                </a:lnTo>
                <a:lnTo>
                  <a:pt x="68033" y="19431"/>
                </a:lnTo>
                <a:lnTo>
                  <a:pt x="57022" y="0"/>
                </a:lnTo>
                <a:close/>
              </a:path>
              <a:path w="111760" h="548639">
                <a:moveTo>
                  <a:pt x="66613" y="24511"/>
                </a:moveTo>
                <a:lnTo>
                  <a:pt x="48132" y="24511"/>
                </a:lnTo>
                <a:lnTo>
                  <a:pt x="65277" y="24764"/>
                </a:lnTo>
                <a:lnTo>
                  <a:pt x="56519" y="39321"/>
                </a:lnTo>
                <a:lnTo>
                  <a:pt x="66207" y="56431"/>
                </a:lnTo>
                <a:lnTo>
                  <a:pt x="66613" y="24511"/>
                </a:lnTo>
                <a:close/>
              </a:path>
              <a:path w="111760" h="548639">
                <a:moveTo>
                  <a:pt x="46862" y="19431"/>
                </a:moveTo>
                <a:lnTo>
                  <a:pt x="46395" y="56147"/>
                </a:lnTo>
                <a:lnTo>
                  <a:pt x="56519" y="39321"/>
                </a:lnTo>
                <a:lnTo>
                  <a:pt x="48132" y="24511"/>
                </a:lnTo>
                <a:lnTo>
                  <a:pt x="66613" y="24511"/>
                </a:lnTo>
                <a:lnTo>
                  <a:pt x="66675" y="19685"/>
                </a:lnTo>
                <a:lnTo>
                  <a:pt x="46862" y="19431"/>
                </a:lnTo>
                <a:close/>
              </a:path>
              <a:path w="111760" h="548639">
                <a:moveTo>
                  <a:pt x="48132" y="24511"/>
                </a:moveTo>
                <a:lnTo>
                  <a:pt x="56519" y="39321"/>
                </a:lnTo>
                <a:lnTo>
                  <a:pt x="65277" y="24764"/>
                </a:lnTo>
                <a:lnTo>
                  <a:pt x="48132" y="2451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1147ADC1-7F28-6847-BC9F-77338F39BEBD}"/>
              </a:ext>
            </a:extLst>
          </p:cNvPr>
          <p:cNvSpPr/>
          <p:nvPr/>
        </p:nvSpPr>
        <p:spPr>
          <a:xfrm>
            <a:off x="2711196" y="2342182"/>
            <a:ext cx="154304" cy="1345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6340B7A3-D749-EA4D-A568-B997B6CA4C0D}"/>
              </a:ext>
            </a:extLst>
          </p:cNvPr>
          <p:cNvSpPr/>
          <p:nvPr/>
        </p:nvSpPr>
        <p:spPr>
          <a:xfrm>
            <a:off x="2541032" y="2029123"/>
            <a:ext cx="251265" cy="1808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583203A4-9ABC-964F-AF9E-9EBA020BFB0B}"/>
              </a:ext>
            </a:extLst>
          </p:cNvPr>
          <p:cNvSpPr/>
          <p:nvPr/>
        </p:nvSpPr>
        <p:spPr>
          <a:xfrm>
            <a:off x="4624783" y="4048623"/>
            <a:ext cx="248737" cy="1534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1CF60B99-9863-0247-8E34-A293C5D17D5E}"/>
              </a:ext>
            </a:extLst>
          </p:cNvPr>
          <p:cNvSpPr/>
          <p:nvPr/>
        </p:nvSpPr>
        <p:spPr>
          <a:xfrm>
            <a:off x="4968622" y="3877056"/>
            <a:ext cx="124586" cy="1177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E63C584A-02EF-6F42-A840-23E69B236E97}"/>
              </a:ext>
            </a:extLst>
          </p:cNvPr>
          <p:cNvSpPr/>
          <p:nvPr/>
        </p:nvSpPr>
        <p:spPr>
          <a:xfrm>
            <a:off x="4968622" y="4032503"/>
            <a:ext cx="124586" cy="1177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569D37A6-79E7-5A42-A14E-D02B60C30D52}"/>
              </a:ext>
            </a:extLst>
          </p:cNvPr>
          <p:cNvSpPr/>
          <p:nvPr/>
        </p:nvSpPr>
        <p:spPr>
          <a:xfrm>
            <a:off x="4968622" y="4187951"/>
            <a:ext cx="124586" cy="1177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65289ADC-5050-504D-8629-731637923AA2}"/>
              </a:ext>
            </a:extLst>
          </p:cNvPr>
          <p:cNvSpPr/>
          <p:nvPr/>
        </p:nvSpPr>
        <p:spPr>
          <a:xfrm>
            <a:off x="4968622" y="4343400"/>
            <a:ext cx="124586" cy="1177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D2B98EF0-D909-7F47-9CB3-644DDAE38614}"/>
              </a:ext>
            </a:extLst>
          </p:cNvPr>
          <p:cNvSpPr/>
          <p:nvPr/>
        </p:nvSpPr>
        <p:spPr>
          <a:xfrm>
            <a:off x="4889182" y="3815905"/>
            <a:ext cx="274320" cy="716756"/>
          </a:xfrm>
          <a:custGeom>
            <a:avLst/>
            <a:gdLst/>
            <a:ahLst/>
            <a:cxnLst/>
            <a:rect l="l" t="t" r="r" b="b"/>
            <a:pathLst>
              <a:path w="365760" h="955675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59"/>
                </a:lnTo>
                <a:lnTo>
                  <a:pt x="365760" y="894588"/>
                </a:lnTo>
                <a:lnTo>
                  <a:pt x="360967" y="918316"/>
                </a:lnTo>
                <a:lnTo>
                  <a:pt x="347900" y="937693"/>
                </a:lnTo>
                <a:lnTo>
                  <a:pt x="328523" y="950757"/>
                </a:lnTo>
                <a:lnTo>
                  <a:pt x="304800" y="955547"/>
                </a:lnTo>
                <a:lnTo>
                  <a:pt x="60960" y="955547"/>
                </a:lnTo>
                <a:lnTo>
                  <a:pt x="37236" y="950757"/>
                </a:lnTo>
                <a:lnTo>
                  <a:pt x="17859" y="937693"/>
                </a:lnTo>
                <a:lnTo>
                  <a:pt x="4792" y="918316"/>
                </a:lnTo>
                <a:lnTo>
                  <a:pt x="0" y="894588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111E6BEE-F43F-AA47-AC5C-61A947D024D4}"/>
              </a:ext>
            </a:extLst>
          </p:cNvPr>
          <p:cNvSpPr/>
          <p:nvPr/>
        </p:nvSpPr>
        <p:spPr>
          <a:xfrm>
            <a:off x="4984527" y="4532528"/>
            <a:ext cx="83820" cy="328613"/>
          </a:xfrm>
          <a:custGeom>
            <a:avLst/>
            <a:gdLst/>
            <a:ahLst/>
            <a:cxnLst/>
            <a:rect l="l" t="t" r="r" b="b"/>
            <a:pathLst>
              <a:path w="111760" h="438150">
                <a:moveTo>
                  <a:pt x="55752" y="39237"/>
                </a:moveTo>
                <a:lnTo>
                  <a:pt x="45847" y="56219"/>
                </a:lnTo>
                <a:lnTo>
                  <a:pt x="45847" y="438111"/>
                </a:lnTo>
                <a:lnTo>
                  <a:pt x="65659" y="438111"/>
                </a:lnTo>
                <a:lnTo>
                  <a:pt x="65659" y="56219"/>
                </a:lnTo>
                <a:lnTo>
                  <a:pt x="55752" y="39237"/>
                </a:lnTo>
                <a:close/>
              </a:path>
              <a:path w="111760" h="438150">
                <a:moveTo>
                  <a:pt x="55752" y="0"/>
                </a:moveTo>
                <a:lnTo>
                  <a:pt x="2793" y="90868"/>
                </a:lnTo>
                <a:lnTo>
                  <a:pt x="0" y="95592"/>
                </a:lnTo>
                <a:lnTo>
                  <a:pt x="1524" y="101663"/>
                </a:lnTo>
                <a:lnTo>
                  <a:pt x="6350" y="104419"/>
                </a:lnTo>
                <a:lnTo>
                  <a:pt x="11049" y="107175"/>
                </a:lnTo>
                <a:lnTo>
                  <a:pt x="17145" y="105575"/>
                </a:lnTo>
                <a:lnTo>
                  <a:pt x="19812" y="100850"/>
                </a:lnTo>
                <a:lnTo>
                  <a:pt x="45846" y="56219"/>
                </a:lnTo>
                <a:lnTo>
                  <a:pt x="45847" y="19659"/>
                </a:lnTo>
                <a:lnTo>
                  <a:pt x="67210" y="19659"/>
                </a:lnTo>
                <a:lnTo>
                  <a:pt x="55752" y="0"/>
                </a:lnTo>
                <a:close/>
              </a:path>
              <a:path w="111760" h="438150">
                <a:moveTo>
                  <a:pt x="67210" y="19659"/>
                </a:moveTo>
                <a:lnTo>
                  <a:pt x="65659" y="19659"/>
                </a:lnTo>
                <a:lnTo>
                  <a:pt x="65659" y="56219"/>
                </a:lnTo>
                <a:lnTo>
                  <a:pt x="91693" y="100850"/>
                </a:lnTo>
                <a:lnTo>
                  <a:pt x="94361" y="105575"/>
                </a:lnTo>
                <a:lnTo>
                  <a:pt x="100457" y="107175"/>
                </a:lnTo>
                <a:lnTo>
                  <a:pt x="105155" y="104419"/>
                </a:lnTo>
                <a:lnTo>
                  <a:pt x="109982" y="101663"/>
                </a:lnTo>
                <a:lnTo>
                  <a:pt x="111505" y="95592"/>
                </a:lnTo>
                <a:lnTo>
                  <a:pt x="108712" y="90868"/>
                </a:lnTo>
                <a:lnTo>
                  <a:pt x="67210" y="19659"/>
                </a:lnTo>
                <a:close/>
              </a:path>
              <a:path w="111760" h="438150">
                <a:moveTo>
                  <a:pt x="65659" y="19659"/>
                </a:moveTo>
                <a:lnTo>
                  <a:pt x="45847" y="19659"/>
                </a:lnTo>
                <a:lnTo>
                  <a:pt x="45847" y="56219"/>
                </a:lnTo>
                <a:lnTo>
                  <a:pt x="55752" y="39237"/>
                </a:lnTo>
                <a:lnTo>
                  <a:pt x="47243" y="24650"/>
                </a:lnTo>
                <a:lnTo>
                  <a:pt x="65659" y="24650"/>
                </a:lnTo>
                <a:lnTo>
                  <a:pt x="65659" y="19659"/>
                </a:lnTo>
                <a:close/>
              </a:path>
              <a:path w="111760" h="438150">
                <a:moveTo>
                  <a:pt x="65659" y="24650"/>
                </a:moveTo>
                <a:lnTo>
                  <a:pt x="64262" y="24650"/>
                </a:lnTo>
                <a:lnTo>
                  <a:pt x="55752" y="39237"/>
                </a:lnTo>
                <a:lnTo>
                  <a:pt x="65659" y="56219"/>
                </a:lnTo>
                <a:lnTo>
                  <a:pt x="65659" y="24650"/>
                </a:lnTo>
                <a:close/>
              </a:path>
              <a:path w="111760" h="438150">
                <a:moveTo>
                  <a:pt x="64262" y="24650"/>
                </a:moveTo>
                <a:lnTo>
                  <a:pt x="47243" y="24650"/>
                </a:lnTo>
                <a:lnTo>
                  <a:pt x="55752" y="39237"/>
                </a:lnTo>
                <a:lnTo>
                  <a:pt x="64262" y="246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6907B7F9-DFB1-BB43-8A1B-3F847F773959}"/>
              </a:ext>
            </a:extLst>
          </p:cNvPr>
          <p:cNvSpPr/>
          <p:nvPr/>
        </p:nvSpPr>
        <p:spPr>
          <a:xfrm>
            <a:off x="5044058" y="4617719"/>
            <a:ext cx="177165" cy="209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7CCB8C23-5D86-4E44-8D25-F0AC5EAF07D0}"/>
              </a:ext>
            </a:extLst>
          </p:cNvPr>
          <p:cNvSpPr/>
          <p:nvPr/>
        </p:nvSpPr>
        <p:spPr>
          <a:xfrm>
            <a:off x="5070678" y="3604066"/>
            <a:ext cx="246392" cy="1517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E8E3E1BF-9592-DB48-8840-F142DD30E533}"/>
              </a:ext>
            </a:extLst>
          </p:cNvPr>
          <p:cNvSpPr/>
          <p:nvPr/>
        </p:nvSpPr>
        <p:spPr>
          <a:xfrm>
            <a:off x="4990243" y="3494722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5752" y="39224"/>
                </a:moveTo>
                <a:lnTo>
                  <a:pt x="45846" y="56206"/>
                </a:lnTo>
                <a:lnTo>
                  <a:pt x="45846" y="426974"/>
                </a:lnTo>
                <a:lnTo>
                  <a:pt x="65658" y="426974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427354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3" y="101600"/>
                </a:lnTo>
                <a:lnTo>
                  <a:pt x="6350" y="104394"/>
                </a:lnTo>
                <a:lnTo>
                  <a:pt x="11048" y="107188"/>
                </a:lnTo>
                <a:lnTo>
                  <a:pt x="17144" y="105537"/>
                </a:lnTo>
                <a:lnTo>
                  <a:pt x="19812" y="100838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427354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8"/>
                </a:lnTo>
                <a:lnTo>
                  <a:pt x="94360" y="105537"/>
                </a:lnTo>
                <a:lnTo>
                  <a:pt x="100456" y="107188"/>
                </a:lnTo>
                <a:lnTo>
                  <a:pt x="105155" y="104394"/>
                </a:lnTo>
                <a:lnTo>
                  <a:pt x="109981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427354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8"/>
                </a:lnTo>
                <a:lnTo>
                  <a:pt x="65658" y="24638"/>
                </a:lnTo>
                <a:lnTo>
                  <a:pt x="65658" y="19558"/>
                </a:lnTo>
                <a:close/>
              </a:path>
              <a:path w="111760" h="427354">
                <a:moveTo>
                  <a:pt x="65658" y="24638"/>
                </a:moveTo>
                <a:lnTo>
                  <a:pt x="64262" y="24638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8"/>
                </a:lnTo>
                <a:close/>
              </a:path>
              <a:path w="111760" h="427354">
                <a:moveTo>
                  <a:pt x="64262" y="24638"/>
                </a:moveTo>
                <a:lnTo>
                  <a:pt x="47243" y="24638"/>
                </a:lnTo>
                <a:lnTo>
                  <a:pt x="55752" y="39224"/>
                </a:lnTo>
                <a:lnTo>
                  <a:pt x="64262" y="246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B5042BAB-FE77-8549-A080-7A6F6E030B82}"/>
              </a:ext>
            </a:extLst>
          </p:cNvPr>
          <p:cNvSpPr/>
          <p:nvPr/>
        </p:nvSpPr>
        <p:spPr>
          <a:xfrm>
            <a:off x="4370260" y="3050571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3"/>
                </a:moveTo>
                <a:lnTo>
                  <a:pt x="598424" y="91694"/>
                </a:lnTo>
                <a:lnTo>
                  <a:pt x="593725" y="94361"/>
                </a:lnTo>
                <a:lnTo>
                  <a:pt x="592074" y="100457"/>
                </a:lnTo>
                <a:lnTo>
                  <a:pt x="594868" y="105156"/>
                </a:lnTo>
                <a:lnTo>
                  <a:pt x="597662" y="109982"/>
                </a:lnTo>
                <a:lnTo>
                  <a:pt x="603758" y="111506"/>
                </a:lnTo>
                <a:lnTo>
                  <a:pt x="608457" y="108712"/>
                </a:lnTo>
                <a:lnTo>
                  <a:pt x="682276" y="65659"/>
                </a:lnTo>
                <a:lnTo>
                  <a:pt x="679703" y="65659"/>
                </a:lnTo>
                <a:lnTo>
                  <a:pt x="679703" y="64262"/>
                </a:lnTo>
                <a:lnTo>
                  <a:pt x="674624" y="64262"/>
                </a:lnTo>
                <a:lnTo>
                  <a:pt x="660037" y="55753"/>
                </a:lnTo>
                <a:close/>
              </a:path>
              <a:path w="699770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70" h="111760">
                <a:moveTo>
                  <a:pt x="682276" y="45847"/>
                </a:moveTo>
                <a:lnTo>
                  <a:pt x="679703" y="45847"/>
                </a:lnTo>
                <a:lnTo>
                  <a:pt x="679703" y="65659"/>
                </a:lnTo>
                <a:lnTo>
                  <a:pt x="682276" y="65659"/>
                </a:lnTo>
                <a:lnTo>
                  <a:pt x="699261" y="55753"/>
                </a:lnTo>
                <a:lnTo>
                  <a:pt x="682276" y="45847"/>
                </a:lnTo>
                <a:close/>
              </a:path>
              <a:path w="699770" h="111760">
                <a:moveTo>
                  <a:pt x="674624" y="47244"/>
                </a:moveTo>
                <a:lnTo>
                  <a:pt x="660037" y="55753"/>
                </a:lnTo>
                <a:lnTo>
                  <a:pt x="674624" y="64262"/>
                </a:lnTo>
                <a:lnTo>
                  <a:pt x="674624" y="47244"/>
                </a:lnTo>
                <a:close/>
              </a:path>
              <a:path w="699770" h="111760">
                <a:moveTo>
                  <a:pt x="679703" y="47244"/>
                </a:moveTo>
                <a:lnTo>
                  <a:pt x="674624" y="47244"/>
                </a:lnTo>
                <a:lnTo>
                  <a:pt x="674624" y="64262"/>
                </a:lnTo>
                <a:lnTo>
                  <a:pt x="679703" y="64262"/>
                </a:lnTo>
                <a:lnTo>
                  <a:pt x="679703" y="47244"/>
                </a:lnTo>
                <a:close/>
              </a:path>
              <a:path w="699770" h="111760">
                <a:moveTo>
                  <a:pt x="603758" y="0"/>
                </a:moveTo>
                <a:lnTo>
                  <a:pt x="597662" y="1524"/>
                </a:lnTo>
                <a:lnTo>
                  <a:pt x="594868" y="6350"/>
                </a:lnTo>
                <a:lnTo>
                  <a:pt x="592074" y="11049"/>
                </a:lnTo>
                <a:lnTo>
                  <a:pt x="593725" y="17145"/>
                </a:lnTo>
                <a:lnTo>
                  <a:pt x="598424" y="19812"/>
                </a:lnTo>
                <a:lnTo>
                  <a:pt x="660037" y="55753"/>
                </a:lnTo>
                <a:lnTo>
                  <a:pt x="674624" y="47244"/>
                </a:lnTo>
                <a:lnTo>
                  <a:pt x="679703" y="47244"/>
                </a:lnTo>
                <a:lnTo>
                  <a:pt x="679703" y="45847"/>
                </a:lnTo>
                <a:lnTo>
                  <a:pt x="682276" y="45847"/>
                </a:lnTo>
                <a:lnTo>
                  <a:pt x="608457" y="2794"/>
                </a:lnTo>
                <a:lnTo>
                  <a:pt x="60375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CCB2A65E-0856-1047-942F-00F733DA45FD}"/>
              </a:ext>
            </a:extLst>
          </p:cNvPr>
          <p:cNvSpPr/>
          <p:nvPr/>
        </p:nvSpPr>
        <p:spPr>
          <a:xfrm>
            <a:off x="4455414" y="2849500"/>
            <a:ext cx="320040" cy="2194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9F857FE0-9275-0D4B-B884-EECB67169F1D}"/>
              </a:ext>
            </a:extLst>
          </p:cNvPr>
          <p:cNvSpPr/>
          <p:nvPr/>
        </p:nvSpPr>
        <p:spPr>
          <a:xfrm>
            <a:off x="4730988" y="2530893"/>
            <a:ext cx="241005" cy="1429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BB4399AF-D556-E049-874A-381EE7915A2B}"/>
              </a:ext>
            </a:extLst>
          </p:cNvPr>
          <p:cNvSpPr/>
          <p:nvPr/>
        </p:nvSpPr>
        <p:spPr>
          <a:xfrm>
            <a:off x="4974336" y="2760345"/>
            <a:ext cx="124586" cy="1314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1CC03407-6CB4-C346-880F-8BCCA6C47DE6}"/>
              </a:ext>
            </a:extLst>
          </p:cNvPr>
          <p:cNvSpPr/>
          <p:nvPr/>
        </p:nvSpPr>
        <p:spPr>
          <a:xfrm>
            <a:off x="4974336" y="2934081"/>
            <a:ext cx="124586" cy="1314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2B79D386-C1BE-584B-9197-0C54CCD366F9}"/>
              </a:ext>
            </a:extLst>
          </p:cNvPr>
          <p:cNvSpPr/>
          <p:nvPr/>
        </p:nvSpPr>
        <p:spPr>
          <a:xfrm>
            <a:off x="4974336" y="3108960"/>
            <a:ext cx="124586" cy="1314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995C3FF7-DDDB-8943-8890-E70A0FF794B7}"/>
              </a:ext>
            </a:extLst>
          </p:cNvPr>
          <p:cNvSpPr/>
          <p:nvPr/>
        </p:nvSpPr>
        <p:spPr>
          <a:xfrm>
            <a:off x="4974336" y="3283839"/>
            <a:ext cx="124586" cy="1303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AFC1BC29-5284-B04F-BB2B-0474433B3C53}"/>
              </a:ext>
            </a:extLst>
          </p:cNvPr>
          <p:cNvSpPr/>
          <p:nvPr/>
        </p:nvSpPr>
        <p:spPr>
          <a:xfrm>
            <a:off x="4894897" y="2690050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59"/>
                </a:lnTo>
                <a:lnTo>
                  <a:pt x="365760" y="1011935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5"/>
                </a:lnTo>
                <a:lnTo>
                  <a:pt x="60960" y="1072895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5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991D9A40-7090-AF48-B63E-79862BA521AF}"/>
              </a:ext>
            </a:extLst>
          </p:cNvPr>
          <p:cNvSpPr/>
          <p:nvPr/>
        </p:nvSpPr>
        <p:spPr>
          <a:xfrm>
            <a:off x="4990243" y="2255711"/>
            <a:ext cx="83820" cy="434816"/>
          </a:xfrm>
          <a:custGeom>
            <a:avLst/>
            <a:gdLst/>
            <a:ahLst/>
            <a:cxnLst/>
            <a:rect l="l" t="t" r="r" b="b"/>
            <a:pathLst>
              <a:path w="111760" h="579754">
                <a:moveTo>
                  <a:pt x="55752" y="39224"/>
                </a:moveTo>
                <a:lnTo>
                  <a:pt x="45846" y="56206"/>
                </a:lnTo>
                <a:lnTo>
                  <a:pt x="45846" y="579247"/>
                </a:lnTo>
                <a:lnTo>
                  <a:pt x="65658" y="579247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579754">
                <a:moveTo>
                  <a:pt x="55752" y="0"/>
                </a:moveTo>
                <a:lnTo>
                  <a:pt x="2793" y="90805"/>
                </a:lnTo>
                <a:lnTo>
                  <a:pt x="0" y="95503"/>
                </a:lnTo>
                <a:lnTo>
                  <a:pt x="1523" y="101600"/>
                </a:lnTo>
                <a:lnTo>
                  <a:pt x="6350" y="104394"/>
                </a:lnTo>
                <a:lnTo>
                  <a:pt x="11048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579754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0" y="105537"/>
                </a:lnTo>
                <a:lnTo>
                  <a:pt x="100456" y="107187"/>
                </a:lnTo>
                <a:lnTo>
                  <a:pt x="105155" y="104394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579754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8"/>
                </a:lnTo>
                <a:close/>
              </a:path>
              <a:path w="111760" h="579754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579754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EA56FFAE-EAFE-3740-AA18-2F220368A10B}"/>
              </a:ext>
            </a:extLst>
          </p:cNvPr>
          <p:cNvSpPr/>
          <p:nvPr/>
        </p:nvSpPr>
        <p:spPr>
          <a:xfrm>
            <a:off x="5106925" y="2344293"/>
            <a:ext cx="154304" cy="1337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46BC383D-7E6B-5B4F-BBAD-98F8EFF8001A}"/>
              </a:ext>
            </a:extLst>
          </p:cNvPr>
          <p:cNvSpPr/>
          <p:nvPr/>
        </p:nvSpPr>
        <p:spPr>
          <a:xfrm>
            <a:off x="4934576" y="2029123"/>
            <a:ext cx="248847" cy="18089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723A8A79-3FEF-8843-88AF-845BE57873E7}"/>
              </a:ext>
            </a:extLst>
          </p:cNvPr>
          <p:cNvSpPr/>
          <p:nvPr/>
        </p:nvSpPr>
        <p:spPr>
          <a:xfrm>
            <a:off x="3816476" y="4048623"/>
            <a:ext cx="246888" cy="15343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F67AE0D0-D815-9C49-B55C-1AF1160ACD8E}"/>
              </a:ext>
            </a:extLst>
          </p:cNvPr>
          <p:cNvSpPr/>
          <p:nvPr/>
        </p:nvSpPr>
        <p:spPr>
          <a:xfrm>
            <a:off x="4160520" y="3883914"/>
            <a:ext cx="124586" cy="1188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7E05D25F-8CF4-D846-AA4E-383994A6204E}"/>
              </a:ext>
            </a:extLst>
          </p:cNvPr>
          <p:cNvSpPr/>
          <p:nvPr/>
        </p:nvSpPr>
        <p:spPr>
          <a:xfrm>
            <a:off x="4160520" y="4039361"/>
            <a:ext cx="124586" cy="1188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3BB60867-663B-F445-9731-F08F502B44B9}"/>
              </a:ext>
            </a:extLst>
          </p:cNvPr>
          <p:cNvSpPr/>
          <p:nvPr/>
        </p:nvSpPr>
        <p:spPr>
          <a:xfrm>
            <a:off x="4160520" y="4194809"/>
            <a:ext cx="124586" cy="1177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3770A632-7D43-AA40-A5DB-908DC8629530}"/>
              </a:ext>
            </a:extLst>
          </p:cNvPr>
          <p:cNvSpPr/>
          <p:nvPr/>
        </p:nvSpPr>
        <p:spPr>
          <a:xfrm>
            <a:off x="4160520" y="4350258"/>
            <a:ext cx="124586" cy="1177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B5065893-D3DE-6043-8447-BA4CA219B363}"/>
              </a:ext>
            </a:extLst>
          </p:cNvPr>
          <p:cNvSpPr/>
          <p:nvPr/>
        </p:nvSpPr>
        <p:spPr>
          <a:xfrm>
            <a:off x="4082224" y="3822763"/>
            <a:ext cx="274320" cy="716756"/>
          </a:xfrm>
          <a:custGeom>
            <a:avLst/>
            <a:gdLst/>
            <a:ahLst/>
            <a:cxnLst/>
            <a:rect l="l" t="t" r="r" b="b"/>
            <a:pathLst>
              <a:path w="365760" h="955675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59"/>
                </a:lnTo>
                <a:lnTo>
                  <a:pt x="365760" y="894587"/>
                </a:lnTo>
                <a:lnTo>
                  <a:pt x="360967" y="918316"/>
                </a:lnTo>
                <a:lnTo>
                  <a:pt x="347900" y="937693"/>
                </a:lnTo>
                <a:lnTo>
                  <a:pt x="328523" y="950757"/>
                </a:lnTo>
                <a:lnTo>
                  <a:pt x="304800" y="955547"/>
                </a:lnTo>
                <a:lnTo>
                  <a:pt x="60960" y="955547"/>
                </a:lnTo>
                <a:lnTo>
                  <a:pt x="37236" y="950757"/>
                </a:lnTo>
                <a:lnTo>
                  <a:pt x="17859" y="937693"/>
                </a:lnTo>
                <a:lnTo>
                  <a:pt x="4792" y="918316"/>
                </a:lnTo>
                <a:lnTo>
                  <a:pt x="0" y="894587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97A225B4-7243-E443-BEBB-6FB9C76B9A73}"/>
              </a:ext>
            </a:extLst>
          </p:cNvPr>
          <p:cNvSpPr/>
          <p:nvPr/>
        </p:nvSpPr>
        <p:spPr>
          <a:xfrm>
            <a:off x="4177569" y="4539386"/>
            <a:ext cx="83820" cy="328613"/>
          </a:xfrm>
          <a:custGeom>
            <a:avLst/>
            <a:gdLst/>
            <a:ahLst/>
            <a:cxnLst/>
            <a:rect l="l" t="t" r="r" b="b"/>
            <a:pathLst>
              <a:path w="111760" h="438150">
                <a:moveTo>
                  <a:pt x="55753" y="39237"/>
                </a:moveTo>
                <a:lnTo>
                  <a:pt x="45847" y="56219"/>
                </a:lnTo>
                <a:lnTo>
                  <a:pt x="45847" y="438111"/>
                </a:lnTo>
                <a:lnTo>
                  <a:pt x="65659" y="438111"/>
                </a:lnTo>
                <a:lnTo>
                  <a:pt x="65659" y="56219"/>
                </a:lnTo>
                <a:lnTo>
                  <a:pt x="55753" y="39237"/>
                </a:lnTo>
                <a:close/>
              </a:path>
              <a:path w="111760" h="438150">
                <a:moveTo>
                  <a:pt x="55753" y="0"/>
                </a:moveTo>
                <a:lnTo>
                  <a:pt x="2794" y="90868"/>
                </a:lnTo>
                <a:lnTo>
                  <a:pt x="0" y="95592"/>
                </a:lnTo>
                <a:lnTo>
                  <a:pt x="1524" y="101663"/>
                </a:lnTo>
                <a:lnTo>
                  <a:pt x="6350" y="104419"/>
                </a:lnTo>
                <a:lnTo>
                  <a:pt x="11049" y="107175"/>
                </a:lnTo>
                <a:lnTo>
                  <a:pt x="17145" y="105575"/>
                </a:lnTo>
                <a:lnTo>
                  <a:pt x="19812" y="100850"/>
                </a:lnTo>
                <a:lnTo>
                  <a:pt x="45847" y="56219"/>
                </a:lnTo>
                <a:lnTo>
                  <a:pt x="45847" y="19659"/>
                </a:lnTo>
                <a:lnTo>
                  <a:pt x="67210" y="19659"/>
                </a:lnTo>
                <a:lnTo>
                  <a:pt x="55753" y="0"/>
                </a:lnTo>
                <a:close/>
              </a:path>
              <a:path w="111760" h="438150">
                <a:moveTo>
                  <a:pt x="67210" y="19659"/>
                </a:moveTo>
                <a:lnTo>
                  <a:pt x="65659" y="19659"/>
                </a:lnTo>
                <a:lnTo>
                  <a:pt x="65659" y="56219"/>
                </a:lnTo>
                <a:lnTo>
                  <a:pt x="91694" y="100850"/>
                </a:lnTo>
                <a:lnTo>
                  <a:pt x="94361" y="105587"/>
                </a:lnTo>
                <a:lnTo>
                  <a:pt x="100457" y="107175"/>
                </a:lnTo>
                <a:lnTo>
                  <a:pt x="105156" y="104419"/>
                </a:lnTo>
                <a:lnTo>
                  <a:pt x="109982" y="101663"/>
                </a:lnTo>
                <a:lnTo>
                  <a:pt x="111506" y="95592"/>
                </a:lnTo>
                <a:lnTo>
                  <a:pt x="108712" y="90868"/>
                </a:lnTo>
                <a:lnTo>
                  <a:pt x="67210" y="19659"/>
                </a:lnTo>
                <a:close/>
              </a:path>
              <a:path w="111760" h="438150">
                <a:moveTo>
                  <a:pt x="65659" y="19659"/>
                </a:moveTo>
                <a:lnTo>
                  <a:pt x="45847" y="19659"/>
                </a:lnTo>
                <a:lnTo>
                  <a:pt x="45847" y="56219"/>
                </a:lnTo>
                <a:lnTo>
                  <a:pt x="55753" y="39237"/>
                </a:lnTo>
                <a:lnTo>
                  <a:pt x="47244" y="24650"/>
                </a:lnTo>
                <a:lnTo>
                  <a:pt x="65659" y="24650"/>
                </a:lnTo>
                <a:lnTo>
                  <a:pt x="65659" y="19659"/>
                </a:lnTo>
                <a:close/>
              </a:path>
              <a:path w="111760" h="438150">
                <a:moveTo>
                  <a:pt x="65659" y="24650"/>
                </a:moveTo>
                <a:lnTo>
                  <a:pt x="64262" y="24650"/>
                </a:lnTo>
                <a:lnTo>
                  <a:pt x="55753" y="39237"/>
                </a:lnTo>
                <a:lnTo>
                  <a:pt x="65659" y="56219"/>
                </a:lnTo>
                <a:lnTo>
                  <a:pt x="65659" y="24650"/>
                </a:lnTo>
                <a:close/>
              </a:path>
              <a:path w="111760" h="438150">
                <a:moveTo>
                  <a:pt x="64262" y="24650"/>
                </a:moveTo>
                <a:lnTo>
                  <a:pt x="47244" y="24650"/>
                </a:lnTo>
                <a:lnTo>
                  <a:pt x="55753" y="39237"/>
                </a:lnTo>
                <a:lnTo>
                  <a:pt x="64262" y="246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09A8AFEC-48FE-4449-B446-9232ED127273}"/>
              </a:ext>
            </a:extLst>
          </p:cNvPr>
          <p:cNvSpPr/>
          <p:nvPr/>
        </p:nvSpPr>
        <p:spPr>
          <a:xfrm>
            <a:off x="4237100" y="4617719"/>
            <a:ext cx="177165" cy="209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C855CF7C-9C1F-ED46-AF69-B3BCF81A4BBF}"/>
              </a:ext>
            </a:extLst>
          </p:cNvPr>
          <p:cNvSpPr/>
          <p:nvPr/>
        </p:nvSpPr>
        <p:spPr>
          <a:xfrm>
            <a:off x="4263610" y="3604066"/>
            <a:ext cx="245414" cy="1517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D4A50328-0333-5241-9D3D-6D13E1FE6CA3}"/>
              </a:ext>
            </a:extLst>
          </p:cNvPr>
          <p:cNvSpPr/>
          <p:nvPr/>
        </p:nvSpPr>
        <p:spPr>
          <a:xfrm>
            <a:off x="3920557" y="2513457"/>
            <a:ext cx="247868" cy="16040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39295A46-BE6A-974E-9C01-AD703A154E3C}"/>
              </a:ext>
            </a:extLst>
          </p:cNvPr>
          <p:cNvSpPr/>
          <p:nvPr/>
        </p:nvSpPr>
        <p:spPr>
          <a:xfrm>
            <a:off x="4087939" y="2696908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60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0E19C234-A827-3D45-82A0-6654B17E42FB}"/>
              </a:ext>
            </a:extLst>
          </p:cNvPr>
          <p:cNvSpPr/>
          <p:nvPr/>
        </p:nvSpPr>
        <p:spPr>
          <a:xfrm>
            <a:off x="3563302" y="3057429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2"/>
                </a:moveTo>
                <a:lnTo>
                  <a:pt x="598424" y="91693"/>
                </a:lnTo>
                <a:lnTo>
                  <a:pt x="593725" y="94360"/>
                </a:lnTo>
                <a:lnTo>
                  <a:pt x="592074" y="100456"/>
                </a:lnTo>
                <a:lnTo>
                  <a:pt x="594868" y="105156"/>
                </a:lnTo>
                <a:lnTo>
                  <a:pt x="597662" y="109981"/>
                </a:lnTo>
                <a:lnTo>
                  <a:pt x="603757" y="111506"/>
                </a:lnTo>
                <a:lnTo>
                  <a:pt x="608457" y="108712"/>
                </a:lnTo>
                <a:lnTo>
                  <a:pt x="682276" y="65658"/>
                </a:lnTo>
                <a:lnTo>
                  <a:pt x="679704" y="65658"/>
                </a:lnTo>
                <a:lnTo>
                  <a:pt x="679704" y="64262"/>
                </a:lnTo>
                <a:lnTo>
                  <a:pt x="674624" y="64262"/>
                </a:lnTo>
                <a:lnTo>
                  <a:pt x="660037" y="55752"/>
                </a:lnTo>
                <a:close/>
              </a:path>
              <a:path w="699770" h="111760">
                <a:moveTo>
                  <a:pt x="643055" y="45846"/>
                </a:moveTo>
                <a:lnTo>
                  <a:pt x="0" y="45846"/>
                </a:lnTo>
                <a:lnTo>
                  <a:pt x="0" y="65658"/>
                </a:lnTo>
                <a:lnTo>
                  <a:pt x="643055" y="65658"/>
                </a:lnTo>
                <a:lnTo>
                  <a:pt x="660037" y="55752"/>
                </a:lnTo>
                <a:lnTo>
                  <a:pt x="643055" y="45846"/>
                </a:lnTo>
                <a:close/>
              </a:path>
              <a:path w="699770" h="111760">
                <a:moveTo>
                  <a:pt x="682276" y="45846"/>
                </a:moveTo>
                <a:lnTo>
                  <a:pt x="679704" y="45846"/>
                </a:lnTo>
                <a:lnTo>
                  <a:pt x="679704" y="65658"/>
                </a:lnTo>
                <a:lnTo>
                  <a:pt x="682276" y="65658"/>
                </a:lnTo>
                <a:lnTo>
                  <a:pt x="699262" y="55752"/>
                </a:lnTo>
                <a:lnTo>
                  <a:pt x="682276" y="45846"/>
                </a:lnTo>
                <a:close/>
              </a:path>
              <a:path w="699770" h="111760">
                <a:moveTo>
                  <a:pt x="674624" y="47243"/>
                </a:moveTo>
                <a:lnTo>
                  <a:pt x="660037" y="55752"/>
                </a:lnTo>
                <a:lnTo>
                  <a:pt x="674624" y="64262"/>
                </a:lnTo>
                <a:lnTo>
                  <a:pt x="674624" y="47243"/>
                </a:lnTo>
                <a:close/>
              </a:path>
              <a:path w="699770" h="111760">
                <a:moveTo>
                  <a:pt x="679704" y="47243"/>
                </a:moveTo>
                <a:lnTo>
                  <a:pt x="674624" y="47243"/>
                </a:lnTo>
                <a:lnTo>
                  <a:pt x="674624" y="64262"/>
                </a:lnTo>
                <a:lnTo>
                  <a:pt x="679704" y="64262"/>
                </a:lnTo>
                <a:lnTo>
                  <a:pt x="679704" y="47243"/>
                </a:lnTo>
                <a:close/>
              </a:path>
              <a:path w="699770" h="111760">
                <a:moveTo>
                  <a:pt x="603757" y="0"/>
                </a:moveTo>
                <a:lnTo>
                  <a:pt x="597662" y="1524"/>
                </a:lnTo>
                <a:lnTo>
                  <a:pt x="594868" y="6350"/>
                </a:lnTo>
                <a:lnTo>
                  <a:pt x="592074" y="11049"/>
                </a:lnTo>
                <a:lnTo>
                  <a:pt x="593725" y="17144"/>
                </a:lnTo>
                <a:lnTo>
                  <a:pt x="598424" y="19812"/>
                </a:lnTo>
                <a:lnTo>
                  <a:pt x="660037" y="55752"/>
                </a:lnTo>
                <a:lnTo>
                  <a:pt x="674624" y="47243"/>
                </a:lnTo>
                <a:lnTo>
                  <a:pt x="679704" y="47243"/>
                </a:lnTo>
                <a:lnTo>
                  <a:pt x="679704" y="45846"/>
                </a:lnTo>
                <a:lnTo>
                  <a:pt x="682276" y="45846"/>
                </a:lnTo>
                <a:lnTo>
                  <a:pt x="608457" y="2793"/>
                </a:lnTo>
                <a:lnTo>
                  <a:pt x="60375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95237C50-ACAA-384A-93DD-138C97000E3E}"/>
              </a:ext>
            </a:extLst>
          </p:cNvPr>
          <p:cNvSpPr/>
          <p:nvPr/>
        </p:nvSpPr>
        <p:spPr>
          <a:xfrm>
            <a:off x="3647314" y="2849500"/>
            <a:ext cx="321182" cy="2194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FDE7A00E-1D03-F745-84D1-FF538CCE5040}"/>
              </a:ext>
            </a:extLst>
          </p:cNvPr>
          <p:cNvSpPr/>
          <p:nvPr/>
        </p:nvSpPr>
        <p:spPr>
          <a:xfrm>
            <a:off x="4183285" y="3501580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5753" y="39224"/>
                </a:moveTo>
                <a:lnTo>
                  <a:pt x="45847" y="56206"/>
                </a:lnTo>
                <a:lnTo>
                  <a:pt x="45847" y="426974"/>
                </a:lnTo>
                <a:lnTo>
                  <a:pt x="65659" y="426974"/>
                </a:lnTo>
                <a:lnTo>
                  <a:pt x="65659" y="56206"/>
                </a:lnTo>
                <a:lnTo>
                  <a:pt x="55753" y="39224"/>
                </a:lnTo>
                <a:close/>
              </a:path>
              <a:path w="111760" h="427354">
                <a:moveTo>
                  <a:pt x="55752" y="0"/>
                </a:moveTo>
                <a:lnTo>
                  <a:pt x="2794" y="90805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427354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5156" y="104393"/>
                </a:lnTo>
                <a:lnTo>
                  <a:pt x="109982" y="101600"/>
                </a:lnTo>
                <a:lnTo>
                  <a:pt x="111506" y="95503"/>
                </a:lnTo>
                <a:lnTo>
                  <a:pt x="108712" y="90805"/>
                </a:lnTo>
                <a:lnTo>
                  <a:pt x="67159" y="19557"/>
                </a:lnTo>
                <a:close/>
              </a:path>
              <a:path w="111760" h="427354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3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60" h="427354">
                <a:moveTo>
                  <a:pt x="65659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427354">
                <a:moveTo>
                  <a:pt x="64262" y="24637"/>
                </a:moveTo>
                <a:lnTo>
                  <a:pt x="47244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FA59F131-00AB-AE47-A2E1-7C97F7D69547}"/>
              </a:ext>
            </a:extLst>
          </p:cNvPr>
          <p:cNvSpPr/>
          <p:nvPr/>
        </p:nvSpPr>
        <p:spPr>
          <a:xfrm>
            <a:off x="4166235" y="2767203"/>
            <a:ext cx="124586" cy="1314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DED80ACA-ADAE-5C40-819A-EC5AEF3FC6D8}"/>
              </a:ext>
            </a:extLst>
          </p:cNvPr>
          <p:cNvSpPr/>
          <p:nvPr/>
        </p:nvSpPr>
        <p:spPr>
          <a:xfrm>
            <a:off x="4166235" y="2942082"/>
            <a:ext cx="124586" cy="1303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DB1056B2-4BA0-4848-BB8E-E532235F1561}"/>
              </a:ext>
            </a:extLst>
          </p:cNvPr>
          <p:cNvSpPr/>
          <p:nvPr/>
        </p:nvSpPr>
        <p:spPr>
          <a:xfrm>
            <a:off x="4166235" y="3115818"/>
            <a:ext cx="124586" cy="1314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51BC52A5-B5FB-4E42-B19E-0FF5BCB3ED06}"/>
              </a:ext>
            </a:extLst>
          </p:cNvPr>
          <p:cNvSpPr/>
          <p:nvPr/>
        </p:nvSpPr>
        <p:spPr>
          <a:xfrm>
            <a:off x="4166235" y="3290697"/>
            <a:ext cx="124586" cy="1303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642B5996-92CA-AC4A-9AE6-1C8AFC3180BA}"/>
              </a:ext>
            </a:extLst>
          </p:cNvPr>
          <p:cNvSpPr/>
          <p:nvPr/>
        </p:nvSpPr>
        <p:spPr>
          <a:xfrm>
            <a:off x="4183285" y="2255711"/>
            <a:ext cx="83820" cy="441484"/>
          </a:xfrm>
          <a:custGeom>
            <a:avLst/>
            <a:gdLst/>
            <a:ahLst/>
            <a:cxnLst/>
            <a:rect l="l" t="t" r="r" b="b"/>
            <a:pathLst>
              <a:path w="111760" h="588645">
                <a:moveTo>
                  <a:pt x="55753" y="39224"/>
                </a:moveTo>
                <a:lnTo>
                  <a:pt x="45847" y="56206"/>
                </a:lnTo>
                <a:lnTo>
                  <a:pt x="45847" y="588518"/>
                </a:lnTo>
                <a:lnTo>
                  <a:pt x="65659" y="588518"/>
                </a:lnTo>
                <a:lnTo>
                  <a:pt x="65659" y="56206"/>
                </a:lnTo>
                <a:lnTo>
                  <a:pt x="55753" y="39224"/>
                </a:lnTo>
                <a:close/>
              </a:path>
              <a:path w="111760" h="588645">
                <a:moveTo>
                  <a:pt x="55752" y="0"/>
                </a:moveTo>
                <a:lnTo>
                  <a:pt x="2794" y="90805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588645">
                <a:moveTo>
                  <a:pt x="67159" y="19558"/>
                </a:moveTo>
                <a:lnTo>
                  <a:pt x="65659" y="19558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5156" y="104394"/>
                </a:lnTo>
                <a:lnTo>
                  <a:pt x="109982" y="101600"/>
                </a:lnTo>
                <a:lnTo>
                  <a:pt x="111506" y="95503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588645">
                <a:moveTo>
                  <a:pt x="65659" y="19558"/>
                </a:moveTo>
                <a:lnTo>
                  <a:pt x="45847" y="19558"/>
                </a:lnTo>
                <a:lnTo>
                  <a:pt x="45847" y="56206"/>
                </a:lnTo>
                <a:lnTo>
                  <a:pt x="55753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8"/>
                </a:lnTo>
                <a:close/>
              </a:path>
              <a:path w="111760" h="588645">
                <a:moveTo>
                  <a:pt x="65659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588645">
                <a:moveTo>
                  <a:pt x="64262" y="24637"/>
                </a:moveTo>
                <a:lnTo>
                  <a:pt x="47244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BBC53D8B-E3B7-E74C-8BAC-FA6C76F0EE7C}"/>
              </a:ext>
            </a:extLst>
          </p:cNvPr>
          <p:cNvSpPr/>
          <p:nvPr/>
        </p:nvSpPr>
        <p:spPr>
          <a:xfrm>
            <a:off x="4306825" y="2350183"/>
            <a:ext cx="154304" cy="1345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875E73D0-E3E7-2F4E-992D-92254BCCDDD6}"/>
              </a:ext>
            </a:extLst>
          </p:cNvPr>
          <p:cNvSpPr/>
          <p:nvPr/>
        </p:nvSpPr>
        <p:spPr>
          <a:xfrm>
            <a:off x="4136727" y="2029123"/>
            <a:ext cx="252235" cy="18089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E54D465C-3689-1D43-B9C1-062A5DDF2ACC}"/>
              </a:ext>
            </a:extLst>
          </p:cNvPr>
          <p:cNvSpPr/>
          <p:nvPr/>
        </p:nvSpPr>
        <p:spPr>
          <a:xfrm>
            <a:off x="3014345" y="4048623"/>
            <a:ext cx="246464" cy="15343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C2B9089A-1D8C-6446-9BC2-6104EDD8B4F1}"/>
              </a:ext>
            </a:extLst>
          </p:cNvPr>
          <p:cNvSpPr/>
          <p:nvPr/>
        </p:nvSpPr>
        <p:spPr>
          <a:xfrm>
            <a:off x="3368420" y="3877056"/>
            <a:ext cx="124587" cy="1177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798A0C4A-13FB-AA40-B6F5-45C90F716E4F}"/>
              </a:ext>
            </a:extLst>
          </p:cNvPr>
          <p:cNvSpPr/>
          <p:nvPr/>
        </p:nvSpPr>
        <p:spPr>
          <a:xfrm>
            <a:off x="3368420" y="4032503"/>
            <a:ext cx="124587" cy="1177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4DDB564A-12DE-1E4B-9AC4-F40A8FE4D179}"/>
              </a:ext>
            </a:extLst>
          </p:cNvPr>
          <p:cNvSpPr/>
          <p:nvPr/>
        </p:nvSpPr>
        <p:spPr>
          <a:xfrm>
            <a:off x="3368420" y="4187951"/>
            <a:ext cx="124587" cy="1177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E9C863B7-A1CF-9147-A532-1695D306E9B0}"/>
              </a:ext>
            </a:extLst>
          </p:cNvPr>
          <p:cNvSpPr/>
          <p:nvPr/>
        </p:nvSpPr>
        <p:spPr>
          <a:xfrm>
            <a:off x="3368420" y="4343400"/>
            <a:ext cx="124587" cy="1177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2D20A081-937A-B149-813A-7A603C4FE30B}"/>
              </a:ext>
            </a:extLst>
          </p:cNvPr>
          <p:cNvSpPr/>
          <p:nvPr/>
        </p:nvSpPr>
        <p:spPr>
          <a:xfrm>
            <a:off x="3288983" y="3815905"/>
            <a:ext cx="274320" cy="716756"/>
          </a:xfrm>
          <a:custGeom>
            <a:avLst/>
            <a:gdLst/>
            <a:ahLst/>
            <a:cxnLst/>
            <a:rect l="l" t="t" r="r" b="b"/>
            <a:pathLst>
              <a:path w="365760" h="955675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59"/>
                </a:lnTo>
                <a:lnTo>
                  <a:pt x="365759" y="894588"/>
                </a:lnTo>
                <a:lnTo>
                  <a:pt x="360967" y="918316"/>
                </a:lnTo>
                <a:lnTo>
                  <a:pt x="347900" y="937693"/>
                </a:lnTo>
                <a:lnTo>
                  <a:pt x="328523" y="950757"/>
                </a:lnTo>
                <a:lnTo>
                  <a:pt x="304800" y="955547"/>
                </a:lnTo>
                <a:lnTo>
                  <a:pt x="60959" y="955547"/>
                </a:lnTo>
                <a:lnTo>
                  <a:pt x="37236" y="950757"/>
                </a:lnTo>
                <a:lnTo>
                  <a:pt x="17859" y="937693"/>
                </a:lnTo>
                <a:lnTo>
                  <a:pt x="4792" y="918316"/>
                </a:lnTo>
                <a:lnTo>
                  <a:pt x="0" y="894588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0046B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973BA1F1-59E5-6547-B56C-2FCC29AB5788}"/>
              </a:ext>
            </a:extLst>
          </p:cNvPr>
          <p:cNvSpPr/>
          <p:nvPr/>
        </p:nvSpPr>
        <p:spPr>
          <a:xfrm>
            <a:off x="3384327" y="4532528"/>
            <a:ext cx="83820" cy="328613"/>
          </a:xfrm>
          <a:custGeom>
            <a:avLst/>
            <a:gdLst/>
            <a:ahLst/>
            <a:cxnLst/>
            <a:rect l="l" t="t" r="r" b="b"/>
            <a:pathLst>
              <a:path w="111760" h="438150">
                <a:moveTo>
                  <a:pt x="55752" y="39237"/>
                </a:moveTo>
                <a:lnTo>
                  <a:pt x="45846" y="56219"/>
                </a:lnTo>
                <a:lnTo>
                  <a:pt x="45846" y="438111"/>
                </a:lnTo>
                <a:lnTo>
                  <a:pt x="65658" y="438111"/>
                </a:lnTo>
                <a:lnTo>
                  <a:pt x="65658" y="56219"/>
                </a:lnTo>
                <a:lnTo>
                  <a:pt x="55752" y="39237"/>
                </a:lnTo>
                <a:close/>
              </a:path>
              <a:path w="111760" h="438150">
                <a:moveTo>
                  <a:pt x="55752" y="0"/>
                </a:moveTo>
                <a:lnTo>
                  <a:pt x="2793" y="90868"/>
                </a:lnTo>
                <a:lnTo>
                  <a:pt x="0" y="95592"/>
                </a:lnTo>
                <a:lnTo>
                  <a:pt x="1524" y="101663"/>
                </a:lnTo>
                <a:lnTo>
                  <a:pt x="6350" y="104419"/>
                </a:lnTo>
                <a:lnTo>
                  <a:pt x="11049" y="107175"/>
                </a:lnTo>
                <a:lnTo>
                  <a:pt x="17144" y="105575"/>
                </a:lnTo>
                <a:lnTo>
                  <a:pt x="19812" y="100850"/>
                </a:lnTo>
                <a:lnTo>
                  <a:pt x="45846" y="56219"/>
                </a:lnTo>
                <a:lnTo>
                  <a:pt x="45846" y="19659"/>
                </a:lnTo>
                <a:lnTo>
                  <a:pt x="67210" y="19659"/>
                </a:lnTo>
                <a:lnTo>
                  <a:pt x="55752" y="0"/>
                </a:lnTo>
                <a:close/>
              </a:path>
              <a:path w="111760" h="438150">
                <a:moveTo>
                  <a:pt x="67210" y="19659"/>
                </a:moveTo>
                <a:lnTo>
                  <a:pt x="65658" y="19659"/>
                </a:lnTo>
                <a:lnTo>
                  <a:pt x="65659" y="56219"/>
                </a:lnTo>
                <a:lnTo>
                  <a:pt x="91693" y="100850"/>
                </a:lnTo>
                <a:lnTo>
                  <a:pt x="94361" y="105587"/>
                </a:lnTo>
                <a:lnTo>
                  <a:pt x="100456" y="107175"/>
                </a:lnTo>
                <a:lnTo>
                  <a:pt x="105156" y="104419"/>
                </a:lnTo>
                <a:lnTo>
                  <a:pt x="109981" y="101663"/>
                </a:lnTo>
                <a:lnTo>
                  <a:pt x="111506" y="95592"/>
                </a:lnTo>
                <a:lnTo>
                  <a:pt x="108712" y="90868"/>
                </a:lnTo>
                <a:lnTo>
                  <a:pt x="67210" y="19659"/>
                </a:lnTo>
                <a:close/>
              </a:path>
              <a:path w="111760" h="438150">
                <a:moveTo>
                  <a:pt x="65658" y="19659"/>
                </a:moveTo>
                <a:lnTo>
                  <a:pt x="45846" y="19659"/>
                </a:lnTo>
                <a:lnTo>
                  <a:pt x="45846" y="56219"/>
                </a:lnTo>
                <a:lnTo>
                  <a:pt x="55752" y="39237"/>
                </a:lnTo>
                <a:lnTo>
                  <a:pt x="47243" y="24650"/>
                </a:lnTo>
                <a:lnTo>
                  <a:pt x="65658" y="24650"/>
                </a:lnTo>
                <a:lnTo>
                  <a:pt x="65658" y="19659"/>
                </a:lnTo>
                <a:close/>
              </a:path>
              <a:path w="111760" h="438150">
                <a:moveTo>
                  <a:pt x="65658" y="24650"/>
                </a:moveTo>
                <a:lnTo>
                  <a:pt x="64262" y="24650"/>
                </a:lnTo>
                <a:lnTo>
                  <a:pt x="55752" y="39237"/>
                </a:lnTo>
                <a:lnTo>
                  <a:pt x="65659" y="56219"/>
                </a:lnTo>
                <a:lnTo>
                  <a:pt x="65658" y="24650"/>
                </a:lnTo>
                <a:close/>
              </a:path>
              <a:path w="111760" h="438150">
                <a:moveTo>
                  <a:pt x="64262" y="24650"/>
                </a:moveTo>
                <a:lnTo>
                  <a:pt x="47243" y="24650"/>
                </a:lnTo>
                <a:lnTo>
                  <a:pt x="55752" y="39237"/>
                </a:lnTo>
                <a:lnTo>
                  <a:pt x="64262" y="246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6E368EE2-FA5F-0043-A6A4-C0AC3650F039}"/>
              </a:ext>
            </a:extLst>
          </p:cNvPr>
          <p:cNvSpPr/>
          <p:nvPr/>
        </p:nvSpPr>
        <p:spPr>
          <a:xfrm>
            <a:off x="3443858" y="4617719"/>
            <a:ext cx="177165" cy="209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9229619B-E42C-FD47-B79C-8CE0DAD9FD99}"/>
              </a:ext>
            </a:extLst>
          </p:cNvPr>
          <p:cNvSpPr/>
          <p:nvPr/>
        </p:nvSpPr>
        <p:spPr>
          <a:xfrm>
            <a:off x="3374137" y="2760345"/>
            <a:ext cx="124586" cy="1314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8F925D9B-A308-9040-8E77-A9337C24B15D}"/>
              </a:ext>
            </a:extLst>
          </p:cNvPr>
          <p:cNvSpPr/>
          <p:nvPr/>
        </p:nvSpPr>
        <p:spPr>
          <a:xfrm>
            <a:off x="3374137" y="2934081"/>
            <a:ext cx="124586" cy="1314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61026A98-F880-0140-9D45-694277608B20}"/>
              </a:ext>
            </a:extLst>
          </p:cNvPr>
          <p:cNvSpPr/>
          <p:nvPr/>
        </p:nvSpPr>
        <p:spPr>
          <a:xfrm>
            <a:off x="3374137" y="3108960"/>
            <a:ext cx="124586" cy="1314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30653CD2-3A04-CE47-8259-73ACD1D2ED75}"/>
              </a:ext>
            </a:extLst>
          </p:cNvPr>
          <p:cNvSpPr/>
          <p:nvPr/>
        </p:nvSpPr>
        <p:spPr>
          <a:xfrm>
            <a:off x="3374137" y="3283839"/>
            <a:ext cx="124586" cy="1303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3EC5A28A-B775-324B-A98C-16D7664A0DBB}"/>
              </a:ext>
            </a:extLst>
          </p:cNvPr>
          <p:cNvSpPr/>
          <p:nvPr/>
        </p:nvSpPr>
        <p:spPr>
          <a:xfrm>
            <a:off x="3470368" y="3604066"/>
            <a:ext cx="245414" cy="1517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88D2B503-959E-644B-A02F-33FDF90E2C22}"/>
              </a:ext>
            </a:extLst>
          </p:cNvPr>
          <p:cNvSpPr/>
          <p:nvPr/>
        </p:nvSpPr>
        <p:spPr>
          <a:xfrm>
            <a:off x="3390043" y="3494722"/>
            <a:ext cx="83820" cy="320516"/>
          </a:xfrm>
          <a:custGeom>
            <a:avLst/>
            <a:gdLst/>
            <a:ahLst/>
            <a:cxnLst/>
            <a:rect l="l" t="t" r="r" b="b"/>
            <a:pathLst>
              <a:path w="111760" h="427354">
                <a:moveTo>
                  <a:pt x="55753" y="39224"/>
                </a:moveTo>
                <a:lnTo>
                  <a:pt x="45847" y="56206"/>
                </a:lnTo>
                <a:lnTo>
                  <a:pt x="45847" y="426974"/>
                </a:lnTo>
                <a:lnTo>
                  <a:pt x="65659" y="426974"/>
                </a:lnTo>
                <a:lnTo>
                  <a:pt x="65659" y="56206"/>
                </a:lnTo>
                <a:lnTo>
                  <a:pt x="55753" y="39224"/>
                </a:lnTo>
                <a:close/>
              </a:path>
              <a:path w="111760" h="427354">
                <a:moveTo>
                  <a:pt x="55753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8"/>
                </a:lnTo>
                <a:lnTo>
                  <a:pt x="17144" y="105537"/>
                </a:lnTo>
                <a:lnTo>
                  <a:pt x="19812" y="100838"/>
                </a:lnTo>
                <a:lnTo>
                  <a:pt x="45846" y="56206"/>
                </a:lnTo>
                <a:lnTo>
                  <a:pt x="45847" y="19558"/>
                </a:lnTo>
                <a:lnTo>
                  <a:pt x="67159" y="19558"/>
                </a:lnTo>
                <a:lnTo>
                  <a:pt x="55753" y="0"/>
                </a:lnTo>
                <a:close/>
              </a:path>
              <a:path w="111760" h="427354">
                <a:moveTo>
                  <a:pt x="67159" y="19558"/>
                </a:moveTo>
                <a:lnTo>
                  <a:pt x="65659" y="19558"/>
                </a:lnTo>
                <a:lnTo>
                  <a:pt x="65659" y="56206"/>
                </a:lnTo>
                <a:lnTo>
                  <a:pt x="91693" y="100838"/>
                </a:lnTo>
                <a:lnTo>
                  <a:pt x="94361" y="105537"/>
                </a:lnTo>
                <a:lnTo>
                  <a:pt x="100456" y="107188"/>
                </a:lnTo>
                <a:lnTo>
                  <a:pt x="105156" y="104394"/>
                </a:lnTo>
                <a:lnTo>
                  <a:pt x="109981" y="101600"/>
                </a:lnTo>
                <a:lnTo>
                  <a:pt x="111506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427354">
                <a:moveTo>
                  <a:pt x="65659" y="19558"/>
                </a:moveTo>
                <a:lnTo>
                  <a:pt x="45847" y="19558"/>
                </a:lnTo>
                <a:lnTo>
                  <a:pt x="45847" y="56206"/>
                </a:lnTo>
                <a:lnTo>
                  <a:pt x="55753" y="39224"/>
                </a:lnTo>
                <a:lnTo>
                  <a:pt x="47243" y="24638"/>
                </a:lnTo>
                <a:lnTo>
                  <a:pt x="65659" y="24638"/>
                </a:lnTo>
                <a:lnTo>
                  <a:pt x="65659" y="19558"/>
                </a:lnTo>
                <a:close/>
              </a:path>
              <a:path w="111760" h="427354">
                <a:moveTo>
                  <a:pt x="65659" y="24638"/>
                </a:moveTo>
                <a:lnTo>
                  <a:pt x="64262" y="24638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9" y="24638"/>
                </a:lnTo>
                <a:close/>
              </a:path>
              <a:path w="111760" h="427354">
                <a:moveTo>
                  <a:pt x="64262" y="24638"/>
                </a:moveTo>
                <a:lnTo>
                  <a:pt x="47243" y="24638"/>
                </a:lnTo>
                <a:lnTo>
                  <a:pt x="55753" y="39224"/>
                </a:lnTo>
                <a:lnTo>
                  <a:pt x="64262" y="246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ABB457BB-FACB-B04A-BBF5-51484A1EEEC3}"/>
              </a:ext>
            </a:extLst>
          </p:cNvPr>
          <p:cNvSpPr/>
          <p:nvPr/>
        </p:nvSpPr>
        <p:spPr>
          <a:xfrm>
            <a:off x="2770060" y="3050571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69" h="111760">
                <a:moveTo>
                  <a:pt x="660037" y="55753"/>
                </a:moveTo>
                <a:lnTo>
                  <a:pt x="598424" y="91694"/>
                </a:lnTo>
                <a:lnTo>
                  <a:pt x="593725" y="94361"/>
                </a:lnTo>
                <a:lnTo>
                  <a:pt x="592074" y="100457"/>
                </a:lnTo>
                <a:lnTo>
                  <a:pt x="594868" y="105156"/>
                </a:lnTo>
                <a:lnTo>
                  <a:pt x="597662" y="109982"/>
                </a:lnTo>
                <a:lnTo>
                  <a:pt x="603758" y="111506"/>
                </a:lnTo>
                <a:lnTo>
                  <a:pt x="608457" y="108712"/>
                </a:lnTo>
                <a:lnTo>
                  <a:pt x="682276" y="65659"/>
                </a:lnTo>
                <a:lnTo>
                  <a:pt x="679704" y="65659"/>
                </a:lnTo>
                <a:lnTo>
                  <a:pt x="679704" y="64262"/>
                </a:lnTo>
                <a:lnTo>
                  <a:pt x="674624" y="64262"/>
                </a:lnTo>
                <a:lnTo>
                  <a:pt x="660037" y="55753"/>
                </a:lnTo>
                <a:close/>
              </a:path>
              <a:path w="699769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69" h="111760">
                <a:moveTo>
                  <a:pt x="682276" y="45847"/>
                </a:moveTo>
                <a:lnTo>
                  <a:pt x="679704" y="45847"/>
                </a:lnTo>
                <a:lnTo>
                  <a:pt x="679704" y="65659"/>
                </a:lnTo>
                <a:lnTo>
                  <a:pt x="682276" y="65659"/>
                </a:lnTo>
                <a:lnTo>
                  <a:pt x="699261" y="55753"/>
                </a:lnTo>
                <a:lnTo>
                  <a:pt x="682276" y="45847"/>
                </a:lnTo>
                <a:close/>
              </a:path>
              <a:path w="699769" h="111760">
                <a:moveTo>
                  <a:pt x="674624" y="47244"/>
                </a:moveTo>
                <a:lnTo>
                  <a:pt x="660037" y="55753"/>
                </a:lnTo>
                <a:lnTo>
                  <a:pt x="674624" y="64262"/>
                </a:lnTo>
                <a:lnTo>
                  <a:pt x="674624" y="47244"/>
                </a:lnTo>
                <a:close/>
              </a:path>
              <a:path w="699769" h="111760">
                <a:moveTo>
                  <a:pt x="679704" y="47244"/>
                </a:moveTo>
                <a:lnTo>
                  <a:pt x="674624" y="47244"/>
                </a:lnTo>
                <a:lnTo>
                  <a:pt x="674624" y="64262"/>
                </a:lnTo>
                <a:lnTo>
                  <a:pt x="679704" y="64262"/>
                </a:lnTo>
                <a:lnTo>
                  <a:pt x="679704" y="47244"/>
                </a:lnTo>
                <a:close/>
              </a:path>
              <a:path w="699769" h="111760">
                <a:moveTo>
                  <a:pt x="603758" y="0"/>
                </a:moveTo>
                <a:lnTo>
                  <a:pt x="597662" y="1524"/>
                </a:lnTo>
                <a:lnTo>
                  <a:pt x="594868" y="6350"/>
                </a:lnTo>
                <a:lnTo>
                  <a:pt x="592074" y="11049"/>
                </a:lnTo>
                <a:lnTo>
                  <a:pt x="593725" y="17145"/>
                </a:lnTo>
                <a:lnTo>
                  <a:pt x="598424" y="19812"/>
                </a:lnTo>
                <a:lnTo>
                  <a:pt x="660037" y="55753"/>
                </a:lnTo>
                <a:lnTo>
                  <a:pt x="674624" y="47244"/>
                </a:lnTo>
                <a:lnTo>
                  <a:pt x="679704" y="47244"/>
                </a:lnTo>
                <a:lnTo>
                  <a:pt x="679704" y="45847"/>
                </a:lnTo>
                <a:lnTo>
                  <a:pt x="682276" y="45847"/>
                </a:lnTo>
                <a:lnTo>
                  <a:pt x="608457" y="2794"/>
                </a:lnTo>
                <a:lnTo>
                  <a:pt x="60375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16F8BB32-2B33-534E-ABD8-0D38D5FDF1E6}"/>
              </a:ext>
            </a:extLst>
          </p:cNvPr>
          <p:cNvSpPr/>
          <p:nvPr/>
        </p:nvSpPr>
        <p:spPr>
          <a:xfrm>
            <a:off x="2855214" y="2849500"/>
            <a:ext cx="320039" cy="2194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0A976ECD-6BA5-D448-B23C-41E56BD60BB0}"/>
              </a:ext>
            </a:extLst>
          </p:cNvPr>
          <p:cNvSpPr/>
          <p:nvPr/>
        </p:nvSpPr>
        <p:spPr>
          <a:xfrm>
            <a:off x="3129648" y="2513457"/>
            <a:ext cx="245488" cy="16040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D27CCECE-142E-194E-B6E4-431A4C7119AB}"/>
              </a:ext>
            </a:extLst>
          </p:cNvPr>
          <p:cNvSpPr/>
          <p:nvPr/>
        </p:nvSpPr>
        <p:spPr>
          <a:xfrm>
            <a:off x="3294697" y="2690050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59"/>
                </a:lnTo>
                <a:lnTo>
                  <a:pt x="365759" y="1011935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5"/>
                </a:lnTo>
                <a:lnTo>
                  <a:pt x="60959" y="1072895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5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D5AE5258-DFC6-7940-BCE5-7C71A47A08B5}"/>
              </a:ext>
            </a:extLst>
          </p:cNvPr>
          <p:cNvSpPr/>
          <p:nvPr/>
        </p:nvSpPr>
        <p:spPr>
          <a:xfrm>
            <a:off x="3393852" y="2255711"/>
            <a:ext cx="83820" cy="434816"/>
          </a:xfrm>
          <a:custGeom>
            <a:avLst/>
            <a:gdLst/>
            <a:ahLst/>
            <a:cxnLst/>
            <a:rect l="l" t="t" r="r" b="b"/>
            <a:pathLst>
              <a:path w="111760" h="579754">
                <a:moveTo>
                  <a:pt x="56291" y="39284"/>
                </a:moveTo>
                <a:lnTo>
                  <a:pt x="46226" y="56165"/>
                </a:lnTo>
                <a:lnTo>
                  <a:pt x="40767" y="579247"/>
                </a:lnTo>
                <a:lnTo>
                  <a:pt x="60579" y="579374"/>
                </a:lnTo>
                <a:lnTo>
                  <a:pt x="66037" y="56400"/>
                </a:lnTo>
                <a:lnTo>
                  <a:pt x="56291" y="39284"/>
                </a:lnTo>
                <a:close/>
              </a:path>
              <a:path w="111760" h="579754">
                <a:moveTo>
                  <a:pt x="67921" y="19558"/>
                </a:moveTo>
                <a:lnTo>
                  <a:pt x="46608" y="19558"/>
                </a:lnTo>
                <a:lnTo>
                  <a:pt x="66420" y="19685"/>
                </a:lnTo>
                <a:lnTo>
                  <a:pt x="66037" y="56400"/>
                </a:lnTo>
                <a:lnTo>
                  <a:pt x="94233" y="105918"/>
                </a:lnTo>
                <a:lnTo>
                  <a:pt x="100330" y="107569"/>
                </a:lnTo>
                <a:lnTo>
                  <a:pt x="105029" y="104901"/>
                </a:lnTo>
                <a:lnTo>
                  <a:pt x="109855" y="102235"/>
                </a:lnTo>
                <a:lnTo>
                  <a:pt x="111506" y="96138"/>
                </a:lnTo>
                <a:lnTo>
                  <a:pt x="108838" y="91312"/>
                </a:lnTo>
                <a:lnTo>
                  <a:pt x="67921" y="19558"/>
                </a:lnTo>
                <a:close/>
              </a:path>
              <a:path w="111760" h="579754">
                <a:moveTo>
                  <a:pt x="56768" y="0"/>
                </a:moveTo>
                <a:lnTo>
                  <a:pt x="0" y="94996"/>
                </a:lnTo>
                <a:lnTo>
                  <a:pt x="1524" y="101091"/>
                </a:lnTo>
                <a:lnTo>
                  <a:pt x="10921" y="106680"/>
                </a:lnTo>
                <a:lnTo>
                  <a:pt x="17018" y="105156"/>
                </a:lnTo>
                <a:lnTo>
                  <a:pt x="46226" y="56165"/>
                </a:lnTo>
                <a:lnTo>
                  <a:pt x="46608" y="19558"/>
                </a:lnTo>
                <a:lnTo>
                  <a:pt x="67921" y="19558"/>
                </a:lnTo>
                <a:lnTo>
                  <a:pt x="56768" y="0"/>
                </a:lnTo>
                <a:close/>
              </a:path>
              <a:path w="111760" h="579754">
                <a:moveTo>
                  <a:pt x="66370" y="24511"/>
                </a:moveTo>
                <a:lnTo>
                  <a:pt x="47879" y="24511"/>
                </a:lnTo>
                <a:lnTo>
                  <a:pt x="65024" y="24637"/>
                </a:lnTo>
                <a:lnTo>
                  <a:pt x="56291" y="39284"/>
                </a:lnTo>
                <a:lnTo>
                  <a:pt x="66037" y="56400"/>
                </a:lnTo>
                <a:lnTo>
                  <a:pt x="66370" y="24511"/>
                </a:lnTo>
                <a:close/>
              </a:path>
              <a:path w="111760" h="579754">
                <a:moveTo>
                  <a:pt x="46608" y="19558"/>
                </a:moveTo>
                <a:lnTo>
                  <a:pt x="46226" y="56165"/>
                </a:lnTo>
                <a:lnTo>
                  <a:pt x="56291" y="39284"/>
                </a:lnTo>
                <a:lnTo>
                  <a:pt x="47879" y="24511"/>
                </a:lnTo>
                <a:lnTo>
                  <a:pt x="66370" y="24511"/>
                </a:lnTo>
                <a:lnTo>
                  <a:pt x="66420" y="19685"/>
                </a:lnTo>
                <a:lnTo>
                  <a:pt x="46608" y="19558"/>
                </a:lnTo>
                <a:close/>
              </a:path>
              <a:path w="111760" h="579754">
                <a:moveTo>
                  <a:pt x="47879" y="24511"/>
                </a:moveTo>
                <a:lnTo>
                  <a:pt x="56291" y="39284"/>
                </a:lnTo>
                <a:lnTo>
                  <a:pt x="65024" y="24637"/>
                </a:lnTo>
                <a:lnTo>
                  <a:pt x="47879" y="2451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8388480F-085D-814C-991F-74958FDC0A25}"/>
              </a:ext>
            </a:extLst>
          </p:cNvPr>
          <p:cNvSpPr/>
          <p:nvPr/>
        </p:nvSpPr>
        <p:spPr>
          <a:xfrm>
            <a:off x="3511296" y="2350183"/>
            <a:ext cx="154304" cy="1345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6CF534C8-B393-AA49-99F0-425927C00867}"/>
              </a:ext>
            </a:extLst>
          </p:cNvPr>
          <p:cNvSpPr/>
          <p:nvPr/>
        </p:nvSpPr>
        <p:spPr>
          <a:xfrm>
            <a:off x="3336531" y="2029123"/>
            <a:ext cx="254686" cy="18089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B6A716B3-CE69-2042-B2A8-88216CF4E2C3}"/>
              </a:ext>
            </a:extLst>
          </p:cNvPr>
          <p:cNvSpPr/>
          <p:nvPr/>
        </p:nvSpPr>
        <p:spPr>
          <a:xfrm>
            <a:off x="1505539" y="2541018"/>
            <a:ext cx="231732" cy="13112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D7F3FCF9-AF49-184A-817D-29DED5910417}"/>
              </a:ext>
            </a:extLst>
          </p:cNvPr>
          <p:cNvSpPr/>
          <p:nvPr/>
        </p:nvSpPr>
        <p:spPr>
          <a:xfrm>
            <a:off x="1768221" y="2739771"/>
            <a:ext cx="124586" cy="13144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3EF955E5-C1EA-B64B-87DD-C12051095C78}"/>
              </a:ext>
            </a:extLst>
          </p:cNvPr>
          <p:cNvSpPr/>
          <p:nvPr/>
        </p:nvSpPr>
        <p:spPr>
          <a:xfrm>
            <a:off x="1768221" y="2914650"/>
            <a:ext cx="124586" cy="13144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2" name="object 91">
            <a:extLst>
              <a:ext uri="{FF2B5EF4-FFF2-40B4-BE49-F238E27FC236}">
                <a16:creationId xmlns:a16="http://schemas.microsoft.com/office/drawing/2014/main" id="{D7DAC7C1-1B08-B342-903C-427D5ED9C1FB}"/>
              </a:ext>
            </a:extLst>
          </p:cNvPr>
          <p:cNvSpPr/>
          <p:nvPr/>
        </p:nvSpPr>
        <p:spPr>
          <a:xfrm>
            <a:off x="1768221" y="3088386"/>
            <a:ext cx="124586" cy="13144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3" name="object 92">
            <a:extLst>
              <a:ext uri="{FF2B5EF4-FFF2-40B4-BE49-F238E27FC236}">
                <a16:creationId xmlns:a16="http://schemas.microsoft.com/office/drawing/2014/main" id="{9543CEAD-CD39-6E47-98F6-E51FC48A518C}"/>
              </a:ext>
            </a:extLst>
          </p:cNvPr>
          <p:cNvSpPr/>
          <p:nvPr/>
        </p:nvSpPr>
        <p:spPr>
          <a:xfrm>
            <a:off x="1768221" y="3263265"/>
            <a:ext cx="124586" cy="13144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4" name="object 93">
            <a:extLst>
              <a:ext uri="{FF2B5EF4-FFF2-40B4-BE49-F238E27FC236}">
                <a16:creationId xmlns:a16="http://schemas.microsoft.com/office/drawing/2014/main" id="{80A8A1C2-A6B8-5447-BB91-A1F555914707}"/>
              </a:ext>
            </a:extLst>
          </p:cNvPr>
          <p:cNvSpPr/>
          <p:nvPr/>
        </p:nvSpPr>
        <p:spPr>
          <a:xfrm>
            <a:off x="1688782" y="2670619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8" y="4792"/>
                </a:lnTo>
                <a:lnTo>
                  <a:pt x="347905" y="17859"/>
                </a:lnTo>
                <a:lnTo>
                  <a:pt x="360969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9" y="1035659"/>
                </a:lnTo>
                <a:lnTo>
                  <a:pt x="347905" y="1055036"/>
                </a:lnTo>
                <a:lnTo>
                  <a:pt x="328528" y="1068103"/>
                </a:lnTo>
                <a:lnTo>
                  <a:pt x="304800" y="1072896"/>
                </a:lnTo>
                <a:lnTo>
                  <a:pt x="60960" y="1072896"/>
                </a:lnTo>
                <a:lnTo>
                  <a:pt x="37231" y="1068103"/>
                </a:lnTo>
                <a:lnTo>
                  <a:pt x="17854" y="1055036"/>
                </a:lnTo>
                <a:lnTo>
                  <a:pt x="4790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0" y="37236"/>
                </a:lnTo>
                <a:lnTo>
                  <a:pt x="17854" y="17859"/>
                </a:lnTo>
                <a:lnTo>
                  <a:pt x="37231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5" name="object 94">
            <a:extLst>
              <a:ext uri="{FF2B5EF4-FFF2-40B4-BE49-F238E27FC236}">
                <a16:creationId xmlns:a16="http://schemas.microsoft.com/office/drawing/2014/main" id="{7A9810EC-6887-D547-A1D6-CF5EFB73A93D}"/>
              </a:ext>
            </a:extLst>
          </p:cNvPr>
          <p:cNvSpPr txBox="1"/>
          <p:nvPr/>
        </p:nvSpPr>
        <p:spPr>
          <a:xfrm>
            <a:off x="2516028" y="4851882"/>
            <a:ext cx="22574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26" dirty="0">
                <a:latin typeface="Calibri"/>
                <a:cs typeface="Calibri"/>
              </a:rPr>
              <a:t>my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6" name="object 95">
            <a:extLst>
              <a:ext uri="{FF2B5EF4-FFF2-40B4-BE49-F238E27FC236}">
                <a16:creationId xmlns:a16="http://schemas.microsoft.com/office/drawing/2014/main" id="{7CE6D9AD-3757-1C42-89CA-0D660F7D43DE}"/>
              </a:ext>
            </a:extLst>
          </p:cNvPr>
          <p:cNvSpPr txBox="1"/>
          <p:nvPr/>
        </p:nvSpPr>
        <p:spPr>
          <a:xfrm>
            <a:off x="3128963" y="4851882"/>
            <a:ext cx="55435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11" dirty="0">
                <a:latin typeface="Calibri"/>
                <a:cs typeface="Calibri"/>
              </a:rPr>
              <a:t>favorite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7" name="object 96">
            <a:extLst>
              <a:ext uri="{FF2B5EF4-FFF2-40B4-BE49-F238E27FC236}">
                <a16:creationId xmlns:a16="http://schemas.microsoft.com/office/drawing/2014/main" id="{A7121BC7-EFCE-D34D-898F-81245D824209}"/>
              </a:ext>
            </a:extLst>
          </p:cNvPr>
          <p:cNvSpPr txBox="1"/>
          <p:nvPr/>
        </p:nvSpPr>
        <p:spPr>
          <a:xfrm>
            <a:off x="3975640" y="4851882"/>
            <a:ext cx="49815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8" dirty="0">
                <a:latin typeface="Calibri"/>
                <a:cs typeface="Calibri"/>
              </a:rPr>
              <a:t>season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8" name="object 97">
            <a:extLst>
              <a:ext uri="{FF2B5EF4-FFF2-40B4-BE49-F238E27FC236}">
                <a16:creationId xmlns:a16="http://schemas.microsoft.com/office/drawing/2014/main" id="{C18067E2-4726-C043-8313-D6A557CD8DB2}"/>
              </a:ext>
            </a:extLst>
          </p:cNvPr>
          <p:cNvSpPr txBox="1"/>
          <p:nvPr/>
        </p:nvSpPr>
        <p:spPr>
          <a:xfrm>
            <a:off x="4977194" y="4851882"/>
            <a:ext cx="12430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8" dirty="0">
                <a:latin typeface="Calibri"/>
                <a:cs typeface="Calibri"/>
              </a:rPr>
              <a:t>is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9" name="object 98">
            <a:extLst>
              <a:ext uri="{FF2B5EF4-FFF2-40B4-BE49-F238E27FC236}">
                <a16:creationId xmlns:a16="http://schemas.microsoft.com/office/drawing/2014/main" id="{C08EA5C9-08D3-7143-925B-140615DD50A5}"/>
              </a:ext>
            </a:extLst>
          </p:cNvPr>
          <p:cNvSpPr/>
          <p:nvPr/>
        </p:nvSpPr>
        <p:spPr>
          <a:xfrm>
            <a:off x="5172646" y="3062002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2"/>
                </a:moveTo>
                <a:lnTo>
                  <a:pt x="598424" y="91693"/>
                </a:lnTo>
                <a:lnTo>
                  <a:pt x="593725" y="94360"/>
                </a:lnTo>
                <a:lnTo>
                  <a:pt x="592074" y="100456"/>
                </a:lnTo>
                <a:lnTo>
                  <a:pt x="594867" y="105155"/>
                </a:lnTo>
                <a:lnTo>
                  <a:pt x="597662" y="109981"/>
                </a:lnTo>
                <a:lnTo>
                  <a:pt x="603758" y="111505"/>
                </a:lnTo>
                <a:lnTo>
                  <a:pt x="608457" y="108711"/>
                </a:lnTo>
                <a:lnTo>
                  <a:pt x="682276" y="65658"/>
                </a:lnTo>
                <a:lnTo>
                  <a:pt x="679703" y="65658"/>
                </a:lnTo>
                <a:lnTo>
                  <a:pt x="679703" y="64261"/>
                </a:lnTo>
                <a:lnTo>
                  <a:pt x="674624" y="64261"/>
                </a:lnTo>
                <a:lnTo>
                  <a:pt x="660037" y="55752"/>
                </a:lnTo>
                <a:close/>
              </a:path>
              <a:path w="699770" h="111760">
                <a:moveTo>
                  <a:pt x="643055" y="45846"/>
                </a:moveTo>
                <a:lnTo>
                  <a:pt x="0" y="45846"/>
                </a:lnTo>
                <a:lnTo>
                  <a:pt x="0" y="65658"/>
                </a:lnTo>
                <a:lnTo>
                  <a:pt x="643055" y="65658"/>
                </a:lnTo>
                <a:lnTo>
                  <a:pt x="660037" y="55752"/>
                </a:lnTo>
                <a:lnTo>
                  <a:pt x="643055" y="45846"/>
                </a:lnTo>
                <a:close/>
              </a:path>
              <a:path w="699770" h="111760">
                <a:moveTo>
                  <a:pt x="682276" y="45846"/>
                </a:moveTo>
                <a:lnTo>
                  <a:pt x="679703" y="45846"/>
                </a:lnTo>
                <a:lnTo>
                  <a:pt x="679703" y="65658"/>
                </a:lnTo>
                <a:lnTo>
                  <a:pt x="682276" y="65658"/>
                </a:lnTo>
                <a:lnTo>
                  <a:pt x="699262" y="55752"/>
                </a:lnTo>
                <a:lnTo>
                  <a:pt x="682276" y="45846"/>
                </a:lnTo>
                <a:close/>
              </a:path>
              <a:path w="699770" h="111760">
                <a:moveTo>
                  <a:pt x="674624" y="47243"/>
                </a:moveTo>
                <a:lnTo>
                  <a:pt x="660037" y="55752"/>
                </a:lnTo>
                <a:lnTo>
                  <a:pt x="674624" y="64261"/>
                </a:lnTo>
                <a:lnTo>
                  <a:pt x="674624" y="47243"/>
                </a:lnTo>
                <a:close/>
              </a:path>
              <a:path w="699770" h="111760">
                <a:moveTo>
                  <a:pt x="679703" y="47243"/>
                </a:moveTo>
                <a:lnTo>
                  <a:pt x="674624" y="47243"/>
                </a:lnTo>
                <a:lnTo>
                  <a:pt x="674624" y="64261"/>
                </a:lnTo>
                <a:lnTo>
                  <a:pt x="679703" y="64261"/>
                </a:lnTo>
                <a:lnTo>
                  <a:pt x="679703" y="47243"/>
                </a:lnTo>
                <a:close/>
              </a:path>
              <a:path w="699770" h="111760">
                <a:moveTo>
                  <a:pt x="603758" y="0"/>
                </a:moveTo>
                <a:lnTo>
                  <a:pt x="597662" y="1523"/>
                </a:lnTo>
                <a:lnTo>
                  <a:pt x="594867" y="6349"/>
                </a:lnTo>
                <a:lnTo>
                  <a:pt x="592074" y="11048"/>
                </a:lnTo>
                <a:lnTo>
                  <a:pt x="593725" y="17144"/>
                </a:lnTo>
                <a:lnTo>
                  <a:pt x="598424" y="19811"/>
                </a:lnTo>
                <a:lnTo>
                  <a:pt x="660037" y="55752"/>
                </a:lnTo>
                <a:lnTo>
                  <a:pt x="674624" y="47243"/>
                </a:lnTo>
                <a:lnTo>
                  <a:pt x="679703" y="47243"/>
                </a:lnTo>
                <a:lnTo>
                  <a:pt x="679703" y="45846"/>
                </a:lnTo>
                <a:lnTo>
                  <a:pt x="682276" y="45846"/>
                </a:lnTo>
                <a:lnTo>
                  <a:pt x="608457" y="2793"/>
                </a:lnTo>
                <a:lnTo>
                  <a:pt x="60375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0" name="object 99">
            <a:extLst>
              <a:ext uri="{FF2B5EF4-FFF2-40B4-BE49-F238E27FC236}">
                <a16:creationId xmlns:a16="http://schemas.microsoft.com/office/drawing/2014/main" id="{A8E942FE-16AF-BD4B-97EE-33F835C21443}"/>
              </a:ext>
            </a:extLst>
          </p:cNvPr>
          <p:cNvSpPr/>
          <p:nvPr/>
        </p:nvSpPr>
        <p:spPr>
          <a:xfrm>
            <a:off x="5256657" y="2860929"/>
            <a:ext cx="321183" cy="2183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1" name="object 100">
            <a:extLst>
              <a:ext uri="{FF2B5EF4-FFF2-40B4-BE49-F238E27FC236}">
                <a16:creationId xmlns:a16="http://schemas.microsoft.com/office/drawing/2014/main" id="{B4C09176-6AE2-F84C-AB59-A203A9EBA932}"/>
              </a:ext>
            </a:extLst>
          </p:cNvPr>
          <p:cNvSpPr txBox="1"/>
          <p:nvPr/>
        </p:nvSpPr>
        <p:spPr>
          <a:xfrm>
            <a:off x="5896546" y="2925222"/>
            <a:ext cx="13763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…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2" name="object 101">
            <a:extLst>
              <a:ext uri="{FF2B5EF4-FFF2-40B4-BE49-F238E27FC236}">
                <a16:creationId xmlns:a16="http://schemas.microsoft.com/office/drawing/2014/main" id="{AEBEEA52-9D60-E544-9726-21B2233C6EE5}"/>
              </a:ext>
            </a:extLst>
          </p:cNvPr>
          <p:cNvSpPr/>
          <p:nvPr/>
        </p:nvSpPr>
        <p:spPr>
          <a:xfrm>
            <a:off x="2580798" y="1582483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2" y="39224"/>
                </a:moveTo>
                <a:lnTo>
                  <a:pt x="45847" y="56206"/>
                </a:lnTo>
                <a:lnTo>
                  <a:pt x="45847" y="535432"/>
                </a:lnTo>
                <a:lnTo>
                  <a:pt x="65659" y="535432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60" h="535939">
                <a:moveTo>
                  <a:pt x="55753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7" y="19558"/>
                </a:lnTo>
                <a:lnTo>
                  <a:pt x="67159" y="19558"/>
                </a:lnTo>
                <a:lnTo>
                  <a:pt x="55753" y="0"/>
                </a:lnTo>
                <a:close/>
              </a:path>
              <a:path w="111760" h="535939">
                <a:moveTo>
                  <a:pt x="67159" y="19558"/>
                </a:moveTo>
                <a:lnTo>
                  <a:pt x="65659" y="19558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5156" y="104394"/>
                </a:lnTo>
                <a:lnTo>
                  <a:pt x="109982" y="101600"/>
                </a:lnTo>
                <a:lnTo>
                  <a:pt x="111506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535939">
                <a:moveTo>
                  <a:pt x="65659" y="19558"/>
                </a:moveTo>
                <a:lnTo>
                  <a:pt x="45847" y="19558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9" y="24637"/>
                </a:lnTo>
                <a:lnTo>
                  <a:pt x="65659" y="19558"/>
                </a:lnTo>
                <a:close/>
              </a:path>
              <a:path w="111760" h="535939">
                <a:moveTo>
                  <a:pt x="65659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3" name="object 102">
            <a:extLst>
              <a:ext uri="{FF2B5EF4-FFF2-40B4-BE49-F238E27FC236}">
                <a16:creationId xmlns:a16="http://schemas.microsoft.com/office/drawing/2014/main" id="{AF448CD5-BE6C-8648-8342-F2B3A5CFB8D7}"/>
              </a:ext>
            </a:extLst>
          </p:cNvPr>
          <p:cNvSpPr/>
          <p:nvPr/>
        </p:nvSpPr>
        <p:spPr>
          <a:xfrm>
            <a:off x="3384327" y="1582483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2" y="39224"/>
                </a:moveTo>
                <a:lnTo>
                  <a:pt x="45846" y="56206"/>
                </a:lnTo>
                <a:lnTo>
                  <a:pt x="45846" y="535432"/>
                </a:lnTo>
                <a:lnTo>
                  <a:pt x="65658" y="535432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535939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535939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6" y="104394"/>
                </a:lnTo>
                <a:lnTo>
                  <a:pt x="109981" y="101600"/>
                </a:lnTo>
                <a:lnTo>
                  <a:pt x="111506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535939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8"/>
                </a:lnTo>
                <a:close/>
              </a:path>
              <a:path w="111760" h="535939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4" name="object 103">
            <a:extLst>
              <a:ext uri="{FF2B5EF4-FFF2-40B4-BE49-F238E27FC236}">
                <a16:creationId xmlns:a16="http://schemas.microsoft.com/office/drawing/2014/main" id="{295426AF-BB6E-0042-B059-B7BC2B5D0806}"/>
              </a:ext>
            </a:extLst>
          </p:cNvPr>
          <p:cNvSpPr/>
          <p:nvPr/>
        </p:nvSpPr>
        <p:spPr>
          <a:xfrm>
            <a:off x="4174141" y="1582483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2" y="39224"/>
                </a:moveTo>
                <a:lnTo>
                  <a:pt x="45846" y="56206"/>
                </a:lnTo>
                <a:lnTo>
                  <a:pt x="45846" y="535432"/>
                </a:lnTo>
                <a:lnTo>
                  <a:pt x="65658" y="535432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535939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535939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4"/>
                </a:lnTo>
                <a:lnTo>
                  <a:pt x="109981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535939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8"/>
                </a:lnTo>
                <a:close/>
              </a:path>
              <a:path w="111760" h="535939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5" name="object 104">
            <a:extLst>
              <a:ext uri="{FF2B5EF4-FFF2-40B4-BE49-F238E27FC236}">
                <a16:creationId xmlns:a16="http://schemas.microsoft.com/office/drawing/2014/main" id="{1CB07E9D-8003-474A-B435-8CE53C96E984}"/>
              </a:ext>
            </a:extLst>
          </p:cNvPr>
          <p:cNvSpPr txBox="1"/>
          <p:nvPr/>
        </p:nvSpPr>
        <p:spPr>
          <a:xfrm>
            <a:off x="2355152" y="1345597"/>
            <a:ext cx="2350294" cy="53027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847249" algn="l"/>
                <a:tab pos="1795463" algn="l"/>
              </a:tabLst>
            </a:pPr>
            <a:r>
              <a:rPr sz="1350" i="1" spc="-11" dirty="0">
                <a:latin typeface="Calibri"/>
                <a:cs typeface="Calibri"/>
              </a:rPr>
              <a:t>favorite	</a:t>
            </a:r>
            <a:r>
              <a:rPr sz="1350" i="1" spc="-4" dirty="0">
                <a:latin typeface="Calibri"/>
                <a:cs typeface="Calibri"/>
              </a:rPr>
              <a:t>season	</a:t>
            </a:r>
            <a:r>
              <a:rPr sz="1350" i="1" spc="-8" dirty="0">
                <a:latin typeface="Calibri"/>
                <a:cs typeface="Calibri"/>
              </a:rPr>
              <a:t>is</a:t>
            </a:r>
            <a:endParaRPr sz="1350">
              <a:latin typeface="Calibri"/>
              <a:cs typeface="Calibri"/>
            </a:endParaRPr>
          </a:p>
          <a:p>
            <a:pPr marL="308134">
              <a:spcBef>
                <a:spcPts val="960"/>
              </a:spcBef>
              <a:tabLst>
                <a:tab pos="1112044" algn="l"/>
                <a:tab pos="1895475" algn="l"/>
              </a:tabLst>
            </a:pPr>
            <a:r>
              <a:rPr sz="1200" spc="-8" dirty="0">
                <a:solidFill>
                  <a:srgbClr val="BA56BD"/>
                </a:solidFill>
                <a:latin typeface="Calibri"/>
                <a:cs typeface="Calibri"/>
              </a:rPr>
              <a:t>samp</a:t>
            </a:r>
            <a:r>
              <a:rPr sz="1200" dirty="0">
                <a:solidFill>
                  <a:srgbClr val="BA56BD"/>
                </a:solidFill>
                <a:latin typeface="Calibri"/>
                <a:cs typeface="Calibri"/>
              </a:rPr>
              <a:t>l</a:t>
            </a:r>
            <a:r>
              <a:rPr sz="1200" spc="-4" dirty="0">
                <a:solidFill>
                  <a:srgbClr val="BA56BD"/>
                </a:solidFill>
                <a:latin typeface="Calibri"/>
                <a:cs typeface="Calibri"/>
              </a:rPr>
              <a:t>e</a:t>
            </a:r>
            <a:r>
              <a:rPr sz="1200" dirty="0">
                <a:solidFill>
                  <a:srgbClr val="BA56BD"/>
                </a:solidFill>
                <a:latin typeface="Calibri"/>
                <a:cs typeface="Calibri"/>
              </a:rPr>
              <a:t>	</a:t>
            </a:r>
            <a:r>
              <a:rPr sz="1200" spc="-8" dirty="0">
                <a:solidFill>
                  <a:srgbClr val="BA56BD"/>
                </a:solidFill>
                <a:latin typeface="Calibri"/>
                <a:cs typeface="Calibri"/>
              </a:rPr>
              <a:t>samp</a:t>
            </a:r>
            <a:r>
              <a:rPr sz="1200" dirty="0">
                <a:solidFill>
                  <a:srgbClr val="BA56BD"/>
                </a:solidFill>
                <a:latin typeface="Calibri"/>
                <a:cs typeface="Calibri"/>
              </a:rPr>
              <a:t>l</a:t>
            </a:r>
            <a:r>
              <a:rPr sz="1200" spc="-4" dirty="0">
                <a:solidFill>
                  <a:srgbClr val="BA56BD"/>
                </a:solidFill>
                <a:latin typeface="Calibri"/>
                <a:cs typeface="Calibri"/>
              </a:rPr>
              <a:t>e</a:t>
            </a:r>
            <a:r>
              <a:rPr sz="1200" dirty="0">
                <a:solidFill>
                  <a:srgbClr val="BA56BD"/>
                </a:solidFill>
                <a:latin typeface="Calibri"/>
                <a:cs typeface="Calibri"/>
              </a:rPr>
              <a:t>	</a:t>
            </a:r>
            <a:r>
              <a:rPr sz="1200" spc="-8" dirty="0">
                <a:solidFill>
                  <a:srgbClr val="BA56BD"/>
                </a:solidFill>
                <a:latin typeface="Calibri"/>
                <a:cs typeface="Calibri"/>
              </a:rPr>
              <a:t>samp</a:t>
            </a:r>
            <a:r>
              <a:rPr sz="1200" dirty="0">
                <a:solidFill>
                  <a:srgbClr val="BA56BD"/>
                </a:solidFill>
                <a:latin typeface="Calibri"/>
                <a:cs typeface="Calibri"/>
              </a:rPr>
              <a:t>l</a:t>
            </a:r>
            <a:r>
              <a:rPr sz="1200" spc="-4" dirty="0">
                <a:solidFill>
                  <a:srgbClr val="BA56BD"/>
                </a:solidFill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6" name="object 105">
            <a:extLst>
              <a:ext uri="{FF2B5EF4-FFF2-40B4-BE49-F238E27FC236}">
                <a16:creationId xmlns:a16="http://schemas.microsoft.com/office/drawing/2014/main" id="{07AA0DEA-DA4D-ED4C-BDE7-0F56E1221D05}"/>
              </a:ext>
            </a:extLst>
          </p:cNvPr>
          <p:cNvSpPr/>
          <p:nvPr/>
        </p:nvSpPr>
        <p:spPr>
          <a:xfrm>
            <a:off x="4975384" y="1582483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2" y="39224"/>
                </a:moveTo>
                <a:lnTo>
                  <a:pt x="45846" y="56206"/>
                </a:lnTo>
                <a:lnTo>
                  <a:pt x="45846" y="535432"/>
                </a:lnTo>
                <a:lnTo>
                  <a:pt x="65658" y="535432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535939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535939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0" y="105537"/>
                </a:lnTo>
                <a:lnTo>
                  <a:pt x="100456" y="107187"/>
                </a:lnTo>
                <a:lnTo>
                  <a:pt x="105155" y="104394"/>
                </a:lnTo>
                <a:lnTo>
                  <a:pt x="109981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60" h="535939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8"/>
                </a:lnTo>
                <a:close/>
              </a:path>
              <a:path w="111760" h="535939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7" name="object 106">
            <a:extLst>
              <a:ext uri="{FF2B5EF4-FFF2-40B4-BE49-F238E27FC236}">
                <a16:creationId xmlns:a16="http://schemas.microsoft.com/office/drawing/2014/main" id="{8C25B8AF-AF5F-8046-8C73-342605236B1F}"/>
              </a:ext>
            </a:extLst>
          </p:cNvPr>
          <p:cNvSpPr txBox="1"/>
          <p:nvPr/>
        </p:nvSpPr>
        <p:spPr>
          <a:xfrm>
            <a:off x="4802506" y="1357503"/>
            <a:ext cx="707231" cy="51744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8" dirty="0">
                <a:latin typeface="Calibri"/>
                <a:cs typeface="Calibri"/>
              </a:rPr>
              <a:t>spring</a:t>
            </a:r>
            <a:endParaRPr sz="1350">
              <a:latin typeface="Calibri"/>
              <a:cs typeface="Calibri"/>
            </a:endParaRPr>
          </a:p>
          <a:p>
            <a:pPr marL="252413">
              <a:spcBef>
                <a:spcPts val="866"/>
              </a:spcBef>
            </a:pPr>
            <a:r>
              <a:rPr sz="1200" spc="-8" dirty="0">
                <a:solidFill>
                  <a:srgbClr val="BA56BD"/>
                </a:solidFill>
                <a:latin typeface="Calibri"/>
                <a:cs typeface="Calibri"/>
              </a:rPr>
              <a:t>samp</a:t>
            </a:r>
            <a:r>
              <a:rPr sz="1200" dirty="0">
                <a:solidFill>
                  <a:srgbClr val="BA56BD"/>
                </a:solidFill>
                <a:latin typeface="Calibri"/>
                <a:cs typeface="Calibri"/>
              </a:rPr>
              <a:t>l</a:t>
            </a:r>
            <a:r>
              <a:rPr sz="1200" spc="-4" dirty="0">
                <a:solidFill>
                  <a:srgbClr val="BA56BD"/>
                </a:solidFill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8" name="object 107">
            <a:extLst>
              <a:ext uri="{FF2B5EF4-FFF2-40B4-BE49-F238E27FC236}">
                <a16:creationId xmlns:a16="http://schemas.microsoft.com/office/drawing/2014/main" id="{4085907A-2C49-E54E-9675-63E314DA7D16}"/>
              </a:ext>
            </a:extLst>
          </p:cNvPr>
          <p:cNvSpPr txBox="1"/>
          <p:nvPr/>
        </p:nvSpPr>
        <p:spPr>
          <a:xfrm>
            <a:off x="5634133" y="4840681"/>
            <a:ext cx="44719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8" dirty="0">
                <a:latin typeface="Calibri"/>
                <a:cs typeface="Calibri"/>
              </a:rPr>
              <a:t>spring</a:t>
            </a:r>
            <a:endParaRPr sz="13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13516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dirty="0"/>
              <a:t>RNN Language Models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A23FC23-0B6F-794D-901C-96361C9F727C}"/>
              </a:ext>
            </a:extLst>
          </p:cNvPr>
          <p:cNvSpPr txBox="1"/>
          <p:nvPr/>
        </p:nvSpPr>
        <p:spPr>
          <a:xfrm>
            <a:off x="1430655" y="774192"/>
            <a:ext cx="6115526" cy="947215"/>
          </a:xfrm>
          <a:prstGeom prst="rect">
            <a:avLst/>
          </a:prstGeom>
        </p:spPr>
        <p:txBody>
          <a:bodyPr vert="horz" wrap="square" lIns="0" tIns="64294" rIns="0" bIns="0" rtlCol="0">
            <a:spAutoFit/>
          </a:bodyPr>
          <a:lstStyle/>
          <a:p>
            <a:pPr marL="266700" marR="3810" indent="-257175">
              <a:spcBef>
                <a:spcPts val="435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8" dirty="0">
                <a:latin typeface="Calibri"/>
                <a:cs typeface="Calibri"/>
              </a:rPr>
              <a:t>You </a:t>
            </a:r>
            <a:r>
              <a:rPr dirty="0">
                <a:latin typeface="Calibri"/>
                <a:cs typeface="Calibri"/>
              </a:rPr>
              <a:t>can train a </a:t>
            </a:r>
            <a:r>
              <a:rPr spc="-4" dirty="0">
                <a:latin typeface="Calibri"/>
                <a:cs typeface="Calibri"/>
              </a:rPr>
              <a:t>RNN-LM on </a:t>
            </a:r>
            <a:r>
              <a:rPr dirty="0">
                <a:latin typeface="Calibri"/>
                <a:cs typeface="Calibri"/>
              </a:rPr>
              <a:t>any kind </a:t>
            </a:r>
            <a:r>
              <a:rPr spc="-8" dirty="0">
                <a:latin typeface="Calibri"/>
                <a:cs typeface="Calibri"/>
              </a:rPr>
              <a:t>of </a:t>
            </a:r>
            <a:r>
              <a:rPr dirty="0">
                <a:latin typeface="Calibri"/>
                <a:cs typeface="Calibri"/>
              </a:rPr>
              <a:t>text, then generate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text  in that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style.</a:t>
            </a:r>
            <a:endParaRPr dirty="0">
              <a:latin typeface="Calibri"/>
              <a:cs typeface="Calibri"/>
            </a:endParaRPr>
          </a:p>
          <a:p>
            <a:pPr marL="266700" indent="-257175">
              <a:spcBef>
                <a:spcPts val="431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latin typeface="Calibri"/>
                <a:cs typeface="Calibri"/>
              </a:rPr>
              <a:t>RNN-LM </a:t>
            </a:r>
            <a:r>
              <a:rPr dirty="0">
                <a:latin typeface="Calibri"/>
                <a:cs typeface="Calibri"/>
              </a:rPr>
              <a:t>trained </a:t>
            </a:r>
            <a:r>
              <a:rPr spc="-4" dirty="0">
                <a:latin typeface="Calibri"/>
                <a:cs typeface="Calibri"/>
              </a:rPr>
              <a:t>on </a:t>
            </a:r>
            <a:r>
              <a:rPr i="1" spc="-4" dirty="0">
                <a:solidFill>
                  <a:srgbClr val="BA56BD"/>
                </a:solidFill>
                <a:latin typeface="Calibri"/>
                <a:cs typeface="Calibri"/>
              </a:rPr>
              <a:t>Harry Potter</a:t>
            </a:r>
            <a:r>
              <a:rPr spc="-4" dirty="0">
                <a:latin typeface="Calibri"/>
                <a:cs typeface="Calibri"/>
              </a:rPr>
              <a:t>: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A05514F-1CCF-0D4E-92E3-0E379F195178}"/>
              </a:ext>
            </a:extLst>
          </p:cNvPr>
          <p:cNvSpPr txBox="1"/>
          <p:nvPr/>
        </p:nvSpPr>
        <p:spPr>
          <a:xfrm>
            <a:off x="2885884" y="4610253"/>
            <a:ext cx="4874895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b="1" u="sng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900" b="1" spc="23" dirty="0">
                <a:latin typeface="Calibri"/>
                <a:cs typeface="Calibri"/>
              </a:rPr>
              <a:t> </a:t>
            </a:r>
            <a:r>
              <a:rPr sz="900" u="sng" spc="-4" dirty="0">
                <a:solidFill>
                  <a:srgbClr val="EE8E1C"/>
                </a:solidFill>
                <a:uFill>
                  <a:solidFill>
                    <a:srgbClr val="EE8E1C"/>
                  </a:solidFill>
                </a:uFill>
                <a:latin typeface="Calibri"/>
                <a:cs typeface="Calibri"/>
                <a:hlinkClick r:id="rId2"/>
              </a:rPr>
              <a:t>https://medium.com/deep-writing/harry-potter-written-by-artificial-intelligence-8a9431803da6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7BF9AEB-B1C5-3748-9937-1D12FA6136EC}"/>
              </a:ext>
            </a:extLst>
          </p:cNvPr>
          <p:cNvSpPr/>
          <p:nvPr/>
        </p:nvSpPr>
        <p:spPr>
          <a:xfrm>
            <a:off x="1750525" y="2674048"/>
            <a:ext cx="5598926" cy="1716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0D577B1-59D5-C743-B3A5-0B9BA2982BCA}"/>
              </a:ext>
            </a:extLst>
          </p:cNvPr>
          <p:cNvSpPr/>
          <p:nvPr/>
        </p:nvSpPr>
        <p:spPr>
          <a:xfrm>
            <a:off x="5233797" y="1499616"/>
            <a:ext cx="2089404" cy="988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0E4E390-A27A-DC4A-BAD7-B06A6D480C8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6080760" y="3587591"/>
            <a:ext cx="1577340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>
              <a:lnSpc>
                <a:spcPts val="1076"/>
              </a:lnSpc>
            </a:pPr>
            <a:fld id="{81D60167-4931-47E6-BA6A-407CBD079E47}" type="slidenum">
              <a:rPr dirty="0"/>
              <a:pPr marL="19050">
                <a:lnSpc>
                  <a:spcPts val="1076"/>
                </a:lnSpc>
              </a:pPr>
              <a:t>46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01406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dirty="0"/>
              <a:t>Evaluating LMs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7CFA079-4126-9F4F-B017-1058BABD228E}"/>
              </a:ext>
            </a:extLst>
          </p:cNvPr>
          <p:cNvSpPr txBox="1"/>
          <p:nvPr/>
        </p:nvSpPr>
        <p:spPr>
          <a:xfrm>
            <a:off x="1430655" y="2914459"/>
            <a:ext cx="550878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indent="-257175">
              <a:spcBef>
                <a:spcPts val="75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latin typeface="Calibri"/>
                <a:cs typeface="Calibri"/>
              </a:rPr>
              <a:t>This </a:t>
            </a:r>
            <a:r>
              <a:rPr dirty="0">
                <a:latin typeface="Calibri"/>
                <a:cs typeface="Calibri"/>
              </a:rPr>
              <a:t>is equal to the </a:t>
            </a:r>
            <a:r>
              <a:rPr spc="-4" dirty="0">
                <a:latin typeface="Calibri"/>
                <a:cs typeface="Calibri"/>
              </a:rPr>
              <a:t>exponential of </a:t>
            </a:r>
            <a:r>
              <a:rPr dirty="0">
                <a:latin typeface="Calibri"/>
                <a:cs typeface="Calibri"/>
              </a:rPr>
              <a:t>the </a:t>
            </a:r>
            <a:r>
              <a:rPr spc="-4" dirty="0">
                <a:latin typeface="Calibri"/>
                <a:cs typeface="Calibri"/>
              </a:rPr>
              <a:t>cross-entropy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loss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A5FA9C4-B696-D74B-BD25-4DC2D7E5BB7A}"/>
              </a:ext>
            </a:extLst>
          </p:cNvPr>
          <p:cNvSpPr txBox="1"/>
          <p:nvPr/>
        </p:nvSpPr>
        <p:spPr>
          <a:xfrm>
            <a:off x="7432355" y="2914459"/>
            <a:ext cx="8048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>
                <a:latin typeface="Calibri"/>
                <a:cs typeface="Calibri"/>
              </a:rPr>
              <a:t>: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59B92F7-1E1D-DC47-8497-2AF6D3CF56A8}"/>
              </a:ext>
            </a:extLst>
          </p:cNvPr>
          <p:cNvSpPr/>
          <p:nvPr/>
        </p:nvSpPr>
        <p:spPr>
          <a:xfrm>
            <a:off x="2855786" y="2206561"/>
            <a:ext cx="2871311" cy="216218"/>
          </a:xfrm>
          <a:custGeom>
            <a:avLst/>
            <a:gdLst/>
            <a:ahLst/>
            <a:cxnLst/>
            <a:rect l="l" t="t" r="r" b="b"/>
            <a:pathLst>
              <a:path w="3828415" h="288289">
                <a:moveTo>
                  <a:pt x="3828288" y="0"/>
                </a:moveTo>
                <a:lnTo>
                  <a:pt x="3821909" y="45506"/>
                </a:lnTo>
                <a:lnTo>
                  <a:pt x="3804143" y="85039"/>
                </a:lnTo>
                <a:lnTo>
                  <a:pt x="3777045" y="116220"/>
                </a:lnTo>
                <a:lnTo>
                  <a:pt x="3742667" y="136672"/>
                </a:lnTo>
                <a:lnTo>
                  <a:pt x="3703066" y="144017"/>
                </a:lnTo>
                <a:lnTo>
                  <a:pt x="2039365" y="144017"/>
                </a:lnTo>
                <a:lnTo>
                  <a:pt x="1999764" y="151363"/>
                </a:lnTo>
                <a:lnTo>
                  <a:pt x="1965386" y="171815"/>
                </a:lnTo>
                <a:lnTo>
                  <a:pt x="1938288" y="202996"/>
                </a:lnTo>
                <a:lnTo>
                  <a:pt x="1920522" y="242529"/>
                </a:lnTo>
                <a:lnTo>
                  <a:pt x="1914144" y="288035"/>
                </a:lnTo>
                <a:lnTo>
                  <a:pt x="1907765" y="242529"/>
                </a:lnTo>
                <a:lnTo>
                  <a:pt x="1889999" y="202996"/>
                </a:lnTo>
                <a:lnTo>
                  <a:pt x="1862901" y="171815"/>
                </a:lnTo>
                <a:lnTo>
                  <a:pt x="1828523" y="151363"/>
                </a:lnTo>
                <a:lnTo>
                  <a:pt x="1788922" y="144017"/>
                </a:lnTo>
                <a:lnTo>
                  <a:pt x="125222" y="144017"/>
                </a:lnTo>
                <a:lnTo>
                  <a:pt x="85620" y="136672"/>
                </a:lnTo>
                <a:lnTo>
                  <a:pt x="51242" y="116220"/>
                </a:lnTo>
                <a:lnTo>
                  <a:pt x="24144" y="85039"/>
                </a:lnTo>
                <a:lnTo>
                  <a:pt x="6378" y="45506"/>
                </a:lnTo>
                <a:lnTo>
                  <a:pt x="0" y="0"/>
                </a:lnTo>
              </a:path>
            </a:pathLst>
          </a:custGeom>
          <a:ln w="19811">
            <a:solidFill>
              <a:srgbClr val="BA56B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2E02D80-3827-4245-96D1-57EDA9CDE06E}"/>
              </a:ext>
            </a:extLst>
          </p:cNvPr>
          <p:cNvSpPr txBox="1"/>
          <p:nvPr/>
        </p:nvSpPr>
        <p:spPr>
          <a:xfrm>
            <a:off x="1430656" y="829246"/>
            <a:ext cx="6467951" cy="1839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indent="-257175">
              <a:spcBef>
                <a:spcPts val="75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latin typeface="Calibri"/>
                <a:cs typeface="Calibri"/>
              </a:rPr>
              <a:t>The standard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evaluation metric </a:t>
            </a:r>
            <a:r>
              <a:rPr spc="-4" dirty="0">
                <a:latin typeface="Calibri"/>
                <a:cs typeface="Calibri"/>
              </a:rPr>
              <a:t>for Language </a:t>
            </a:r>
            <a:r>
              <a:rPr dirty="0">
                <a:latin typeface="Calibri"/>
                <a:cs typeface="Calibri"/>
              </a:rPr>
              <a:t>Models is</a:t>
            </a:r>
            <a:r>
              <a:rPr spc="-38" dirty="0">
                <a:latin typeface="Calibri"/>
                <a:cs typeface="Calibri"/>
              </a:rPr>
              <a:t> </a:t>
            </a: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perplexity</a:t>
            </a:r>
            <a:r>
              <a:rPr spc="-4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25" dirty="0">
              <a:latin typeface="Times New Roman"/>
              <a:cs typeface="Times New Roman"/>
            </a:endParaRPr>
          </a:p>
          <a:p>
            <a:pPr>
              <a:spcBef>
                <a:spcPts val="34"/>
              </a:spcBef>
            </a:pPr>
            <a:endParaRPr dirty="0">
              <a:latin typeface="Times New Roman"/>
              <a:cs typeface="Times New Roman"/>
            </a:endParaRPr>
          </a:p>
          <a:p>
            <a:pPr marL="5126355" marR="3810" indent="107156"/>
            <a:r>
              <a:rPr sz="1500" spc="-8" dirty="0">
                <a:solidFill>
                  <a:srgbClr val="BA56BD"/>
                </a:solidFill>
                <a:latin typeface="Calibri"/>
                <a:cs typeface="Calibri"/>
              </a:rPr>
              <a:t>Normalized </a:t>
            </a:r>
            <a:r>
              <a:rPr sz="1500" spc="-4" dirty="0">
                <a:solidFill>
                  <a:srgbClr val="BA56BD"/>
                </a:solidFill>
                <a:latin typeface="Calibri"/>
                <a:cs typeface="Calibri"/>
              </a:rPr>
              <a:t>by  </a:t>
            </a:r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number </a:t>
            </a:r>
            <a:r>
              <a:rPr sz="1500" spc="-4" dirty="0">
                <a:solidFill>
                  <a:srgbClr val="BA56BD"/>
                </a:solidFill>
                <a:latin typeface="Calibri"/>
                <a:cs typeface="Calibri"/>
              </a:rPr>
              <a:t>of</a:t>
            </a:r>
            <a:r>
              <a:rPr sz="1500" spc="-71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500" spc="-11" dirty="0">
                <a:solidFill>
                  <a:srgbClr val="BA56BD"/>
                </a:solidFill>
                <a:latin typeface="Calibri"/>
                <a:cs typeface="Calibri"/>
              </a:rPr>
              <a:t>words</a:t>
            </a:r>
            <a:endParaRPr sz="1500" dirty="0">
              <a:latin typeface="Calibri"/>
              <a:cs typeface="Calibri"/>
            </a:endParaRPr>
          </a:p>
          <a:p>
            <a:pPr>
              <a:spcBef>
                <a:spcPts val="4"/>
              </a:spcBef>
            </a:pPr>
            <a:endParaRPr sz="1763" dirty="0">
              <a:latin typeface="Times New Roman"/>
              <a:cs typeface="Times New Roman"/>
            </a:endParaRPr>
          </a:p>
          <a:p>
            <a:pPr marL="573881"/>
            <a:r>
              <a:rPr sz="1500" spc="-11" dirty="0">
                <a:solidFill>
                  <a:srgbClr val="BA56BD"/>
                </a:solidFill>
                <a:latin typeface="Calibri"/>
                <a:cs typeface="Calibri"/>
              </a:rPr>
              <a:t>Inverse </a:t>
            </a:r>
            <a:r>
              <a:rPr sz="1500" spc="-4" dirty="0">
                <a:solidFill>
                  <a:srgbClr val="BA56BD"/>
                </a:solidFill>
                <a:latin typeface="Calibri"/>
                <a:cs typeface="Calibri"/>
              </a:rPr>
              <a:t>probability of corpus, according </a:t>
            </a:r>
            <a:r>
              <a:rPr sz="1500" spc="-11" dirty="0">
                <a:solidFill>
                  <a:srgbClr val="BA56BD"/>
                </a:solidFill>
                <a:latin typeface="Calibri"/>
                <a:cs typeface="Calibri"/>
              </a:rPr>
              <a:t>to </a:t>
            </a:r>
            <a:r>
              <a:rPr sz="1500" spc="-4" dirty="0">
                <a:solidFill>
                  <a:srgbClr val="BA56BD"/>
                </a:solidFill>
                <a:latin typeface="Calibri"/>
                <a:cs typeface="Calibri"/>
              </a:rPr>
              <a:t>Language</a:t>
            </a:r>
            <a:r>
              <a:rPr sz="1500" spc="-45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Model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4A74A40-6E0C-DF45-B289-194363FC1C5D}"/>
              </a:ext>
            </a:extLst>
          </p:cNvPr>
          <p:cNvSpPr/>
          <p:nvPr/>
        </p:nvSpPr>
        <p:spPr>
          <a:xfrm>
            <a:off x="6144196" y="1629060"/>
            <a:ext cx="440055" cy="182880"/>
          </a:xfrm>
          <a:custGeom>
            <a:avLst/>
            <a:gdLst/>
            <a:ahLst/>
            <a:cxnLst/>
            <a:rect l="l" t="t" r="r" b="b"/>
            <a:pathLst>
              <a:path w="586740" h="243839">
                <a:moveTo>
                  <a:pt x="74632" y="26332"/>
                </a:moveTo>
                <a:lnTo>
                  <a:pt x="67456" y="44851"/>
                </a:lnTo>
                <a:lnTo>
                  <a:pt x="579120" y="243459"/>
                </a:lnTo>
                <a:lnTo>
                  <a:pt x="586359" y="224917"/>
                </a:lnTo>
                <a:lnTo>
                  <a:pt x="74632" y="26332"/>
                </a:lnTo>
                <a:close/>
              </a:path>
              <a:path w="586740" h="243839">
                <a:moveTo>
                  <a:pt x="84836" y="0"/>
                </a:moveTo>
                <a:lnTo>
                  <a:pt x="0" y="8001"/>
                </a:lnTo>
                <a:lnTo>
                  <a:pt x="57277" y="71120"/>
                </a:lnTo>
                <a:lnTo>
                  <a:pt x="67456" y="44851"/>
                </a:lnTo>
                <a:lnTo>
                  <a:pt x="55626" y="40259"/>
                </a:lnTo>
                <a:lnTo>
                  <a:pt x="62738" y="21717"/>
                </a:lnTo>
                <a:lnTo>
                  <a:pt x="76420" y="21717"/>
                </a:lnTo>
                <a:lnTo>
                  <a:pt x="84836" y="0"/>
                </a:lnTo>
                <a:close/>
              </a:path>
              <a:path w="586740" h="243839">
                <a:moveTo>
                  <a:pt x="62738" y="21717"/>
                </a:moveTo>
                <a:lnTo>
                  <a:pt x="55626" y="40259"/>
                </a:lnTo>
                <a:lnTo>
                  <a:pt x="67456" y="44851"/>
                </a:lnTo>
                <a:lnTo>
                  <a:pt x="74632" y="26332"/>
                </a:lnTo>
                <a:lnTo>
                  <a:pt x="62738" y="21717"/>
                </a:lnTo>
                <a:close/>
              </a:path>
              <a:path w="586740" h="243839">
                <a:moveTo>
                  <a:pt x="76420" y="21717"/>
                </a:moveTo>
                <a:lnTo>
                  <a:pt x="62738" y="21717"/>
                </a:lnTo>
                <a:lnTo>
                  <a:pt x="74632" y="26332"/>
                </a:lnTo>
                <a:lnTo>
                  <a:pt x="76420" y="21717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AACB3E13-5FF9-8243-A8E2-E128853AEF19}"/>
              </a:ext>
            </a:extLst>
          </p:cNvPr>
          <p:cNvSpPr/>
          <p:nvPr/>
        </p:nvSpPr>
        <p:spPr>
          <a:xfrm>
            <a:off x="1691651" y="1474555"/>
            <a:ext cx="4371953" cy="59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AF58F23-BACA-8546-ADED-D3C5A6F283C7}"/>
              </a:ext>
            </a:extLst>
          </p:cNvPr>
          <p:cNvSpPr/>
          <p:nvPr/>
        </p:nvSpPr>
        <p:spPr>
          <a:xfrm>
            <a:off x="7003240" y="2982289"/>
            <a:ext cx="388470" cy="2236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BDF2D28-A51A-7843-AB83-F22779D16178}"/>
              </a:ext>
            </a:extLst>
          </p:cNvPr>
          <p:cNvSpPr/>
          <p:nvPr/>
        </p:nvSpPr>
        <p:spPr>
          <a:xfrm>
            <a:off x="2636934" y="3384423"/>
            <a:ext cx="4882848" cy="6307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1EC1739-7191-DA48-B012-4FF28D1C4C9C}"/>
              </a:ext>
            </a:extLst>
          </p:cNvPr>
          <p:cNvSpPr txBox="1"/>
          <p:nvPr/>
        </p:nvSpPr>
        <p:spPr>
          <a:xfrm>
            <a:off x="3227260" y="4453699"/>
            <a:ext cx="2690813" cy="296716"/>
          </a:xfrm>
          <a:prstGeom prst="rect">
            <a:avLst/>
          </a:prstGeom>
          <a:ln w="19811">
            <a:solidFill>
              <a:srgbClr val="00AF50"/>
            </a:solidFill>
          </a:ln>
        </p:spPr>
        <p:txBody>
          <a:bodyPr vert="horz" wrap="square" lIns="0" tIns="19526" rIns="0" bIns="0" rtlCol="0">
            <a:spAutoFit/>
          </a:bodyPr>
          <a:lstStyle/>
          <a:p>
            <a:pPr marL="116205">
              <a:spcBef>
                <a:spcPts val="153"/>
              </a:spcBef>
            </a:pPr>
            <a:r>
              <a:rPr b="1" spc="-4" dirty="0">
                <a:solidFill>
                  <a:srgbClr val="00AF50"/>
                </a:solidFill>
                <a:latin typeface="Calibri"/>
                <a:cs typeface="Calibri"/>
              </a:rPr>
              <a:t>Lower </a:t>
            </a:r>
            <a:r>
              <a:rPr spc="-8" dirty="0">
                <a:solidFill>
                  <a:srgbClr val="00AF50"/>
                </a:solidFill>
                <a:latin typeface="Calibri"/>
                <a:cs typeface="Calibri"/>
              </a:rPr>
              <a:t>perplexity </a:t>
            </a:r>
            <a:r>
              <a:rPr dirty="0">
                <a:solidFill>
                  <a:srgbClr val="00AF50"/>
                </a:solidFill>
                <a:latin typeface="Calibri"/>
                <a:cs typeface="Calibri"/>
              </a:rPr>
              <a:t>is</a:t>
            </a:r>
            <a:r>
              <a:rPr spc="-41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pc="-11" dirty="0">
                <a:solidFill>
                  <a:srgbClr val="00AF50"/>
                </a:solidFill>
                <a:latin typeface="Calibri"/>
                <a:cs typeface="Calibri"/>
              </a:rPr>
              <a:t>better!</a:t>
            </a:r>
            <a:endParaRPr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A9FA2F36-1501-614D-B58C-D1B938F6257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6080760" y="3587591"/>
            <a:ext cx="1577340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>
              <a:lnSpc>
                <a:spcPts val="1076"/>
              </a:lnSpc>
            </a:pPr>
            <a:fld id="{81D60167-4931-47E6-BA6A-407CBD079E47}" type="slidenum">
              <a:rPr dirty="0"/>
              <a:pPr marL="19050">
                <a:lnSpc>
                  <a:spcPts val="1076"/>
                </a:lnSpc>
              </a:pPr>
              <a:t>47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9134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C6D5DA1-361F-0A48-8644-97B445039777}"/>
              </a:ext>
            </a:extLst>
          </p:cNvPr>
          <p:cNvSpPr txBox="1"/>
          <p:nvPr/>
        </p:nvSpPr>
        <p:spPr>
          <a:xfrm>
            <a:off x="1430655" y="829246"/>
            <a:ext cx="5698807" cy="40171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marR="485299" indent="-257175">
              <a:spcBef>
                <a:spcPts val="75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latin typeface="Calibri"/>
                <a:cs typeface="Calibri"/>
              </a:rPr>
              <a:t>Language </a:t>
            </a:r>
            <a:r>
              <a:rPr dirty="0">
                <a:latin typeface="Calibri"/>
                <a:cs typeface="Calibri"/>
              </a:rPr>
              <a:t>Modeling is a </a:t>
            </a: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benchmark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task </a:t>
            </a:r>
            <a:r>
              <a:rPr dirty="0">
                <a:latin typeface="Calibri"/>
                <a:cs typeface="Calibri"/>
              </a:rPr>
              <a:t>that </a:t>
            </a:r>
            <a:r>
              <a:rPr spc="-4" dirty="0">
                <a:latin typeface="Calibri"/>
                <a:cs typeface="Calibri"/>
              </a:rPr>
              <a:t>helps</a:t>
            </a:r>
            <a:r>
              <a:rPr spc="-86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us </a:t>
            </a: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measure </a:t>
            </a: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our progress </a:t>
            </a:r>
            <a:r>
              <a:rPr spc="-4" dirty="0">
                <a:latin typeface="Calibri"/>
                <a:cs typeface="Calibri"/>
              </a:rPr>
              <a:t>on understanding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language</a:t>
            </a:r>
          </a:p>
          <a:p>
            <a:pPr>
              <a:spcBef>
                <a:spcPts val="4"/>
              </a:spcBef>
              <a:buClr>
                <a:srgbClr val="CC0000"/>
              </a:buClr>
              <a:buFont typeface="Times New Roman"/>
              <a:buChar char="•"/>
            </a:pPr>
            <a:endParaRPr sz="2625" dirty="0">
              <a:latin typeface="Times New Roman"/>
              <a:cs typeface="Times New Roman"/>
            </a:endParaRPr>
          </a:p>
          <a:p>
            <a:pPr marL="266700" marR="3810" indent="-257175">
              <a:spcBef>
                <a:spcPts val="4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latin typeface="Calibri"/>
                <a:cs typeface="Calibri"/>
              </a:rPr>
              <a:t>Language </a:t>
            </a:r>
            <a:r>
              <a:rPr dirty="0">
                <a:latin typeface="Calibri"/>
                <a:cs typeface="Calibri"/>
              </a:rPr>
              <a:t>Modeling is a </a:t>
            </a: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subcomponent </a:t>
            </a:r>
            <a:r>
              <a:rPr spc="-4" dirty="0">
                <a:latin typeface="Calibri"/>
                <a:cs typeface="Calibri"/>
              </a:rPr>
              <a:t>of </a:t>
            </a:r>
            <a:r>
              <a:rPr dirty="0">
                <a:latin typeface="Calibri"/>
                <a:cs typeface="Calibri"/>
              </a:rPr>
              <a:t>many NLP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tasks,  especially </a:t>
            </a:r>
            <a:r>
              <a:rPr spc="-4" dirty="0">
                <a:latin typeface="Calibri"/>
                <a:cs typeface="Calibri"/>
              </a:rPr>
              <a:t>those involving </a:t>
            </a:r>
            <a:r>
              <a:rPr dirty="0">
                <a:solidFill>
                  <a:srgbClr val="00AF50"/>
                </a:solidFill>
                <a:latin typeface="Calibri"/>
                <a:cs typeface="Calibri"/>
              </a:rPr>
              <a:t>generating text</a:t>
            </a:r>
            <a:r>
              <a:rPr spc="-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or</a:t>
            </a:r>
            <a:endParaRPr dirty="0">
              <a:latin typeface="Calibri"/>
              <a:cs typeface="Calibri"/>
            </a:endParaRPr>
          </a:p>
          <a:p>
            <a:pPr marL="266700"/>
            <a:r>
              <a:rPr dirty="0">
                <a:solidFill>
                  <a:srgbClr val="00AF50"/>
                </a:solidFill>
                <a:latin typeface="Calibri"/>
                <a:cs typeface="Calibri"/>
              </a:rPr>
              <a:t>estimating the </a:t>
            </a:r>
            <a:r>
              <a:rPr spc="-4" dirty="0">
                <a:solidFill>
                  <a:srgbClr val="00AF50"/>
                </a:solidFill>
                <a:latin typeface="Calibri"/>
                <a:cs typeface="Calibri"/>
              </a:rPr>
              <a:t>probability of</a:t>
            </a:r>
            <a:r>
              <a:rPr spc="-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pc="4" dirty="0">
                <a:solidFill>
                  <a:srgbClr val="00AF50"/>
                </a:solidFill>
                <a:latin typeface="Calibri"/>
                <a:cs typeface="Calibri"/>
              </a:rPr>
              <a:t>text</a:t>
            </a:r>
            <a:r>
              <a:rPr spc="4" dirty="0">
                <a:latin typeface="Calibri"/>
                <a:cs typeface="Calibri"/>
              </a:rPr>
              <a:t>:</a:t>
            </a:r>
            <a:endParaRPr dirty="0">
              <a:latin typeface="Calibri"/>
              <a:cs typeface="Calibri"/>
            </a:endParaRPr>
          </a:p>
          <a:p>
            <a:pPr marL="894398" lvl="1" indent="-215265">
              <a:spcBef>
                <a:spcPts val="1061"/>
              </a:spcBef>
              <a:buFont typeface="Arial"/>
              <a:buChar char="•"/>
              <a:tabLst>
                <a:tab pos="893921" algn="l"/>
                <a:tab pos="894398" algn="l"/>
              </a:tabLst>
            </a:pPr>
            <a:r>
              <a:rPr sz="1500" spc="-8" dirty="0">
                <a:latin typeface="Calibri"/>
                <a:cs typeface="Calibri"/>
              </a:rPr>
              <a:t>Predictive</a:t>
            </a:r>
            <a:r>
              <a:rPr sz="1500" spc="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typing</a:t>
            </a:r>
          </a:p>
          <a:p>
            <a:pPr marL="894398" lvl="1" indent="-215265">
              <a:buFont typeface="Arial"/>
              <a:buChar char="•"/>
              <a:tabLst>
                <a:tab pos="893921" algn="l"/>
                <a:tab pos="894398" algn="l"/>
              </a:tabLst>
            </a:pPr>
            <a:r>
              <a:rPr sz="1500" dirty="0">
                <a:latin typeface="Calibri"/>
                <a:cs typeface="Calibri"/>
              </a:rPr>
              <a:t>Speech</a:t>
            </a:r>
            <a:r>
              <a:rPr sz="1500" spc="-4" dirty="0">
                <a:latin typeface="Calibri"/>
                <a:cs typeface="Calibri"/>
              </a:rPr>
              <a:t> recognition</a:t>
            </a:r>
            <a:endParaRPr sz="1500" dirty="0">
              <a:latin typeface="Calibri"/>
              <a:cs typeface="Calibri"/>
            </a:endParaRPr>
          </a:p>
          <a:p>
            <a:pPr marL="894398" lvl="1" indent="-215265">
              <a:buFont typeface="Arial"/>
              <a:buChar char="•"/>
              <a:tabLst>
                <a:tab pos="893921" algn="l"/>
                <a:tab pos="894398" algn="l"/>
              </a:tabLst>
            </a:pPr>
            <a:r>
              <a:rPr sz="1500" spc="-4" dirty="0">
                <a:latin typeface="Calibri"/>
                <a:cs typeface="Calibri"/>
              </a:rPr>
              <a:t>Handwriting</a:t>
            </a:r>
            <a:r>
              <a:rPr sz="1500" spc="-8" dirty="0">
                <a:latin typeface="Calibri"/>
                <a:cs typeface="Calibri"/>
              </a:rPr>
              <a:t> recognition</a:t>
            </a:r>
            <a:endParaRPr sz="1500" dirty="0">
              <a:latin typeface="Calibri"/>
              <a:cs typeface="Calibri"/>
            </a:endParaRPr>
          </a:p>
          <a:p>
            <a:pPr marL="894398" lvl="1" indent="-215265">
              <a:spcBef>
                <a:spcPts val="4"/>
              </a:spcBef>
              <a:buFont typeface="Arial"/>
              <a:buChar char="•"/>
              <a:tabLst>
                <a:tab pos="893921" algn="l"/>
                <a:tab pos="894398" algn="l"/>
              </a:tabLst>
            </a:pPr>
            <a:r>
              <a:rPr sz="1500" spc="-4" dirty="0">
                <a:latin typeface="Calibri"/>
                <a:cs typeface="Calibri"/>
              </a:rPr>
              <a:t>Spelling/grammar correction</a:t>
            </a:r>
            <a:endParaRPr sz="1500" dirty="0">
              <a:latin typeface="Calibri"/>
              <a:cs typeface="Calibri"/>
            </a:endParaRPr>
          </a:p>
          <a:p>
            <a:pPr marL="894398" lvl="1" indent="-215265">
              <a:buFont typeface="Arial"/>
              <a:buChar char="•"/>
              <a:tabLst>
                <a:tab pos="893921" algn="l"/>
                <a:tab pos="894398" algn="l"/>
              </a:tabLst>
            </a:pPr>
            <a:r>
              <a:rPr sz="1500" spc="-4" dirty="0">
                <a:latin typeface="Calibri"/>
                <a:cs typeface="Calibri"/>
              </a:rPr>
              <a:t>Authorship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identification</a:t>
            </a:r>
            <a:endParaRPr sz="1500" dirty="0">
              <a:latin typeface="Calibri"/>
              <a:cs typeface="Calibri"/>
            </a:endParaRPr>
          </a:p>
          <a:p>
            <a:pPr marL="894398" lvl="1" indent="-215265">
              <a:buFont typeface="Arial"/>
              <a:buChar char="•"/>
              <a:tabLst>
                <a:tab pos="893921" algn="l"/>
                <a:tab pos="894398" algn="l"/>
              </a:tabLst>
            </a:pPr>
            <a:r>
              <a:rPr sz="1500" spc="-4" dirty="0">
                <a:latin typeface="Calibri"/>
                <a:cs typeface="Calibri"/>
              </a:rPr>
              <a:t>Machine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translation</a:t>
            </a:r>
            <a:endParaRPr sz="1500" dirty="0">
              <a:latin typeface="Calibri"/>
              <a:cs typeface="Calibri"/>
            </a:endParaRPr>
          </a:p>
          <a:p>
            <a:pPr marL="894398" lvl="1" indent="-215265">
              <a:buFont typeface="Arial"/>
              <a:buChar char="•"/>
              <a:tabLst>
                <a:tab pos="893921" algn="l"/>
                <a:tab pos="894398" algn="l"/>
              </a:tabLst>
            </a:pPr>
            <a:r>
              <a:rPr sz="1500" spc="-4" dirty="0">
                <a:latin typeface="Calibri"/>
                <a:cs typeface="Calibri"/>
              </a:rPr>
              <a:t>Summarization</a:t>
            </a:r>
            <a:endParaRPr sz="1500" dirty="0">
              <a:latin typeface="Calibri"/>
              <a:cs typeface="Calibri"/>
            </a:endParaRPr>
          </a:p>
          <a:p>
            <a:pPr marL="894398" lvl="1" indent="-215265">
              <a:buFont typeface="Arial"/>
              <a:buChar char="•"/>
              <a:tabLst>
                <a:tab pos="893921" algn="l"/>
                <a:tab pos="894398" algn="l"/>
              </a:tabLst>
            </a:pPr>
            <a:r>
              <a:rPr sz="1500" spc="-4" dirty="0">
                <a:latin typeface="Calibri"/>
                <a:cs typeface="Calibri"/>
              </a:rPr>
              <a:t>Dialogue</a:t>
            </a:r>
            <a:endParaRPr sz="1500" dirty="0">
              <a:latin typeface="Calibri"/>
              <a:cs typeface="Calibri"/>
            </a:endParaRPr>
          </a:p>
          <a:p>
            <a:pPr marL="894398" lvl="1" indent="-215265">
              <a:buFont typeface="Arial"/>
              <a:buChar char="•"/>
              <a:tabLst>
                <a:tab pos="893921" algn="l"/>
                <a:tab pos="894398" algn="l"/>
              </a:tabLst>
            </a:pPr>
            <a:r>
              <a:rPr sz="1500" spc="-8" dirty="0">
                <a:latin typeface="Calibri"/>
                <a:cs typeface="Calibri"/>
              </a:rPr>
              <a:t>etc.</a:t>
            </a:r>
            <a:endParaRPr sz="15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5297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dirty="0"/>
              <a:t>RNN Language Models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1130793-08C0-964C-8B35-CDA94CC2CAE5}"/>
              </a:ext>
            </a:extLst>
          </p:cNvPr>
          <p:cNvSpPr txBox="1"/>
          <p:nvPr/>
        </p:nvSpPr>
        <p:spPr>
          <a:xfrm>
            <a:off x="1407318" y="812104"/>
            <a:ext cx="373903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4" dirty="0">
                <a:solidFill>
                  <a:srgbClr val="3986FF"/>
                </a:solidFill>
                <a:latin typeface="Calibri"/>
                <a:cs typeface="Calibri"/>
              </a:rPr>
              <a:t>e.g. </a:t>
            </a:r>
            <a:r>
              <a:rPr sz="1350" u="heavy" spc="-4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part-of-speech </a:t>
            </a:r>
            <a:r>
              <a:rPr sz="1350" u="heavy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tagging</a:t>
            </a:r>
            <a:r>
              <a:rPr sz="1350" dirty="0">
                <a:solidFill>
                  <a:srgbClr val="3986FF"/>
                </a:solidFill>
                <a:latin typeface="Calibri"/>
                <a:cs typeface="Calibri"/>
              </a:rPr>
              <a:t>, named </a:t>
            </a:r>
            <a:r>
              <a:rPr sz="1350" spc="-4" dirty="0">
                <a:solidFill>
                  <a:srgbClr val="3986FF"/>
                </a:solidFill>
                <a:latin typeface="Calibri"/>
                <a:cs typeface="Calibri"/>
              </a:rPr>
              <a:t>entity</a:t>
            </a:r>
            <a:r>
              <a:rPr sz="1350" spc="23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986FF"/>
                </a:solidFill>
                <a:latin typeface="Calibri"/>
                <a:cs typeface="Calibri"/>
              </a:rPr>
              <a:t>recognition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505B248-971A-554A-B760-E111446B253C}"/>
              </a:ext>
            </a:extLst>
          </p:cNvPr>
          <p:cNvSpPr/>
          <p:nvPr/>
        </p:nvSpPr>
        <p:spPr>
          <a:xfrm>
            <a:off x="1949959" y="1897951"/>
            <a:ext cx="5094350" cy="16142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1FF94D6-2E51-1D49-A291-4B6275CA9668}"/>
              </a:ext>
            </a:extLst>
          </p:cNvPr>
          <p:cNvSpPr txBox="1"/>
          <p:nvPr/>
        </p:nvSpPr>
        <p:spPr>
          <a:xfrm>
            <a:off x="4197858" y="3512248"/>
            <a:ext cx="58626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11" dirty="0">
                <a:latin typeface="Calibri"/>
                <a:cs typeface="Calibri"/>
              </a:rPr>
              <a:t>knocked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6333B30-2002-D343-B29A-6B74930ADE00}"/>
              </a:ext>
            </a:extLst>
          </p:cNvPr>
          <p:cNvSpPr txBox="1"/>
          <p:nvPr/>
        </p:nvSpPr>
        <p:spPr>
          <a:xfrm>
            <a:off x="5146357" y="3512248"/>
            <a:ext cx="32337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11" dirty="0">
                <a:latin typeface="Calibri"/>
                <a:cs typeface="Calibri"/>
              </a:rPr>
              <a:t>o</a:t>
            </a:r>
            <a:r>
              <a:rPr sz="1350" i="1" dirty="0">
                <a:latin typeface="Calibri"/>
                <a:cs typeface="Calibri"/>
              </a:rPr>
              <a:t>ver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6C2FF884-3A04-9A4C-8F5A-CE13CE43A33E}"/>
              </a:ext>
            </a:extLst>
          </p:cNvPr>
          <p:cNvSpPr txBox="1"/>
          <p:nvPr/>
        </p:nvSpPr>
        <p:spPr>
          <a:xfrm>
            <a:off x="5999225" y="3512248"/>
            <a:ext cx="24669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E4F9CB60-4C1E-FB4C-84DB-3BE253D97DCA}"/>
              </a:ext>
            </a:extLst>
          </p:cNvPr>
          <p:cNvSpPr txBox="1"/>
          <p:nvPr/>
        </p:nvSpPr>
        <p:spPr>
          <a:xfrm>
            <a:off x="6742366" y="3512248"/>
            <a:ext cx="33242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vase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2ABBDC7B-3CF5-384A-BF59-D46956F4795C}"/>
              </a:ext>
            </a:extLst>
          </p:cNvPr>
          <p:cNvSpPr txBox="1"/>
          <p:nvPr/>
        </p:nvSpPr>
        <p:spPr>
          <a:xfrm>
            <a:off x="1979752" y="3518878"/>
            <a:ext cx="24669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t</a:t>
            </a:r>
            <a:r>
              <a:rPr sz="1350" i="1" spc="-8" dirty="0">
                <a:latin typeface="Calibri"/>
                <a:cs typeface="Calibri"/>
              </a:rPr>
              <a:t>h</a:t>
            </a:r>
            <a:r>
              <a:rPr sz="1350" i="1" dirty="0"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6744549-4941-D546-B2F9-27F7B636DA1B}"/>
              </a:ext>
            </a:extLst>
          </p:cNvPr>
          <p:cNvSpPr txBox="1"/>
          <p:nvPr/>
        </p:nvSpPr>
        <p:spPr>
          <a:xfrm>
            <a:off x="2636044" y="3518878"/>
            <a:ext cx="55054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11" dirty="0">
                <a:latin typeface="Calibri"/>
                <a:cs typeface="Calibri"/>
              </a:rPr>
              <a:t>startled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7CBC4753-0EA7-1D47-AA4F-756FFD4029B2}"/>
              </a:ext>
            </a:extLst>
          </p:cNvPr>
          <p:cNvSpPr txBox="1"/>
          <p:nvPr/>
        </p:nvSpPr>
        <p:spPr>
          <a:xfrm>
            <a:off x="3577686" y="3518878"/>
            <a:ext cx="23479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15" dirty="0">
                <a:latin typeface="Calibri"/>
                <a:cs typeface="Calibri"/>
              </a:rPr>
              <a:t>c</a:t>
            </a:r>
            <a:r>
              <a:rPr sz="1350" i="1" spc="-4" dirty="0">
                <a:latin typeface="Calibri"/>
                <a:cs typeface="Calibri"/>
              </a:rPr>
              <a:t>at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1A5FE72D-F5EE-7943-A84F-6520F6CA068F}"/>
              </a:ext>
            </a:extLst>
          </p:cNvPr>
          <p:cNvSpPr txBox="1"/>
          <p:nvPr/>
        </p:nvSpPr>
        <p:spPr>
          <a:xfrm>
            <a:off x="4330447" y="1643730"/>
            <a:ext cx="32051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latin typeface="Calibri"/>
                <a:cs typeface="Calibri"/>
              </a:rPr>
              <a:t>VBN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F564DAA9-79A5-A544-8062-1BDA373ADD4C}"/>
              </a:ext>
            </a:extLst>
          </p:cNvPr>
          <p:cNvSpPr txBox="1"/>
          <p:nvPr/>
        </p:nvSpPr>
        <p:spPr>
          <a:xfrm>
            <a:off x="5221796" y="1643730"/>
            <a:ext cx="17383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IN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2244B8E4-7513-B54A-8CD9-67921CA98281}"/>
              </a:ext>
            </a:extLst>
          </p:cNvPr>
          <p:cNvSpPr txBox="1"/>
          <p:nvPr/>
        </p:nvSpPr>
        <p:spPr>
          <a:xfrm>
            <a:off x="6019800" y="1643730"/>
            <a:ext cx="20288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23" dirty="0">
                <a:latin typeface="Calibri"/>
                <a:cs typeface="Calibri"/>
              </a:rPr>
              <a:t>DT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4416F46C-A90A-B84B-A187-019819D6EF80}"/>
              </a:ext>
            </a:extLst>
          </p:cNvPr>
          <p:cNvSpPr txBox="1"/>
          <p:nvPr/>
        </p:nvSpPr>
        <p:spPr>
          <a:xfrm>
            <a:off x="6788372" y="1643730"/>
            <a:ext cx="24098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NN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42AFAFA2-DA20-C546-84E0-2B3F96CE0EE4}"/>
              </a:ext>
            </a:extLst>
          </p:cNvPr>
          <p:cNvSpPr txBox="1"/>
          <p:nvPr/>
        </p:nvSpPr>
        <p:spPr>
          <a:xfrm>
            <a:off x="2000326" y="1650777"/>
            <a:ext cx="20288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23" dirty="0">
                <a:latin typeface="Calibri"/>
                <a:cs typeface="Calibri"/>
              </a:rPr>
              <a:t>DT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C2534F86-CFF1-DD45-9A3D-0982848680C7}"/>
              </a:ext>
            </a:extLst>
          </p:cNvPr>
          <p:cNvSpPr txBox="1"/>
          <p:nvPr/>
        </p:nvSpPr>
        <p:spPr>
          <a:xfrm>
            <a:off x="2846356" y="1650777"/>
            <a:ext cx="12906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JJ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D4288982-BE20-D34E-8ABC-23BBF37D492B}"/>
              </a:ext>
            </a:extLst>
          </p:cNvPr>
          <p:cNvSpPr txBox="1"/>
          <p:nvPr/>
        </p:nvSpPr>
        <p:spPr>
          <a:xfrm>
            <a:off x="3574447" y="1650777"/>
            <a:ext cx="24098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NN</a:t>
            </a:r>
            <a:endParaRPr sz="13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3399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5888" y="238070"/>
            <a:ext cx="2979506" cy="1583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3" name="object 3"/>
          <p:cNvSpPr txBox="1"/>
          <p:nvPr/>
        </p:nvSpPr>
        <p:spPr>
          <a:xfrm>
            <a:off x="5436625" y="3123920"/>
            <a:ext cx="1989324" cy="120504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728" spc="-13" dirty="0">
                <a:latin typeface="Calibri"/>
                <a:cs typeface="Calibri"/>
              </a:rPr>
              <a:t>https://xkcd.com/1576/ Randall Munroe </a:t>
            </a:r>
            <a:r>
              <a:rPr sz="728" spc="-7" dirty="0">
                <a:latin typeface="Calibri"/>
                <a:cs typeface="Calibri"/>
              </a:rPr>
              <a:t>CC BY NC</a:t>
            </a:r>
            <a:r>
              <a:rPr sz="728" spc="-30" dirty="0">
                <a:latin typeface="Calibri"/>
                <a:cs typeface="Calibri"/>
              </a:rPr>
              <a:t> </a:t>
            </a:r>
            <a:r>
              <a:rPr sz="728" spc="-7" dirty="0">
                <a:latin typeface="Calibri"/>
                <a:cs typeface="Calibri"/>
              </a:rPr>
              <a:t>2.5</a:t>
            </a:r>
            <a:endParaRPr sz="728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75802" y="249488"/>
            <a:ext cx="3205324" cy="22796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5" name="object 5"/>
          <p:cNvSpPr/>
          <p:nvPr/>
        </p:nvSpPr>
        <p:spPr>
          <a:xfrm>
            <a:off x="3659359" y="3354197"/>
            <a:ext cx="4027976" cy="15362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6" name="object 6"/>
          <p:cNvSpPr/>
          <p:nvPr/>
        </p:nvSpPr>
        <p:spPr>
          <a:xfrm>
            <a:off x="1467126" y="2343454"/>
            <a:ext cx="2147631" cy="25552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9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57150"/>
            <a:ext cx="8902599" cy="492443"/>
          </a:xfrm>
        </p:spPr>
        <p:txBody>
          <a:bodyPr/>
          <a:lstStyle/>
          <a:p>
            <a:r>
              <a:rPr lang="en-US" dirty="0"/>
              <a:t>RNN Language Models</a:t>
            </a:r>
          </a:p>
        </p:txBody>
      </p:sp>
      <p:sp>
        <p:nvSpPr>
          <p:cNvPr id="47" name="object 3">
            <a:extLst>
              <a:ext uri="{FF2B5EF4-FFF2-40B4-BE49-F238E27FC236}">
                <a16:creationId xmlns:a16="http://schemas.microsoft.com/office/drawing/2014/main" id="{684C56CF-7C8F-8E45-AB9F-97F6C0BBF363}"/>
              </a:ext>
            </a:extLst>
          </p:cNvPr>
          <p:cNvSpPr/>
          <p:nvPr/>
        </p:nvSpPr>
        <p:spPr>
          <a:xfrm>
            <a:off x="1949959" y="3334239"/>
            <a:ext cx="5094350" cy="1222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">
            <a:extLst>
              <a:ext uri="{FF2B5EF4-FFF2-40B4-BE49-F238E27FC236}">
                <a16:creationId xmlns:a16="http://schemas.microsoft.com/office/drawing/2014/main" id="{6CF65E15-52FB-134E-9873-65FF2756672C}"/>
              </a:ext>
            </a:extLst>
          </p:cNvPr>
          <p:cNvSpPr txBox="1"/>
          <p:nvPr/>
        </p:nvSpPr>
        <p:spPr>
          <a:xfrm>
            <a:off x="4367022" y="4557325"/>
            <a:ext cx="24669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9" name="object 5">
            <a:extLst>
              <a:ext uri="{FF2B5EF4-FFF2-40B4-BE49-F238E27FC236}">
                <a16:creationId xmlns:a16="http://schemas.microsoft.com/office/drawing/2014/main" id="{E0102339-4BA4-9040-AD17-55E16A748AA4}"/>
              </a:ext>
            </a:extLst>
          </p:cNvPr>
          <p:cNvSpPr txBox="1"/>
          <p:nvPr/>
        </p:nvSpPr>
        <p:spPr>
          <a:xfrm>
            <a:off x="5088064" y="4557325"/>
            <a:ext cx="44005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m</a:t>
            </a:r>
            <a:r>
              <a:rPr sz="1350" i="1" spc="-8" dirty="0">
                <a:latin typeface="Calibri"/>
                <a:cs typeface="Calibri"/>
              </a:rPr>
              <a:t>o</a:t>
            </a:r>
            <a:r>
              <a:rPr sz="1350" i="1" dirty="0">
                <a:latin typeface="Calibri"/>
                <a:cs typeface="Calibri"/>
              </a:rPr>
              <a:t>vie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0" name="object 6">
            <a:extLst>
              <a:ext uri="{FF2B5EF4-FFF2-40B4-BE49-F238E27FC236}">
                <a16:creationId xmlns:a16="http://schemas.microsoft.com/office/drawing/2014/main" id="{8A97A0A4-C872-6741-ACF5-EF3F0EFB97D8}"/>
              </a:ext>
            </a:extLst>
          </p:cNvPr>
          <p:cNvSpPr txBox="1"/>
          <p:nvPr/>
        </p:nvSpPr>
        <p:spPr>
          <a:xfrm>
            <a:off x="6068948" y="4557325"/>
            <a:ext cx="10763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1" name="object 7">
            <a:extLst>
              <a:ext uri="{FF2B5EF4-FFF2-40B4-BE49-F238E27FC236}">
                <a16:creationId xmlns:a16="http://schemas.microsoft.com/office/drawing/2014/main" id="{E8C7932A-6F2C-544D-8C3E-EA185BFB829C}"/>
              </a:ext>
            </a:extLst>
          </p:cNvPr>
          <p:cNvSpPr txBox="1"/>
          <p:nvPr/>
        </p:nvSpPr>
        <p:spPr>
          <a:xfrm>
            <a:off x="6806375" y="4557325"/>
            <a:ext cx="20335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4" dirty="0">
                <a:latin typeface="Calibri"/>
                <a:cs typeface="Calibri"/>
              </a:rPr>
              <a:t>lot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2" name="object 8">
            <a:extLst>
              <a:ext uri="{FF2B5EF4-FFF2-40B4-BE49-F238E27FC236}">
                <a16:creationId xmlns:a16="http://schemas.microsoft.com/office/drawing/2014/main" id="{1A9192EC-697E-2E49-AFEB-B42CD158004E}"/>
              </a:ext>
            </a:extLst>
          </p:cNvPr>
          <p:cNvSpPr txBox="1"/>
          <p:nvPr/>
        </p:nvSpPr>
        <p:spPr>
          <a:xfrm>
            <a:off x="1858594" y="4564183"/>
            <a:ext cx="48958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11" dirty="0">
                <a:latin typeface="Calibri"/>
                <a:cs typeface="Calibri"/>
              </a:rPr>
              <a:t>o</a:t>
            </a:r>
            <a:r>
              <a:rPr sz="1350" i="1" dirty="0">
                <a:latin typeface="Calibri"/>
                <a:cs typeface="Calibri"/>
              </a:rPr>
              <a:t>vera</a:t>
            </a:r>
            <a:r>
              <a:rPr sz="1350" i="1" spc="-8" dirty="0">
                <a:latin typeface="Calibri"/>
                <a:cs typeface="Calibri"/>
              </a:rPr>
              <a:t>l</a:t>
            </a:r>
            <a:r>
              <a:rPr sz="1350" i="1" dirty="0">
                <a:latin typeface="Calibri"/>
                <a:cs typeface="Calibri"/>
              </a:rPr>
              <a:t>l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3" name="object 9">
            <a:extLst>
              <a:ext uri="{FF2B5EF4-FFF2-40B4-BE49-F238E27FC236}">
                <a16:creationId xmlns:a16="http://schemas.microsoft.com/office/drawing/2014/main" id="{A642C6A4-C4F4-3F4C-8C25-C5F1CCD17AFA}"/>
              </a:ext>
            </a:extLst>
          </p:cNvPr>
          <p:cNvSpPr txBox="1"/>
          <p:nvPr/>
        </p:nvSpPr>
        <p:spPr>
          <a:xfrm>
            <a:off x="2886360" y="4564183"/>
            <a:ext cx="6238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I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4" name="object 10">
            <a:extLst>
              <a:ext uri="{FF2B5EF4-FFF2-40B4-BE49-F238E27FC236}">
                <a16:creationId xmlns:a16="http://schemas.microsoft.com/office/drawing/2014/main" id="{ADA5ECF9-22B8-2748-9D13-8ABFDBC8D420}"/>
              </a:ext>
            </a:extLst>
          </p:cNvPr>
          <p:cNvSpPr txBox="1"/>
          <p:nvPr/>
        </p:nvSpPr>
        <p:spPr>
          <a:xfrm>
            <a:off x="3413094" y="4564183"/>
            <a:ext cx="56435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enj</a:t>
            </a:r>
            <a:r>
              <a:rPr sz="1350" i="1" spc="-8" dirty="0">
                <a:latin typeface="Calibri"/>
                <a:cs typeface="Calibri"/>
              </a:rPr>
              <a:t>o</a:t>
            </a:r>
            <a:r>
              <a:rPr sz="1350" i="1" spc="-4" dirty="0">
                <a:latin typeface="Calibri"/>
                <a:cs typeface="Calibri"/>
              </a:rPr>
              <a:t>yed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5" name="object 11">
            <a:extLst>
              <a:ext uri="{FF2B5EF4-FFF2-40B4-BE49-F238E27FC236}">
                <a16:creationId xmlns:a16="http://schemas.microsoft.com/office/drawing/2014/main" id="{D4FDCD4E-37D8-984F-BE7A-611C4A98191D}"/>
              </a:ext>
            </a:extLst>
          </p:cNvPr>
          <p:cNvSpPr txBox="1"/>
          <p:nvPr/>
        </p:nvSpPr>
        <p:spPr>
          <a:xfrm>
            <a:off x="4207669" y="1158539"/>
            <a:ext cx="58197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dirty="0">
                <a:solidFill>
                  <a:srgbClr val="00AF50"/>
                </a:solidFill>
                <a:latin typeface="Calibri"/>
                <a:cs typeface="Calibri"/>
              </a:rPr>
              <a:t>positi</a:t>
            </a:r>
            <a:r>
              <a:rPr sz="1350" b="1" spc="-19" dirty="0">
                <a:solidFill>
                  <a:srgbClr val="00AF50"/>
                </a:solidFill>
                <a:latin typeface="Calibri"/>
                <a:cs typeface="Calibri"/>
              </a:rPr>
              <a:t>v</a:t>
            </a:r>
            <a:r>
              <a:rPr sz="1350" b="1" dirty="0">
                <a:solidFill>
                  <a:srgbClr val="00AF50"/>
                </a:solidFill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6" name="object 12">
            <a:extLst>
              <a:ext uri="{FF2B5EF4-FFF2-40B4-BE49-F238E27FC236}">
                <a16:creationId xmlns:a16="http://schemas.microsoft.com/office/drawing/2014/main" id="{3C30EA7B-DAD8-834B-9F23-F07C24A4FDF2}"/>
              </a:ext>
            </a:extLst>
          </p:cNvPr>
          <p:cNvSpPr/>
          <p:nvPr/>
        </p:nvSpPr>
        <p:spPr>
          <a:xfrm>
            <a:off x="4440556" y="1865485"/>
            <a:ext cx="124586" cy="1303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13">
            <a:extLst>
              <a:ext uri="{FF2B5EF4-FFF2-40B4-BE49-F238E27FC236}">
                <a16:creationId xmlns:a16="http://schemas.microsoft.com/office/drawing/2014/main" id="{059F15E5-1715-4043-BA2C-59ECFDCACBFB}"/>
              </a:ext>
            </a:extLst>
          </p:cNvPr>
          <p:cNvSpPr/>
          <p:nvPr/>
        </p:nvSpPr>
        <p:spPr>
          <a:xfrm>
            <a:off x="4440556" y="2039221"/>
            <a:ext cx="124586" cy="131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14">
            <a:extLst>
              <a:ext uri="{FF2B5EF4-FFF2-40B4-BE49-F238E27FC236}">
                <a16:creationId xmlns:a16="http://schemas.microsoft.com/office/drawing/2014/main" id="{15CE168F-3EAC-0844-A30F-18651D4A89AD}"/>
              </a:ext>
            </a:extLst>
          </p:cNvPr>
          <p:cNvSpPr/>
          <p:nvPr/>
        </p:nvSpPr>
        <p:spPr>
          <a:xfrm>
            <a:off x="4440556" y="2214100"/>
            <a:ext cx="124586" cy="1303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9" name="object 15">
            <a:extLst>
              <a:ext uri="{FF2B5EF4-FFF2-40B4-BE49-F238E27FC236}">
                <a16:creationId xmlns:a16="http://schemas.microsoft.com/office/drawing/2014/main" id="{7DDDF329-C825-7A4C-B4FD-D13B213C2688}"/>
              </a:ext>
            </a:extLst>
          </p:cNvPr>
          <p:cNvSpPr/>
          <p:nvPr/>
        </p:nvSpPr>
        <p:spPr>
          <a:xfrm>
            <a:off x="4440556" y="2387835"/>
            <a:ext cx="124586" cy="1314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0" name="object 16">
            <a:extLst>
              <a:ext uri="{FF2B5EF4-FFF2-40B4-BE49-F238E27FC236}">
                <a16:creationId xmlns:a16="http://schemas.microsoft.com/office/drawing/2014/main" id="{C8720A5F-E3EE-DA43-A3A1-49773B14C099}"/>
              </a:ext>
            </a:extLst>
          </p:cNvPr>
          <p:cNvSpPr/>
          <p:nvPr/>
        </p:nvSpPr>
        <p:spPr>
          <a:xfrm>
            <a:off x="4365688" y="1795189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59"/>
                </a:lnTo>
                <a:lnTo>
                  <a:pt x="365760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5"/>
                </a:lnTo>
                <a:lnTo>
                  <a:pt x="60960" y="1072895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1" name="object 17">
            <a:extLst>
              <a:ext uri="{FF2B5EF4-FFF2-40B4-BE49-F238E27FC236}">
                <a16:creationId xmlns:a16="http://schemas.microsoft.com/office/drawing/2014/main" id="{00CFBCBB-E5F8-0349-9D80-662514BBC2F6}"/>
              </a:ext>
            </a:extLst>
          </p:cNvPr>
          <p:cNvSpPr txBox="1"/>
          <p:nvPr/>
        </p:nvSpPr>
        <p:spPr>
          <a:xfrm>
            <a:off x="2869883" y="2027847"/>
            <a:ext cx="133921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solidFill>
                  <a:srgbClr val="6F2F9F"/>
                </a:solidFill>
                <a:latin typeface="Calibri"/>
                <a:cs typeface="Calibri"/>
              </a:rPr>
              <a:t>Sentence</a:t>
            </a:r>
            <a:r>
              <a:rPr sz="1350" spc="-26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6F2F9F"/>
                </a:solidFill>
                <a:latin typeface="Calibri"/>
                <a:cs typeface="Calibri"/>
              </a:rPr>
              <a:t>encoding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2" name="object 18">
            <a:extLst>
              <a:ext uri="{FF2B5EF4-FFF2-40B4-BE49-F238E27FC236}">
                <a16:creationId xmlns:a16="http://schemas.microsoft.com/office/drawing/2014/main" id="{741CC2A9-DC2C-C94D-99DB-C9217C8CDC6A}"/>
              </a:ext>
            </a:extLst>
          </p:cNvPr>
          <p:cNvSpPr/>
          <p:nvPr/>
        </p:nvSpPr>
        <p:spPr>
          <a:xfrm>
            <a:off x="4466749" y="1393997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3" y="39224"/>
                </a:moveTo>
                <a:lnTo>
                  <a:pt x="45847" y="56206"/>
                </a:lnTo>
                <a:lnTo>
                  <a:pt x="45847" y="535431"/>
                </a:lnTo>
                <a:lnTo>
                  <a:pt x="65659" y="535431"/>
                </a:lnTo>
                <a:lnTo>
                  <a:pt x="65659" y="56206"/>
                </a:lnTo>
                <a:lnTo>
                  <a:pt x="55753" y="39224"/>
                </a:lnTo>
                <a:close/>
              </a:path>
              <a:path w="111760" h="535939">
                <a:moveTo>
                  <a:pt x="55752" y="0"/>
                </a:moveTo>
                <a:lnTo>
                  <a:pt x="2794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535939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5156" y="104393"/>
                </a:lnTo>
                <a:lnTo>
                  <a:pt x="109982" y="101600"/>
                </a:lnTo>
                <a:lnTo>
                  <a:pt x="111506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535939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3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60" h="535939">
                <a:moveTo>
                  <a:pt x="65659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4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3" name="object 19">
            <a:extLst>
              <a:ext uri="{FF2B5EF4-FFF2-40B4-BE49-F238E27FC236}">
                <a16:creationId xmlns:a16="http://schemas.microsoft.com/office/drawing/2014/main" id="{127B83CA-AF91-814A-9429-2A54007A9BE4}"/>
              </a:ext>
            </a:extLst>
          </p:cNvPr>
          <p:cNvSpPr/>
          <p:nvPr/>
        </p:nvSpPr>
        <p:spPr>
          <a:xfrm>
            <a:off x="4502848" y="2581192"/>
            <a:ext cx="2399348" cy="770096"/>
          </a:xfrm>
          <a:custGeom>
            <a:avLst/>
            <a:gdLst/>
            <a:ahLst/>
            <a:cxnLst/>
            <a:rect l="l" t="t" r="r" b="b"/>
            <a:pathLst>
              <a:path w="3199129" h="1026795">
                <a:moveTo>
                  <a:pt x="56744" y="32086"/>
                </a:moveTo>
                <a:lnTo>
                  <a:pt x="37522" y="36543"/>
                </a:lnTo>
                <a:lnTo>
                  <a:pt x="50771" y="51007"/>
                </a:lnTo>
                <a:lnTo>
                  <a:pt x="3193160" y="1026794"/>
                </a:lnTo>
                <a:lnTo>
                  <a:pt x="3199003" y="1007872"/>
                </a:lnTo>
                <a:lnTo>
                  <a:pt x="56744" y="32086"/>
                </a:lnTo>
                <a:close/>
              </a:path>
              <a:path w="3199129" h="1026795">
                <a:moveTo>
                  <a:pt x="107823" y="0"/>
                </a:moveTo>
                <a:lnTo>
                  <a:pt x="102488" y="1142"/>
                </a:lnTo>
                <a:lnTo>
                  <a:pt x="0" y="24891"/>
                </a:lnTo>
                <a:lnTo>
                  <a:pt x="70992" y="102488"/>
                </a:lnTo>
                <a:lnTo>
                  <a:pt x="74675" y="106425"/>
                </a:lnTo>
                <a:lnTo>
                  <a:pt x="81025" y="106807"/>
                </a:lnTo>
                <a:lnTo>
                  <a:pt x="84962" y="102997"/>
                </a:lnTo>
                <a:lnTo>
                  <a:pt x="89026" y="99313"/>
                </a:lnTo>
                <a:lnTo>
                  <a:pt x="89280" y="93090"/>
                </a:lnTo>
                <a:lnTo>
                  <a:pt x="85598" y="89026"/>
                </a:lnTo>
                <a:lnTo>
                  <a:pt x="50771" y="51007"/>
                </a:lnTo>
                <a:lnTo>
                  <a:pt x="15748" y="40132"/>
                </a:lnTo>
                <a:lnTo>
                  <a:pt x="21716" y="21209"/>
                </a:lnTo>
                <a:lnTo>
                  <a:pt x="103648" y="21209"/>
                </a:lnTo>
                <a:lnTo>
                  <a:pt x="106934" y="20447"/>
                </a:lnTo>
                <a:lnTo>
                  <a:pt x="112267" y="19303"/>
                </a:lnTo>
                <a:lnTo>
                  <a:pt x="115569" y="13970"/>
                </a:lnTo>
                <a:lnTo>
                  <a:pt x="114300" y="8636"/>
                </a:lnTo>
                <a:lnTo>
                  <a:pt x="113156" y="3301"/>
                </a:lnTo>
                <a:lnTo>
                  <a:pt x="107823" y="0"/>
                </a:lnTo>
                <a:close/>
              </a:path>
              <a:path w="3199129" h="1026795">
                <a:moveTo>
                  <a:pt x="21716" y="21209"/>
                </a:moveTo>
                <a:lnTo>
                  <a:pt x="15748" y="40132"/>
                </a:lnTo>
                <a:lnTo>
                  <a:pt x="50771" y="51007"/>
                </a:lnTo>
                <a:lnTo>
                  <a:pt x="41042" y="40386"/>
                </a:lnTo>
                <a:lnTo>
                  <a:pt x="20954" y="40386"/>
                </a:lnTo>
                <a:lnTo>
                  <a:pt x="26035" y="24002"/>
                </a:lnTo>
                <a:lnTo>
                  <a:pt x="30714" y="24002"/>
                </a:lnTo>
                <a:lnTo>
                  <a:pt x="21716" y="21209"/>
                </a:lnTo>
                <a:close/>
              </a:path>
              <a:path w="3199129" h="1026795">
                <a:moveTo>
                  <a:pt x="26035" y="24002"/>
                </a:moveTo>
                <a:lnTo>
                  <a:pt x="20954" y="40386"/>
                </a:lnTo>
                <a:lnTo>
                  <a:pt x="37522" y="36543"/>
                </a:lnTo>
                <a:lnTo>
                  <a:pt x="26035" y="24002"/>
                </a:lnTo>
                <a:close/>
              </a:path>
              <a:path w="3199129" h="1026795">
                <a:moveTo>
                  <a:pt x="37522" y="36543"/>
                </a:moveTo>
                <a:lnTo>
                  <a:pt x="20954" y="40386"/>
                </a:lnTo>
                <a:lnTo>
                  <a:pt x="41042" y="40386"/>
                </a:lnTo>
                <a:lnTo>
                  <a:pt x="37522" y="36543"/>
                </a:lnTo>
                <a:close/>
              </a:path>
              <a:path w="3199129" h="1026795">
                <a:moveTo>
                  <a:pt x="30714" y="24002"/>
                </a:moveTo>
                <a:lnTo>
                  <a:pt x="26035" y="24002"/>
                </a:lnTo>
                <a:lnTo>
                  <a:pt x="37522" y="36543"/>
                </a:lnTo>
                <a:lnTo>
                  <a:pt x="56744" y="32086"/>
                </a:lnTo>
                <a:lnTo>
                  <a:pt x="30714" y="24002"/>
                </a:lnTo>
                <a:close/>
              </a:path>
              <a:path w="3199129" h="1026795">
                <a:moveTo>
                  <a:pt x="103648" y="21209"/>
                </a:moveTo>
                <a:lnTo>
                  <a:pt x="21716" y="21209"/>
                </a:lnTo>
                <a:lnTo>
                  <a:pt x="56744" y="32086"/>
                </a:lnTo>
                <a:lnTo>
                  <a:pt x="103648" y="2120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4" name="object 20">
            <a:extLst>
              <a:ext uri="{FF2B5EF4-FFF2-40B4-BE49-F238E27FC236}">
                <a16:creationId xmlns:a16="http://schemas.microsoft.com/office/drawing/2014/main" id="{95EDBC16-4865-E844-8A31-4D74AB539F54}"/>
              </a:ext>
            </a:extLst>
          </p:cNvPr>
          <p:cNvSpPr/>
          <p:nvPr/>
        </p:nvSpPr>
        <p:spPr>
          <a:xfrm>
            <a:off x="5567838" y="2788551"/>
            <a:ext cx="429887" cy="1912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21">
            <a:extLst>
              <a:ext uri="{FF2B5EF4-FFF2-40B4-BE49-F238E27FC236}">
                <a16:creationId xmlns:a16="http://schemas.microsoft.com/office/drawing/2014/main" id="{9E3941C9-3DFE-AC46-821F-2E204671DB00}"/>
              </a:ext>
            </a:extLst>
          </p:cNvPr>
          <p:cNvSpPr txBox="1"/>
          <p:nvPr/>
        </p:nvSpPr>
        <p:spPr>
          <a:xfrm>
            <a:off x="5792534" y="1191685"/>
            <a:ext cx="1406366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111919">
              <a:spcBef>
                <a:spcPts val="75"/>
              </a:spcBef>
            </a:pPr>
            <a:r>
              <a:rPr sz="1350" spc="-8" dirty="0">
                <a:solidFill>
                  <a:srgbClr val="7E7E7E"/>
                </a:solidFill>
                <a:latin typeface="Calibri"/>
                <a:cs typeface="Calibri"/>
              </a:rPr>
              <a:t>How to compute  sentence</a:t>
            </a:r>
            <a:r>
              <a:rPr sz="1350" spc="-3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7E7E7E"/>
                </a:solidFill>
                <a:latin typeface="Calibri"/>
                <a:cs typeface="Calibri"/>
              </a:rPr>
              <a:t>encoding?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7" name="object 22">
            <a:extLst>
              <a:ext uri="{FF2B5EF4-FFF2-40B4-BE49-F238E27FC236}">
                <a16:creationId xmlns:a16="http://schemas.microsoft.com/office/drawing/2014/main" id="{BB16C9B4-2C5E-CA4D-B0F1-2320D55093F6}"/>
              </a:ext>
            </a:extLst>
          </p:cNvPr>
          <p:cNvSpPr txBox="1"/>
          <p:nvPr/>
        </p:nvSpPr>
        <p:spPr>
          <a:xfrm>
            <a:off x="5730812" y="1808905"/>
            <a:ext cx="152971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76" algn="ctr">
              <a:spcBef>
                <a:spcPts val="75"/>
              </a:spcBef>
            </a:pPr>
            <a:r>
              <a:rPr sz="1350" u="heavy" spc="-4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Basic</a:t>
            </a:r>
            <a:r>
              <a:rPr sz="1350" u="heavy" spc="-1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 </a:t>
            </a:r>
            <a:r>
              <a:rPr sz="1350" u="heavy" spc="-11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way</a:t>
            </a:r>
            <a:r>
              <a:rPr sz="1350" spc="-11" dirty="0">
                <a:solidFill>
                  <a:srgbClr val="7E7E7E"/>
                </a:solidFill>
                <a:latin typeface="Calibri"/>
                <a:cs typeface="Calibri"/>
              </a:rPr>
              <a:t>:</a:t>
            </a:r>
            <a:endParaRPr sz="13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350" dirty="0">
                <a:solidFill>
                  <a:srgbClr val="7E7E7E"/>
                </a:solidFill>
                <a:latin typeface="Calibri"/>
                <a:cs typeface="Calibri"/>
              </a:rPr>
              <a:t>Use </a:t>
            </a:r>
            <a:r>
              <a:rPr sz="1350" spc="-4" dirty="0">
                <a:solidFill>
                  <a:srgbClr val="7E7E7E"/>
                </a:solidFill>
                <a:latin typeface="Calibri"/>
                <a:cs typeface="Calibri"/>
              </a:rPr>
              <a:t>final hidden</a:t>
            </a:r>
            <a:r>
              <a:rPr sz="1350" spc="-41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350" spc="-15" dirty="0">
                <a:solidFill>
                  <a:srgbClr val="7E7E7E"/>
                </a:solidFill>
                <a:latin typeface="Calibri"/>
                <a:cs typeface="Calibri"/>
              </a:rPr>
              <a:t>state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8" name="object 23">
            <a:extLst>
              <a:ext uri="{FF2B5EF4-FFF2-40B4-BE49-F238E27FC236}">
                <a16:creationId xmlns:a16="http://schemas.microsoft.com/office/drawing/2014/main" id="{3D383A4A-D17F-5C48-8377-23A08DCA599E}"/>
              </a:ext>
            </a:extLst>
          </p:cNvPr>
          <p:cNvSpPr txBox="1"/>
          <p:nvPr/>
        </p:nvSpPr>
        <p:spPr>
          <a:xfrm>
            <a:off x="1430655" y="839832"/>
            <a:ext cx="194405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4" dirty="0">
                <a:solidFill>
                  <a:srgbClr val="3986FF"/>
                </a:solidFill>
                <a:latin typeface="Calibri"/>
                <a:cs typeface="Calibri"/>
              </a:rPr>
              <a:t>e.g. </a:t>
            </a:r>
            <a:r>
              <a:rPr sz="1350" u="heavy" spc="-4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sentiment</a:t>
            </a:r>
            <a:r>
              <a:rPr sz="1350" u="heavy" spc="-45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 </a:t>
            </a:r>
            <a:r>
              <a:rPr sz="1350" u="heavy" spc="-8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classification</a:t>
            </a:r>
            <a:endParaRPr sz="13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1557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57150"/>
            <a:ext cx="8902599" cy="492443"/>
          </a:xfrm>
        </p:spPr>
        <p:txBody>
          <a:bodyPr/>
          <a:lstStyle/>
          <a:p>
            <a:r>
              <a:rPr lang="en-US" dirty="0"/>
              <a:t>RNN Language Models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0A86A6D-9B64-C847-BE08-BBF0DF97D270}"/>
              </a:ext>
            </a:extLst>
          </p:cNvPr>
          <p:cNvSpPr txBox="1"/>
          <p:nvPr/>
        </p:nvSpPr>
        <p:spPr>
          <a:xfrm>
            <a:off x="1430655" y="885552"/>
            <a:ext cx="447484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4" dirty="0">
                <a:solidFill>
                  <a:srgbClr val="3986FF"/>
                </a:solidFill>
                <a:latin typeface="Calibri"/>
                <a:cs typeface="Calibri"/>
              </a:rPr>
              <a:t>e.g. </a:t>
            </a:r>
            <a:r>
              <a:rPr sz="1350" u="heavy" spc="-4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question </a:t>
            </a:r>
            <a:r>
              <a:rPr sz="1350" u="heavy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answering</a:t>
            </a:r>
            <a:r>
              <a:rPr sz="1350" dirty="0">
                <a:solidFill>
                  <a:srgbClr val="3986FF"/>
                </a:solidFill>
                <a:latin typeface="Calibri"/>
                <a:cs typeface="Calibri"/>
              </a:rPr>
              <a:t>, machine </a:t>
            </a:r>
            <a:r>
              <a:rPr sz="1350" spc="-8" dirty="0">
                <a:solidFill>
                  <a:srgbClr val="3986FF"/>
                </a:solidFill>
                <a:latin typeface="Calibri"/>
                <a:cs typeface="Calibri"/>
              </a:rPr>
              <a:t>translation, </a:t>
            </a:r>
            <a:r>
              <a:rPr sz="1350" i="1" spc="-8" dirty="0">
                <a:solidFill>
                  <a:srgbClr val="3986FF"/>
                </a:solidFill>
                <a:latin typeface="Calibri"/>
                <a:cs typeface="Calibri"/>
              </a:rPr>
              <a:t>many </a:t>
            </a:r>
            <a:r>
              <a:rPr sz="1350" i="1" spc="-4" dirty="0">
                <a:solidFill>
                  <a:srgbClr val="3986FF"/>
                </a:solidFill>
                <a:latin typeface="Calibri"/>
                <a:cs typeface="Calibri"/>
              </a:rPr>
              <a:t>other</a:t>
            </a:r>
            <a:r>
              <a:rPr sz="1350" i="1" spc="8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1350" i="1" spc="-11" dirty="0">
                <a:solidFill>
                  <a:srgbClr val="3986FF"/>
                </a:solidFill>
                <a:latin typeface="Calibri"/>
                <a:cs typeface="Calibri"/>
              </a:rPr>
              <a:t>tasks!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3C5CF17-B910-6442-8F81-11BA04597FD9}"/>
              </a:ext>
            </a:extLst>
          </p:cNvPr>
          <p:cNvSpPr/>
          <p:nvPr/>
        </p:nvSpPr>
        <p:spPr>
          <a:xfrm>
            <a:off x="2313431" y="3562839"/>
            <a:ext cx="3494151" cy="1222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7DC47D6-1679-9B4A-B4D8-F754C62FB660}"/>
              </a:ext>
            </a:extLst>
          </p:cNvPr>
          <p:cNvSpPr/>
          <p:nvPr/>
        </p:nvSpPr>
        <p:spPr>
          <a:xfrm>
            <a:off x="4058221" y="2820650"/>
            <a:ext cx="1607820" cy="759143"/>
          </a:xfrm>
          <a:custGeom>
            <a:avLst/>
            <a:gdLst/>
            <a:ahLst/>
            <a:cxnLst/>
            <a:rect l="l" t="t" r="r" b="b"/>
            <a:pathLst>
              <a:path w="2143760" h="1012189">
                <a:moveTo>
                  <a:pt x="55344" y="25132"/>
                </a:moveTo>
                <a:lnTo>
                  <a:pt x="35674" y="26978"/>
                </a:lnTo>
                <a:lnTo>
                  <a:pt x="46939" y="43155"/>
                </a:lnTo>
                <a:lnTo>
                  <a:pt x="2135251" y="1011809"/>
                </a:lnTo>
                <a:lnTo>
                  <a:pt x="2143633" y="993775"/>
                </a:lnTo>
                <a:lnTo>
                  <a:pt x="55344" y="25132"/>
                </a:lnTo>
                <a:close/>
              </a:path>
              <a:path w="2143760" h="1012189">
                <a:moveTo>
                  <a:pt x="110109" y="0"/>
                </a:moveTo>
                <a:lnTo>
                  <a:pt x="0" y="10414"/>
                </a:lnTo>
                <a:lnTo>
                  <a:pt x="60071" y="96774"/>
                </a:lnTo>
                <a:lnTo>
                  <a:pt x="63246" y="101219"/>
                </a:lnTo>
                <a:lnTo>
                  <a:pt x="69341" y="102362"/>
                </a:lnTo>
                <a:lnTo>
                  <a:pt x="73913" y="99187"/>
                </a:lnTo>
                <a:lnTo>
                  <a:pt x="78359" y="96012"/>
                </a:lnTo>
                <a:lnTo>
                  <a:pt x="79501" y="89916"/>
                </a:lnTo>
                <a:lnTo>
                  <a:pt x="46939" y="43155"/>
                </a:lnTo>
                <a:lnTo>
                  <a:pt x="13588" y="27686"/>
                </a:lnTo>
                <a:lnTo>
                  <a:pt x="21971" y="9652"/>
                </a:lnTo>
                <a:lnTo>
                  <a:pt x="115454" y="9652"/>
                </a:lnTo>
                <a:lnTo>
                  <a:pt x="114935" y="4064"/>
                </a:lnTo>
                <a:lnTo>
                  <a:pt x="110109" y="0"/>
                </a:lnTo>
                <a:close/>
              </a:path>
              <a:path w="2143760" h="1012189">
                <a:moveTo>
                  <a:pt x="21971" y="9652"/>
                </a:moveTo>
                <a:lnTo>
                  <a:pt x="13588" y="27686"/>
                </a:lnTo>
                <a:lnTo>
                  <a:pt x="46939" y="43155"/>
                </a:lnTo>
                <a:lnTo>
                  <a:pt x="36785" y="28575"/>
                </a:lnTo>
                <a:lnTo>
                  <a:pt x="18668" y="28575"/>
                </a:lnTo>
                <a:lnTo>
                  <a:pt x="25908" y="12954"/>
                </a:lnTo>
                <a:lnTo>
                  <a:pt x="29089" y="12954"/>
                </a:lnTo>
                <a:lnTo>
                  <a:pt x="21971" y="9652"/>
                </a:lnTo>
                <a:close/>
              </a:path>
              <a:path w="2143760" h="1012189">
                <a:moveTo>
                  <a:pt x="25908" y="12954"/>
                </a:moveTo>
                <a:lnTo>
                  <a:pt x="18668" y="28575"/>
                </a:lnTo>
                <a:lnTo>
                  <a:pt x="35674" y="26978"/>
                </a:lnTo>
                <a:lnTo>
                  <a:pt x="25908" y="12954"/>
                </a:lnTo>
                <a:close/>
              </a:path>
              <a:path w="2143760" h="1012189">
                <a:moveTo>
                  <a:pt x="35674" y="26978"/>
                </a:moveTo>
                <a:lnTo>
                  <a:pt x="18668" y="28575"/>
                </a:lnTo>
                <a:lnTo>
                  <a:pt x="36785" y="28575"/>
                </a:lnTo>
                <a:lnTo>
                  <a:pt x="35674" y="26978"/>
                </a:lnTo>
                <a:close/>
              </a:path>
              <a:path w="2143760" h="1012189">
                <a:moveTo>
                  <a:pt x="29089" y="12954"/>
                </a:moveTo>
                <a:lnTo>
                  <a:pt x="25908" y="12954"/>
                </a:lnTo>
                <a:lnTo>
                  <a:pt x="35674" y="26978"/>
                </a:lnTo>
                <a:lnTo>
                  <a:pt x="55344" y="25132"/>
                </a:lnTo>
                <a:lnTo>
                  <a:pt x="29089" y="12954"/>
                </a:lnTo>
                <a:close/>
              </a:path>
              <a:path w="2143760" h="1012189">
                <a:moveTo>
                  <a:pt x="115454" y="9652"/>
                </a:moveTo>
                <a:lnTo>
                  <a:pt x="21971" y="9652"/>
                </a:lnTo>
                <a:lnTo>
                  <a:pt x="55344" y="25132"/>
                </a:lnTo>
                <a:lnTo>
                  <a:pt x="112013" y="19812"/>
                </a:lnTo>
                <a:lnTo>
                  <a:pt x="115950" y="14986"/>
                </a:lnTo>
                <a:lnTo>
                  <a:pt x="115454" y="965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80F5C5D-D37F-4346-854E-9D9E13298483}"/>
              </a:ext>
            </a:extLst>
          </p:cNvPr>
          <p:cNvSpPr/>
          <p:nvPr/>
        </p:nvSpPr>
        <p:spPr>
          <a:xfrm>
            <a:off x="4058221" y="2828462"/>
            <a:ext cx="809149" cy="747236"/>
          </a:xfrm>
          <a:custGeom>
            <a:avLst/>
            <a:gdLst/>
            <a:ahLst/>
            <a:cxnLst/>
            <a:rect l="l" t="t" r="r" b="b"/>
            <a:pathLst>
              <a:path w="1078864" h="996314">
                <a:moveTo>
                  <a:pt x="28863" y="26647"/>
                </a:moveTo>
                <a:lnTo>
                  <a:pt x="34615" y="45370"/>
                </a:lnTo>
                <a:lnTo>
                  <a:pt x="1064895" y="996187"/>
                </a:lnTo>
                <a:lnTo>
                  <a:pt x="1078357" y="981582"/>
                </a:lnTo>
                <a:lnTo>
                  <a:pt x="48104" y="30904"/>
                </a:lnTo>
                <a:lnTo>
                  <a:pt x="28863" y="26647"/>
                </a:lnTo>
                <a:close/>
              </a:path>
              <a:path w="1078864" h="996314">
                <a:moveTo>
                  <a:pt x="0" y="0"/>
                </a:moveTo>
                <a:lnTo>
                  <a:pt x="30734" y="100583"/>
                </a:lnTo>
                <a:lnTo>
                  <a:pt x="32385" y="105790"/>
                </a:lnTo>
                <a:lnTo>
                  <a:pt x="37973" y="108712"/>
                </a:lnTo>
                <a:lnTo>
                  <a:pt x="43179" y="107060"/>
                </a:lnTo>
                <a:lnTo>
                  <a:pt x="48387" y="105537"/>
                </a:lnTo>
                <a:lnTo>
                  <a:pt x="51308" y="99948"/>
                </a:lnTo>
                <a:lnTo>
                  <a:pt x="49784" y="94741"/>
                </a:lnTo>
                <a:lnTo>
                  <a:pt x="34615" y="45370"/>
                </a:lnTo>
                <a:lnTo>
                  <a:pt x="7747" y="20573"/>
                </a:lnTo>
                <a:lnTo>
                  <a:pt x="21082" y="5968"/>
                </a:lnTo>
                <a:lnTo>
                  <a:pt x="27128" y="5968"/>
                </a:lnTo>
                <a:lnTo>
                  <a:pt x="0" y="0"/>
                </a:lnTo>
                <a:close/>
              </a:path>
              <a:path w="1078864" h="996314">
                <a:moveTo>
                  <a:pt x="21082" y="5968"/>
                </a:moveTo>
                <a:lnTo>
                  <a:pt x="7747" y="20573"/>
                </a:lnTo>
                <a:lnTo>
                  <a:pt x="34615" y="45370"/>
                </a:lnTo>
                <a:lnTo>
                  <a:pt x="28863" y="26647"/>
                </a:lnTo>
                <a:lnTo>
                  <a:pt x="12318" y="22987"/>
                </a:lnTo>
                <a:lnTo>
                  <a:pt x="23875" y="10413"/>
                </a:lnTo>
                <a:lnTo>
                  <a:pt x="25899" y="10413"/>
                </a:lnTo>
                <a:lnTo>
                  <a:pt x="21082" y="5968"/>
                </a:lnTo>
                <a:close/>
              </a:path>
              <a:path w="1078864" h="996314">
                <a:moveTo>
                  <a:pt x="27128" y="5968"/>
                </a:moveTo>
                <a:lnTo>
                  <a:pt x="21082" y="5968"/>
                </a:lnTo>
                <a:lnTo>
                  <a:pt x="48104" y="30904"/>
                </a:lnTo>
                <a:lnTo>
                  <a:pt x="103759" y="43179"/>
                </a:lnTo>
                <a:lnTo>
                  <a:pt x="109092" y="39750"/>
                </a:lnTo>
                <a:lnTo>
                  <a:pt x="111378" y="29082"/>
                </a:lnTo>
                <a:lnTo>
                  <a:pt x="108076" y="23875"/>
                </a:lnTo>
                <a:lnTo>
                  <a:pt x="102742" y="22605"/>
                </a:lnTo>
                <a:lnTo>
                  <a:pt x="27128" y="5968"/>
                </a:lnTo>
                <a:close/>
              </a:path>
              <a:path w="1078864" h="996314">
                <a:moveTo>
                  <a:pt x="25899" y="10413"/>
                </a:moveTo>
                <a:lnTo>
                  <a:pt x="23875" y="10413"/>
                </a:lnTo>
                <a:lnTo>
                  <a:pt x="28863" y="26647"/>
                </a:lnTo>
                <a:lnTo>
                  <a:pt x="48104" y="30904"/>
                </a:lnTo>
                <a:lnTo>
                  <a:pt x="25899" y="10413"/>
                </a:lnTo>
                <a:close/>
              </a:path>
              <a:path w="1078864" h="996314">
                <a:moveTo>
                  <a:pt x="23875" y="10413"/>
                </a:moveTo>
                <a:lnTo>
                  <a:pt x="12318" y="22987"/>
                </a:lnTo>
                <a:lnTo>
                  <a:pt x="28863" y="26647"/>
                </a:lnTo>
                <a:lnTo>
                  <a:pt x="23875" y="10413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DF64810B-D192-9A4F-B2AB-FD18E2E210EF}"/>
              </a:ext>
            </a:extLst>
          </p:cNvPr>
          <p:cNvSpPr/>
          <p:nvPr/>
        </p:nvSpPr>
        <p:spPr>
          <a:xfrm>
            <a:off x="4016407" y="2828461"/>
            <a:ext cx="83820" cy="751523"/>
          </a:xfrm>
          <a:custGeom>
            <a:avLst/>
            <a:gdLst/>
            <a:ahLst/>
            <a:cxnLst/>
            <a:rect l="l" t="t" r="r" b="b"/>
            <a:pathLst>
              <a:path w="111760" h="1002029">
                <a:moveTo>
                  <a:pt x="55752" y="39224"/>
                </a:moveTo>
                <a:lnTo>
                  <a:pt x="45846" y="56206"/>
                </a:lnTo>
                <a:lnTo>
                  <a:pt x="45846" y="1001648"/>
                </a:lnTo>
                <a:lnTo>
                  <a:pt x="65658" y="1001648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1002029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1002029">
                <a:moveTo>
                  <a:pt x="67159" y="19557"/>
                </a:moveTo>
                <a:lnTo>
                  <a:pt x="65658" y="19557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1002029">
                <a:moveTo>
                  <a:pt x="65658" y="19557"/>
                </a:moveTo>
                <a:lnTo>
                  <a:pt x="45846" y="19557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7"/>
                </a:lnTo>
                <a:close/>
              </a:path>
              <a:path w="111760" h="1002029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1002029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0F1083E-47E9-064D-B84A-3BD4C7B9D08E}"/>
              </a:ext>
            </a:extLst>
          </p:cNvPr>
          <p:cNvSpPr/>
          <p:nvPr/>
        </p:nvSpPr>
        <p:spPr>
          <a:xfrm>
            <a:off x="3246214" y="2828462"/>
            <a:ext cx="812483" cy="757714"/>
          </a:xfrm>
          <a:custGeom>
            <a:avLst/>
            <a:gdLst/>
            <a:ahLst/>
            <a:cxnLst/>
            <a:rect l="l" t="t" r="r" b="b"/>
            <a:pathLst>
              <a:path w="1083310" h="1010285">
                <a:moveTo>
                  <a:pt x="1054548" y="26702"/>
                </a:moveTo>
                <a:lnTo>
                  <a:pt x="1035310" y="31050"/>
                </a:lnTo>
                <a:lnTo>
                  <a:pt x="0" y="995425"/>
                </a:lnTo>
                <a:lnTo>
                  <a:pt x="13462" y="1009903"/>
                </a:lnTo>
                <a:lnTo>
                  <a:pt x="1048892" y="45417"/>
                </a:lnTo>
                <a:lnTo>
                  <a:pt x="1054548" y="26702"/>
                </a:lnTo>
                <a:close/>
              </a:path>
              <a:path w="1083310" h="1010285">
                <a:moveTo>
                  <a:pt x="1081345" y="6095"/>
                </a:moveTo>
                <a:lnTo>
                  <a:pt x="1062101" y="6095"/>
                </a:lnTo>
                <a:lnTo>
                  <a:pt x="1075563" y="20573"/>
                </a:lnTo>
                <a:lnTo>
                  <a:pt x="1048892" y="45417"/>
                </a:lnTo>
                <a:lnTo>
                  <a:pt x="1033907" y="94995"/>
                </a:lnTo>
                <a:lnTo>
                  <a:pt x="1032383" y="100202"/>
                </a:lnTo>
                <a:lnTo>
                  <a:pt x="1035303" y="105790"/>
                </a:lnTo>
                <a:lnTo>
                  <a:pt x="1045717" y="108838"/>
                </a:lnTo>
                <a:lnTo>
                  <a:pt x="1051305" y="105917"/>
                </a:lnTo>
                <a:lnTo>
                  <a:pt x="1052829" y="100710"/>
                </a:lnTo>
                <a:lnTo>
                  <a:pt x="1081345" y="6095"/>
                </a:lnTo>
                <a:close/>
              </a:path>
              <a:path w="1083310" h="1010285">
                <a:moveTo>
                  <a:pt x="1066234" y="10540"/>
                </a:moveTo>
                <a:lnTo>
                  <a:pt x="1059434" y="10540"/>
                </a:lnTo>
                <a:lnTo>
                  <a:pt x="1070990" y="22987"/>
                </a:lnTo>
                <a:lnTo>
                  <a:pt x="1054548" y="26702"/>
                </a:lnTo>
                <a:lnTo>
                  <a:pt x="1048892" y="45417"/>
                </a:lnTo>
                <a:lnTo>
                  <a:pt x="1075563" y="20573"/>
                </a:lnTo>
                <a:lnTo>
                  <a:pt x="1066234" y="10540"/>
                </a:lnTo>
                <a:close/>
              </a:path>
              <a:path w="1083310" h="1010285">
                <a:moveTo>
                  <a:pt x="1083183" y="0"/>
                </a:moveTo>
                <a:lnTo>
                  <a:pt x="980566" y="23113"/>
                </a:lnTo>
                <a:lnTo>
                  <a:pt x="975233" y="24256"/>
                </a:lnTo>
                <a:lnTo>
                  <a:pt x="971930" y="29590"/>
                </a:lnTo>
                <a:lnTo>
                  <a:pt x="973201" y="34925"/>
                </a:lnTo>
                <a:lnTo>
                  <a:pt x="974343" y="40258"/>
                </a:lnTo>
                <a:lnTo>
                  <a:pt x="979677" y="43687"/>
                </a:lnTo>
                <a:lnTo>
                  <a:pt x="985012" y="42417"/>
                </a:lnTo>
                <a:lnTo>
                  <a:pt x="1035310" y="31050"/>
                </a:lnTo>
                <a:lnTo>
                  <a:pt x="1062101" y="6095"/>
                </a:lnTo>
                <a:lnTo>
                  <a:pt x="1081345" y="6095"/>
                </a:lnTo>
                <a:lnTo>
                  <a:pt x="1083183" y="0"/>
                </a:lnTo>
                <a:close/>
              </a:path>
              <a:path w="1083310" h="1010285">
                <a:moveTo>
                  <a:pt x="1062101" y="6095"/>
                </a:moveTo>
                <a:lnTo>
                  <a:pt x="1035310" y="31050"/>
                </a:lnTo>
                <a:lnTo>
                  <a:pt x="1054548" y="26702"/>
                </a:lnTo>
                <a:lnTo>
                  <a:pt x="1059434" y="10540"/>
                </a:lnTo>
                <a:lnTo>
                  <a:pt x="1066234" y="10540"/>
                </a:lnTo>
                <a:lnTo>
                  <a:pt x="1062101" y="6095"/>
                </a:lnTo>
                <a:close/>
              </a:path>
              <a:path w="1083310" h="1010285">
                <a:moveTo>
                  <a:pt x="1059434" y="10540"/>
                </a:moveTo>
                <a:lnTo>
                  <a:pt x="1054548" y="26702"/>
                </a:lnTo>
                <a:lnTo>
                  <a:pt x="1070990" y="22987"/>
                </a:lnTo>
                <a:lnTo>
                  <a:pt x="1059434" y="1054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CA9F815-508F-9641-8C07-836BF5D8369E}"/>
              </a:ext>
            </a:extLst>
          </p:cNvPr>
          <p:cNvSpPr/>
          <p:nvPr/>
        </p:nvSpPr>
        <p:spPr>
          <a:xfrm>
            <a:off x="2454878" y="2821032"/>
            <a:ext cx="1603534" cy="765810"/>
          </a:xfrm>
          <a:custGeom>
            <a:avLst/>
            <a:gdLst/>
            <a:ahLst/>
            <a:cxnLst/>
            <a:rect l="l" t="t" r="r" b="b"/>
            <a:pathLst>
              <a:path w="2138045" h="1021079">
                <a:moveTo>
                  <a:pt x="2082852" y="24806"/>
                </a:moveTo>
                <a:lnTo>
                  <a:pt x="0" y="1002538"/>
                </a:lnTo>
                <a:lnTo>
                  <a:pt x="8381" y="1020572"/>
                </a:lnTo>
                <a:lnTo>
                  <a:pt x="2091194" y="42792"/>
                </a:lnTo>
                <a:lnTo>
                  <a:pt x="2102378" y="26555"/>
                </a:lnTo>
                <a:lnTo>
                  <a:pt x="2082852" y="24806"/>
                </a:lnTo>
                <a:close/>
              </a:path>
              <a:path w="2138045" h="1021079">
                <a:moveTo>
                  <a:pt x="2130838" y="9271"/>
                </a:moveTo>
                <a:lnTo>
                  <a:pt x="2115947" y="9271"/>
                </a:lnTo>
                <a:lnTo>
                  <a:pt x="2124456" y="27177"/>
                </a:lnTo>
                <a:lnTo>
                  <a:pt x="2091194" y="42792"/>
                </a:lnTo>
                <a:lnTo>
                  <a:pt x="2061971" y="85216"/>
                </a:lnTo>
                <a:lnTo>
                  <a:pt x="2058796" y="89788"/>
                </a:lnTo>
                <a:lnTo>
                  <a:pt x="2059940" y="95885"/>
                </a:lnTo>
                <a:lnTo>
                  <a:pt x="2068957" y="102108"/>
                </a:lnTo>
                <a:lnTo>
                  <a:pt x="2075180" y="100964"/>
                </a:lnTo>
                <a:lnTo>
                  <a:pt x="2137918" y="9906"/>
                </a:lnTo>
                <a:lnTo>
                  <a:pt x="2130838" y="9271"/>
                </a:lnTo>
                <a:close/>
              </a:path>
              <a:path w="2138045" h="1021079">
                <a:moveTo>
                  <a:pt x="2102378" y="26555"/>
                </a:moveTo>
                <a:lnTo>
                  <a:pt x="2091194" y="42792"/>
                </a:lnTo>
                <a:lnTo>
                  <a:pt x="2122562" y="28066"/>
                </a:lnTo>
                <a:lnTo>
                  <a:pt x="2119249" y="28066"/>
                </a:lnTo>
                <a:lnTo>
                  <a:pt x="2102378" y="26555"/>
                </a:lnTo>
                <a:close/>
              </a:path>
              <a:path w="2138045" h="1021079">
                <a:moveTo>
                  <a:pt x="2112010" y="12573"/>
                </a:moveTo>
                <a:lnTo>
                  <a:pt x="2102378" y="26555"/>
                </a:lnTo>
                <a:lnTo>
                  <a:pt x="2119249" y="28066"/>
                </a:lnTo>
                <a:lnTo>
                  <a:pt x="2112010" y="12573"/>
                </a:lnTo>
                <a:close/>
              </a:path>
              <a:path w="2138045" h="1021079">
                <a:moveTo>
                  <a:pt x="2117516" y="12573"/>
                </a:moveTo>
                <a:lnTo>
                  <a:pt x="2112010" y="12573"/>
                </a:lnTo>
                <a:lnTo>
                  <a:pt x="2119249" y="28066"/>
                </a:lnTo>
                <a:lnTo>
                  <a:pt x="2122562" y="28066"/>
                </a:lnTo>
                <a:lnTo>
                  <a:pt x="2124456" y="27177"/>
                </a:lnTo>
                <a:lnTo>
                  <a:pt x="2117516" y="12573"/>
                </a:lnTo>
                <a:close/>
              </a:path>
              <a:path w="2138045" h="1021079">
                <a:moveTo>
                  <a:pt x="2115947" y="9271"/>
                </a:moveTo>
                <a:lnTo>
                  <a:pt x="2082852" y="24806"/>
                </a:lnTo>
                <a:lnTo>
                  <a:pt x="2102378" y="26555"/>
                </a:lnTo>
                <a:lnTo>
                  <a:pt x="2112010" y="12573"/>
                </a:lnTo>
                <a:lnTo>
                  <a:pt x="2117516" y="12573"/>
                </a:lnTo>
                <a:lnTo>
                  <a:pt x="2115947" y="9271"/>
                </a:lnTo>
                <a:close/>
              </a:path>
              <a:path w="2138045" h="1021079">
                <a:moveTo>
                  <a:pt x="2027682" y="0"/>
                </a:moveTo>
                <a:lnTo>
                  <a:pt x="2022983" y="4063"/>
                </a:lnTo>
                <a:lnTo>
                  <a:pt x="2021967" y="14986"/>
                </a:lnTo>
                <a:lnTo>
                  <a:pt x="2026031" y="19812"/>
                </a:lnTo>
                <a:lnTo>
                  <a:pt x="2031365" y="20193"/>
                </a:lnTo>
                <a:lnTo>
                  <a:pt x="2082852" y="24806"/>
                </a:lnTo>
                <a:lnTo>
                  <a:pt x="2115947" y="9271"/>
                </a:lnTo>
                <a:lnTo>
                  <a:pt x="2130838" y="9271"/>
                </a:lnTo>
                <a:lnTo>
                  <a:pt x="202768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026903D-05A6-1E46-8036-09D89B585F19}"/>
              </a:ext>
            </a:extLst>
          </p:cNvPr>
          <p:cNvSpPr txBox="1"/>
          <p:nvPr/>
        </p:nvSpPr>
        <p:spPr>
          <a:xfrm>
            <a:off x="6097905" y="2425554"/>
            <a:ext cx="1673543" cy="1061829"/>
          </a:xfrm>
          <a:prstGeom prst="rect">
            <a:avLst/>
          </a:prstGeom>
          <a:ln w="12192">
            <a:solidFill>
              <a:srgbClr val="7E7E7E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69056" marR="155734">
              <a:spcBef>
                <a:spcPts val="180"/>
              </a:spcBef>
            </a:pPr>
            <a:r>
              <a:rPr sz="1350" b="1" u="heavy" spc="-8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Context:</a:t>
            </a:r>
            <a:r>
              <a:rPr sz="1350" b="1" spc="-8" dirty="0">
                <a:latin typeface="Calibri"/>
                <a:cs typeface="Calibri"/>
              </a:rPr>
              <a:t> </a:t>
            </a:r>
            <a:r>
              <a:rPr sz="1350" i="1" spc="-4" dirty="0">
                <a:latin typeface="Calibri"/>
                <a:cs typeface="Calibri"/>
              </a:rPr>
              <a:t>Ludwig </a:t>
            </a:r>
            <a:r>
              <a:rPr sz="1350" i="1" dirty="0">
                <a:latin typeface="Calibri"/>
                <a:cs typeface="Calibri"/>
              </a:rPr>
              <a:t>van  </a:t>
            </a:r>
            <a:r>
              <a:rPr sz="1350" i="1" spc="-4" dirty="0">
                <a:latin typeface="Calibri"/>
                <a:cs typeface="Calibri"/>
              </a:rPr>
              <a:t>Beethoven </a:t>
            </a:r>
            <a:r>
              <a:rPr sz="1350" i="1" dirty="0">
                <a:latin typeface="Calibri"/>
                <a:cs typeface="Calibri"/>
              </a:rPr>
              <a:t>was a  German </a:t>
            </a:r>
            <a:r>
              <a:rPr sz="1350" i="1" spc="-8" dirty="0">
                <a:latin typeface="Calibri"/>
                <a:cs typeface="Calibri"/>
              </a:rPr>
              <a:t>composer  </a:t>
            </a:r>
            <a:r>
              <a:rPr sz="1350" i="1" spc="-4" dirty="0">
                <a:latin typeface="Calibri"/>
                <a:cs typeface="Calibri"/>
              </a:rPr>
              <a:t>and </a:t>
            </a:r>
            <a:r>
              <a:rPr sz="1350" i="1" spc="-8" dirty="0">
                <a:latin typeface="Calibri"/>
                <a:cs typeface="Calibri"/>
              </a:rPr>
              <a:t>pianist. </a:t>
            </a:r>
            <a:r>
              <a:rPr sz="1350" i="1" dirty="0">
                <a:latin typeface="Calibri"/>
                <a:cs typeface="Calibri"/>
              </a:rPr>
              <a:t>A </a:t>
            </a:r>
            <a:r>
              <a:rPr sz="1350" i="1" spc="-8" dirty="0">
                <a:latin typeface="Calibri"/>
                <a:cs typeface="Calibri"/>
              </a:rPr>
              <a:t>crucial  </a:t>
            </a:r>
            <a:r>
              <a:rPr sz="1350" i="1" spc="-4" dirty="0">
                <a:latin typeface="Calibri"/>
                <a:cs typeface="Calibri"/>
              </a:rPr>
              <a:t>figure</a:t>
            </a:r>
            <a:r>
              <a:rPr sz="1350" i="1" dirty="0">
                <a:latin typeface="Calibri"/>
                <a:cs typeface="Calibri"/>
              </a:rPr>
              <a:t> …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380DCD9-132B-D54B-A452-D0116A986505}"/>
              </a:ext>
            </a:extLst>
          </p:cNvPr>
          <p:cNvSpPr txBox="1"/>
          <p:nvPr/>
        </p:nvSpPr>
        <p:spPr>
          <a:xfrm>
            <a:off x="5621846" y="4785696"/>
            <a:ext cx="9858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?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1601F98F-B404-3A47-B240-865932B69BE6}"/>
              </a:ext>
            </a:extLst>
          </p:cNvPr>
          <p:cNvSpPr txBox="1"/>
          <p:nvPr/>
        </p:nvSpPr>
        <p:spPr>
          <a:xfrm>
            <a:off x="2279238" y="4792783"/>
            <a:ext cx="37576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what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23EF0F84-AEC0-4B49-A088-29332981570A}"/>
              </a:ext>
            </a:extLst>
          </p:cNvPr>
          <p:cNvSpPr txBox="1"/>
          <p:nvPr/>
        </p:nvSpPr>
        <p:spPr>
          <a:xfrm>
            <a:off x="2872168" y="4792783"/>
            <a:ext cx="76723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4" dirty="0">
                <a:latin typeface="Calibri"/>
                <a:cs typeface="Calibri"/>
              </a:rPr>
              <a:t>na</a:t>
            </a:r>
            <a:r>
              <a:rPr sz="1350" i="1" spc="-8" dirty="0">
                <a:latin typeface="Calibri"/>
                <a:cs typeface="Calibri"/>
              </a:rPr>
              <a:t>t</a:t>
            </a:r>
            <a:r>
              <a:rPr sz="1350" i="1" spc="-4" dirty="0">
                <a:latin typeface="Calibri"/>
                <a:cs typeface="Calibri"/>
              </a:rPr>
              <a:t>iona</a:t>
            </a:r>
            <a:r>
              <a:rPr sz="1350" i="1" spc="-8" dirty="0">
                <a:latin typeface="Calibri"/>
                <a:cs typeface="Calibri"/>
              </a:rPr>
              <a:t>l</a:t>
            </a:r>
            <a:r>
              <a:rPr sz="1350" i="1" spc="-4" dirty="0">
                <a:latin typeface="Calibri"/>
                <a:cs typeface="Calibri"/>
              </a:rPr>
              <a:t>i</a:t>
            </a:r>
            <a:r>
              <a:rPr sz="1350" i="1" dirty="0">
                <a:latin typeface="Calibri"/>
                <a:cs typeface="Calibri"/>
              </a:rPr>
              <a:t>ty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676D3076-258E-AE48-9014-09F5212104FB}"/>
              </a:ext>
            </a:extLst>
          </p:cNvPr>
          <p:cNvSpPr txBox="1"/>
          <p:nvPr/>
        </p:nvSpPr>
        <p:spPr>
          <a:xfrm>
            <a:off x="3910488" y="4792783"/>
            <a:ext cx="132969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583883" algn="l"/>
              </a:tabLst>
            </a:pPr>
            <a:r>
              <a:rPr sz="1350" i="1" dirty="0">
                <a:latin typeface="Calibri"/>
                <a:cs typeface="Calibri"/>
              </a:rPr>
              <a:t>was	</a:t>
            </a:r>
            <a:r>
              <a:rPr sz="2025" i="1" baseline="1543" dirty="0">
                <a:latin typeface="Calibri"/>
                <a:cs typeface="Calibri"/>
              </a:rPr>
              <a:t>B</a:t>
            </a:r>
            <a:r>
              <a:rPr sz="2025" i="1" spc="5" baseline="1543" dirty="0">
                <a:latin typeface="Calibri"/>
                <a:cs typeface="Calibri"/>
              </a:rPr>
              <a:t>e</a:t>
            </a:r>
            <a:r>
              <a:rPr sz="2025" i="1" spc="-11" baseline="1543" dirty="0">
                <a:latin typeface="Calibri"/>
                <a:cs typeface="Calibri"/>
              </a:rPr>
              <a:t>e</a:t>
            </a:r>
            <a:r>
              <a:rPr sz="2025" i="1" baseline="1543" dirty="0">
                <a:latin typeface="Calibri"/>
                <a:cs typeface="Calibri"/>
              </a:rPr>
              <a:t>th</a:t>
            </a:r>
            <a:r>
              <a:rPr sz="2025" i="1" spc="-23" baseline="1543" dirty="0">
                <a:latin typeface="Calibri"/>
                <a:cs typeface="Calibri"/>
              </a:rPr>
              <a:t>o</a:t>
            </a:r>
            <a:r>
              <a:rPr sz="2025" i="1" baseline="1543" dirty="0">
                <a:latin typeface="Calibri"/>
                <a:cs typeface="Calibri"/>
              </a:rPr>
              <a:t>ven</a:t>
            </a:r>
            <a:endParaRPr sz="2025" baseline="1543">
              <a:latin typeface="Calibri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D9986482-4C9D-3D41-A905-EA88034AE21F}"/>
              </a:ext>
            </a:extLst>
          </p:cNvPr>
          <p:cNvSpPr txBox="1"/>
          <p:nvPr/>
        </p:nvSpPr>
        <p:spPr>
          <a:xfrm>
            <a:off x="1469289" y="4785696"/>
            <a:ext cx="71580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Q</a:t>
            </a:r>
            <a:r>
              <a:rPr sz="1350" b="1" u="heavy" spc="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</a:t>
            </a:r>
            <a:r>
              <a:rPr sz="135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</a:t>
            </a:r>
            <a:r>
              <a:rPr sz="1350" b="1" u="heavy" spc="-1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</a:t>
            </a:r>
            <a:r>
              <a:rPr sz="135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tion: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5DCBDF62-BBB4-9F4C-A24A-DDC76BA84777}"/>
              </a:ext>
            </a:extLst>
          </p:cNvPr>
          <p:cNvSpPr txBox="1"/>
          <p:nvPr/>
        </p:nvSpPr>
        <p:spPr>
          <a:xfrm>
            <a:off x="1348169" y="1471721"/>
            <a:ext cx="2356009" cy="1061348"/>
          </a:xfrm>
          <a:prstGeom prst="rect">
            <a:avLst/>
          </a:prstGeom>
          <a:ln w="19811">
            <a:solidFill>
              <a:srgbClr val="BA56BD"/>
            </a:solidFill>
          </a:ln>
        </p:spPr>
        <p:txBody>
          <a:bodyPr vert="horz" wrap="square" lIns="0" tIns="22384" rIns="0" bIns="0" rtlCol="0">
            <a:spAutoFit/>
          </a:bodyPr>
          <a:lstStyle/>
          <a:p>
            <a:pPr marL="68104" marR="169069">
              <a:spcBef>
                <a:spcPts val="176"/>
              </a:spcBef>
            </a:pPr>
            <a:r>
              <a:rPr sz="1350" spc="-8" dirty="0">
                <a:solidFill>
                  <a:srgbClr val="BA56BD"/>
                </a:solidFill>
                <a:latin typeface="Calibri"/>
                <a:cs typeface="Calibri"/>
              </a:rPr>
              <a:t>Here </a:t>
            </a:r>
            <a:r>
              <a:rPr sz="1350" dirty="0">
                <a:solidFill>
                  <a:srgbClr val="BA56BD"/>
                </a:solidFill>
                <a:latin typeface="Calibri"/>
                <a:cs typeface="Calibri"/>
              </a:rPr>
              <a:t>the RNN </a:t>
            </a:r>
            <a:r>
              <a:rPr sz="1350" spc="-4" dirty="0">
                <a:solidFill>
                  <a:srgbClr val="BA56BD"/>
                </a:solidFill>
                <a:latin typeface="Calibri"/>
                <a:cs typeface="Calibri"/>
              </a:rPr>
              <a:t>acts </a:t>
            </a:r>
            <a:r>
              <a:rPr sz="1350" dirty="0">
                <a:solidFill>
                  <a:srgbClr val="BA56BD"/>
                </a:solidFill>
                <a:latin typeface="Calibri"/>
                <a:cs typeface="Calibri"/>
              </a:rPr>
              <a:t>as an  </a:t>
            </a:r>
            <a:r>
              <a:rPr sz="1350" b="1" spc="-4" dirty="0">
                <a:solidFill>
                  <a:srgbClr val="BA56BD"/>
                </a:solidFill>
                <a:latin typeface="Calibri"/>
                <a:cs typeface="Calibri"/>
              </a:rPr>
              <a:t>encoder </a:t>
            </a:r>
            <a:r>
              <a:rPr sz="1350" spc="-11" dirty="0">
                <a:solidFill>
                  <a:srgbClr val="BA56BD"/>
                </a:solidFill>
                <a:latin typeface="Calibri"/>
                <a:cs typeface="Calibri"/>
              </a:rPr>
              <a:t>for </a:t>
            </a:r>
            <a:r>
              <a:rPr sz="1350" spc="-4" dirty="0">
                <a:solidFill>
                  <a:srgbClr val="BA56BD"/>
                </a:solidFill>
                <a:latin typeface="Calibri"/>
                <a:cs typeface="Calibri"/>
              </a:rPr>
              <a:t>the Question </a:t>
            </a:r>
            <a:r>
              <a:rPr sz="1350" spc="-8" dirty="0">
                <a:solidFill>
                  <a:srgbClr val="BA56BD"/>
                </a:solidFill>
                <a:latin typeface="Calibri"/>
                <a:cs typeface="Calibri"/>
              </a:rPr>
              <a:t>(the  </a:t>
            </a:r>
            <a:r>
              <a:rPr sz="1350" spc="-4" dirty="0">
                <a:solidFill>
                  <a:srgbClr val="BA56BD"/>
                </a:solidFill>
                <a:latin typeface="Calibri"/>
                <a:cs typeface="Calibri"/>
              </a:rPr>
              <a:t>hidden </a:t>
            </a:r>
            <a:r>
              <a:rPr sz="1350" spc="-15" dirty="0">
                <a:solidFill>
                  <a:srgbClr val="BA56BD"/>
                </a:solidFill>
                <a:latin typeface="Calibri"/>
                <a:cs typeface="Calibri"/>
              </a:rPr>
              <a:t>states </a:t>
            </a:r>
            <a:r>
              <a:rPr sz="1350" spc="-8" dirty="0">
                <a:solidFill>
                  <a:srgbClr val="BA56BD"/>
                </a:solidFill>
                <a:latin typeface="Calibri"/>
                <a:cs typeface="Calibri"/>
              </a:rPr>
              <a:t>represent </a:t>
            </a:r>
            <a:r>
              <a:rPr sz="1350" dirty="0">
                <a:solidFill>
                  <a:srgbClr val="BA56BD"/>
                </a:solidFill>
                <a:latin typeface="Calibri"/>
                <a:cs typeface="Calibri"/>
              </a:rPr>
              <a:t>the  </a:t>
            </a:r>
            <a:r>
              <a:rPr sz="1350" spc="-4" dirty="0">
                <a:solidFill>
                  <a:srgbClr val="BA56BD"/>
                </a:solidFill>
                <a:latin typeface="Calibri"/>
                <a:cs typeface="Calibri"/>
              </a:rPr>
              <a:t>Question). The encoder is part  of </a:t>
            </a:r>
            <a:r>
              <a:rPr sz="1350" dirty="0">
                <a:solidFill>
                  <a:srgbClr val="BA56BD"/>
                </a:solidFill>
                <a:latin typeface="Calibri"/>
                <a:cs typeface="Calibri"/>
              </a:rPr>
              <a:t>a </a:t>
            </a:r>
            <a:r>
              <a:rPr sz="1350" spc="-8" dirty="0">
                <a:solidFill>
                  <a:srgbClr val="BA56BD"/>
                </a:solidFill>
                <a:latin typeface="Calibri"/>
                <a:cs typeface="Calibri"/>
              </a:rPr>
              <a:t>larger neural</a:t>
            </a:r>
            <a:r>
              <a:rPr sz="1350" spc="4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BA56BD"/>
                </a:solidFill>
                <a:latin typeface="Calibri"/>
                <a:cs typeface="Calibri"/>
              </a:rPr>
              <a:t>system.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2B18F012-9937-3944-BE1F-29A61B435C72}"/>
              </a:ext>
            </a:extLst>
          </p:cNvPr>
          <p:cNvSpPr/>
          <p:nvPr/>
        </p:nvSpPr>
        <p:spPr>
          <a:xfrm>
            <a:off x="4053555" y="1471721"/>
            <a:ext cx="1668304" cy="1362075"/>
          </a:xfrm>
          <a:custGeom>
            <a:avLst/>
            <a:gdLst/>
            <a:ahLst/>
            <a:cxnLst/>
            <a:rect l="l" t="t" r="r" b="b"/>
            <a:pathLst>
              <a:path w="2224404" h="1816100">
                <a:moveTo>
                  <a:pt x="15366" y="1788286"/>
                </a:moveTo>
                <a:lnTo>
                  <a:pt x="0" y="1800732"/>
                </a:lnTo>
                <a:lnTo>
                  <a:pt x="12446" y="1816100"/>
                </a:lnTo>
                <a:lnTo>
                  <a:pt x="27812" y="1803653"/>
                </a:lnTo>
                <a:lnTo>
                  <a:pt x="15366" y="1788286"/>
                </a:lnTo>
                <a:close/>
              </a:path>
              <a:path w="2224404" h="1816100">
                <a:moveTo>
                  <a:pt x="45974" y="1763267"/>
                </a:moveTo>
                <a:lnTo>
                  <a:pt x="30734" y="1775714"/>
                </a:lnTo>
                <a:lnTo>
                  <a:pt x="43180" y="1791080"/>
                </a:lnTo>
                <a:lnTo>
                  <a:pt x="58547" y="1778634"/>
                </a:lnTo>
                <a:lnTo>
                  <a:pt x="45974" y="1763267"/>
                </a:lnTo>
                <a:close/>
              </a:path>
              <a:path w="2224404" h="1816100">
                <a:moveTo>
                  <a:pt x="76708" y="1738121"/>
                </a:moveTo>
                <a:lnTo>
                  <a:pt x="61340" y="1750694"/>
                </a:lnTo>
                <a:lnTo>
                  <a:pt x="73913" y="1766061"/>
                </a:lnTo>
                <a:lnTo>
                  <a:pt x="89281" y="1753489"/>
                </a:lnTo>
                <a:lnTo>
                  <a:pt x="76708" y="1738121"/>
                </a:lnTo>
                <a:close/>
              </a:path>
              <a:path w="2224404" h="1816100">
                <a:moveTo>
                  <a:pt x="107441" y="1713102"/>
                </a:moveTo>
                <a:lnTo>
                  <a:pt x="92075" y="1725676"/>
                </a:lnTo>
                <a:lnTo>
                  <a:pt x="104648" y="1741042"/>
                </a:lnTo>
                <a:lnTo>
                  <a:pt x="120014" y="1728469"/>
                </a:lnTo>
                <a:lnTo>
                  <a:pt x="107441" y="1713102"/>
                </a:lnTo>
                <a:close/>
              </a:path>
              <a:path w="2224404" h="1816100">
                <a:moveTo>
                  <a:pt x="138175" y="1688083"/>
                </a:moveTo>
                <a:lnTo>
                  <a:pt x="122809" y="1700656"/>
                </a:lnTo>
                <a:lnTo>
                  <a:pt x="135382" y="1716023"/>
                </a:lnTo>
                <a:lnTo>
                  <a:pt x="150622" y="1703451"/>
                </a:lnTo>
                <a:lnTo>
                  <a:pt x="138175" y="1688083"/>
                </a:lnTo>
                <a:close/>
              </a:path>
              <a:path w="2224404" h="1816100">
                <a:moveTo>
                  <a:pt x="168910" y="1663064"/>
                </a:moveTo>
                <a:lnTo>
                  <a:pt x="153543" y="1675638"/>
                </a:lnTo>
                <a:lnTo>
                  <a:pt x="165988" y="1690877"/>
                </a:lnTo>
                <a:lnTo>
                  <a:pt x="181356" y="1678431"/>
                </a:lnTo>
                <a:lnTo>
                  <a:pt x="168910" y="1663064"/>
                </a:lnTo>
                <a:close/>
              </a:path>
              <a:path w="2224404" h="1816100">
                <a:moveTo>
                  <a:pt x="199516" y="1638045"/>
                </a:moveTo>
                <a:lnTo>
                  <a:pt x="184276" y="1650491"/>
                </a:lnTo>
                <a:lnTo>
                  <a:pt x="196723" y="1665858"/>
                </a:lnTo>
                <a:lnTo>
                  <a:pt x="212089" y="1653413"/>
                </a:lnTo>
                <a:lnTo>
                  <a:pt x="199516" y="1638045"/>
                </a:lnTo>
                <a:close/>
              </a:path>
              <a:path w="2224404" h="1816100">
                <a:moveTo>
                  <a:pt x="230250" y="1613027"/>
                </a:moveTo>
                <a:lnTo>
                  <a:pt x="214884" y="1625472"/>
                </a:lnTo>
                <a:lnTo>
                  <a:pt x="227457" y="1640839"/>
                </a:lnTo>
                <a:lnTo>
                  <a:pt x="242824" y="1628393"/>
                </a:lnTo>
                <a:lnTo>
                  <a:pt x="230250" y="1613027"/>
                </a:lnTo>
                <a:close/>
              </a:path>
              <a:path w="2224404" h="1816100">
                <a:moveTo>
                  <a:pt x="260985" y="1588007"/>
                </a:moveTo>
                <a:lnTo>
                  <a:pt x="245618" y="1600453"/>
                </a:lnTo>
                <a:lnTo>
                  <a:pt x="258190" y="1615820"/>
                </a:lnTo>
                <a:lnTo>
                  <a:pt x="273558" y="1603247"/>
                </a:lnTo>
                <a:lnTo>
                  <a:pt x="260985" y="1588007"/>
                </a:lnTo>
                <a:close/>
              </a:path>
              <a:path w="2224404" h="1816100">
                <a:moveTo>
                  <a:pt x="291719" y="1562861"/>
                </a:moveTo>
                <a:lnTo>
                  <a:pt x="276351" y="1575434"/>
                </a:lnTo>
                <a:lnTo>
                  <a:pt x="288925" y="1590802"/>
                </a:lnTo>
                <a:lnTo>
                  <a:pt x="304164" y="1578228"/>
                </a:lnTo>
                <a:lnTo>
                  <a:pt x="291719" y="1562861"/>
                </a:lnTo>
                <a:close/>
              </a:path>
              <a:path w="2224404" h="1816100">
                <a:moveTo>
                  <a:pt x="322452" y="1537842"/>
                </a:moveTo>
                <a:lnTo>
                  <a:pt x="307086" y="1550415"/>
                </a:lnTo>
                <a:lnTo>
                  <a:pt x="319532" y="1565782"/>
                </a:lnTo>
                <a:lnTo>
                  <a:pt x="334899" y="1553209"/>
                </a:lnTo>
                <a:lnTo>
                  <a:pt x="322452" y="1537842"/>
                </a:lnTo>
                <a:close/>
              </a:path>
              <a:path w="2224404" h="1816100">
                <a:moveTo>
                  <a:pt x="353187" y="1512823"/>
                </a:moveTo>
                <a:lnTo>
                  <a:pt x="337820" y="1525396"/>
                </a:lnTo>
                <a:lnTo>
                  <a:pt x="350265" y="1540764"/>
                </a:lnTo>
                <a:lnTo>
                  <a:pt x="365633" y="1528190"/>
                </a:lnTo>
                <a:lnTo>
                  <a:pt x="353187" y="1512823"/>
                </a:lnTo>
                <a:close/>
              </a:path>
              <a:path w="2224404" h="1816100">
                <a:moveTo>
                  <a:pt x="383794" y="1487804"/>
                </a:moveTo>
                <a:lnTo>
                  <a:pt x="368426" y="1500251"/>
                </a:lnTo>
                <a:lnTo>
                  <a:pt x="381000" y="1515617"/>
                </a:lnTo>
                <a:lnTo>
                  <a:pt x="396366" y="1503171"/>
                </a:lnTo>
                <a:lnTo>
                  <a:pt x="383794" y="1487804"/>
                </a:lnTo>
                <a:close/>
              </a:path>
              <a:path w="2224404" h="1816100">
                <a:moveTo>
                  <a:pt x="414527" y="1462785"/>
                </a:moveTo>
                <a:lnTo>
                  <a:pt x="399161" y="1475231"/>
                </a:lnTo>
                <a:lnTo>
                  <a:pt x="411734" y="1490598"/>
                </a:lnTo>
                <a:lnTo>
                  <a:pt x="427100" y="1478152"/>
                </a:lnTo>
                <a:lnTo>
                  <a:pt x="414527" y="1462785"/>
                </a:lnTo>
                <a:close/>
              </a:path>
              <a:path w="2224404" h="1816100">
                <a:moveTo>
                  <a:pt x="445262" y="1437766"/>
                </a:moveTo>
                <a:lnTo>
                  <a:pt x="429895" y="1450213"/>
                </a:lnTo>
                <a:lnTo>
                  <a:pt x="442468" y="1465579"/>
                </a:lnTo>
                <a:lnTo>
                  <a:pt x="457835" y="1453006"/>
                </a:lnTo>
                <a:lnTo>
                  <a:pt x="445262" y="1437766"/>
                </a:lnTo>
                <a:close/>
              </a:path>
              <a:path w="2224404" h="1816100">
                <a:moveTo>
                  <a:pt x="475996" y="1412620"/>
                </a:moveTo>
                <a:lnTo>
                  <a:pt x="460628" y="1425193"/>
                </a:lnTo>
                <a:lnTo>
                  <a:pt x="473075" y="1440560"/>
                </a:lnTo>
                <a:lnTo>
                  <a:pt x="488441" y="1427988"/>
                </a:lnTo>
                <a:lnTo>
                  <a:pt x="475996" y="1412620"/>
                </a:lnTo>
                <a:close/>
              </a:path>
              <a:path w="2224404" h="1816100">
                <a:moveTo>
                  <a:pt x="506730" y="1387602"/>
                </a:moveTo>
                <a:lnTo>
                  <a:pt x="491363" y="1400175"/>
                </a:lnTo>
                <a:lnTo>
                  <a:pt x="503809" y="1415541"/>
                </a:lnTo>
                <a:lnTo>
                  <a:pt x="519175" y="1402968"/>
                </a:lnTo>
                <a:lnTo>
                  <a:pt x="506730" y="1387602"/>
                </a:lnTo>
                <a:close/>
              </a:path>
              <a:path w="2224404" h="1816100">
                <a:moveTo>
                  <a:pt x="537337" y="1362582"/>
                </a:moveTo>
                <a:lnTo>
                  <a:pt x="522097" y="1375155"/>
                </a:lnTo>
                <a:lnTo>
                  <a:pt x="534543" y="1390522"/>
                </a:lnTo>
                <a:lnTo>
                  <a:pt x="549910" y="1377950"/>
                </a:lnTo>
                <a:lnTo>
                  <a:pt x="537337" y="1362582"/>
                </a:lnTo>
                <a:close/>
              </a:path>
              <a:path w="2224404" h="1816100">
                <a:moveTo>
                  <a:pt x="568071" y="1337564"/>
                </a:moveTo>
                <a:lnTo>
                  <a:pt x="552703" y="1350136"/>
                </a:lnTo>
                <a:lnTo>
                  <a:pt x="565276" y="1365377"/>
                </a:lnTo>
                <a:lnTo>
                  <a:pt x="580644" y="1352930"/>
                </a:lnTo>
                <a:lnTo>
                  <a:pt x="568071" y="1337564"/>
                </a:lnTo>
                <a:close/>
              </a:path>
              <a:path w="2224404" h="1816100">
                <a:moveTo>
                  <a:pt x="598805" y="1312544"/>
                </a:moveTo>
                <a:lnTo>
                  <a:pt x="583438" y="1324990"/>
                </a:lnTo>
                <a:lnTo>
                  <a:pt x="596011" y="1340357"/>
                </a:lnTo>
                <a:lnTo>
                  <a:pt x="611377" y="1327911"/>
                </a:lnTo>
                <a:lnTo>
                  <a:pt x="598805" y="1312544"/>
                </a:lnTo>
                <a:close/>
              </a:path>
              <a:path w="2224404" h="1816100">
                <a:moveTo>
                  <a:pt x="629538" y="1287526"/>
                </a:moveTo>
                <a:lnTo>
                  <a:pt x="614172" y="1299971"/>
                </a:lnTo>
                <a:lnTo>
                  <a:pt x="626745" y="1315339"/>
                </a:lnTo>
                <a:lnTo>
                  <a:pt x="641985" y="1302892"/>
                </a:lnTo>
                <a:lnTo>
                  <a:pt x="629538" y="1287526"/>
                </a:lnTo>
                <a:close/>
              </a:path>
              <a:path w="2224404" h="1816100">
                <a:moveTo>
                  <a:pt x="660273" y="1262379"/>
                </a:moveTo>
                <a:lnTo>
                  <a:pt x="644906" y="1274952"/>
                </a:lnTo>
                <a:lnTo>
                  <a:pt x="657351" y="1290319"/>
                </a:lnTo>
                <a:lnTo>
                  <a:pt x="672719" y="1277746"/>
                </a:lnTo>
                <a:lnTo>
                  <a:pt x="660273" y="1262379"/>
                </a:lnTo>
                <a:close/>
              </a:path>
              <a:path w="2224404" h="1816100">
                <a:moveTo>
                  <a:pt x="690880" y="1237360"/>
                </a:moveTo>
                <a:lnTo>
                  <a:pt x="675639" y="1249933"/>
                </a:lnTo>
                <a:lnTo>
                  <a:pt x="688086" y="1265301"/>
                </a:lnTo>
                <a:lnTo>
                  <a:pt x="703452" y="1252727"/>
                </a:lnTo>
                <a:lnTo>
                  <a:pt x="690880" y="1237360"/>
                </a:lnTo>
                <a:close/>
              </a:path>
              <a:path w="2224404" h="1816100">
                <a:moveTo>
                  <a:pt x="721613" y="1212341"/>
                </a:moveTo>
                <a:lnTo>
                  <a:pt x="706247" y="1224914"/>
                </a:lnTo>
                <a:lnTo>
                  <a:pt x="718820" y="1240281"/>
                </a:lnTo>
                <a:lnTo>
                  <a:pt x="734187" y="1227708"/>
                </a:lnTo>
                <a:lnTo>
                  <a:pt x="721613" y="1212341"/>
                </a:lnTo>
                <a:close/>
              </a:path>
              <a:path w="2224404" h="1816100">
                <a:moveTo>
                  <a:pt x="752348" y="1187322"/>
                </a:moveTo>
                <a:lnTo>
                  <a:pt x="736981" y="1199895"/>
                </a:lnTo>
                <a:lnTo>
                  <a:pt x="749553" y="1215263"/>
                </a:lnTo>
                <a:lnTo>
                  <a:pt x="764921" y="1202689"/>
                </a:lnTo>
                <a:lnTo>
                  <a:pt x="752348" y="1187322"/>
                </a:lnTo>
                <a:close/>
              </a:path>
              <a:path w="2224404" h="1816100">
                <a:moveTo>
                  <a:pt x="783082" y="1162303"/>
                </a:moveTo>
                <a:lnTo>
                  <a:pt x="767714" y="1174750"/>
                </a:lnTo>
                <a:lnTo>
                  <a:pt x="780288" y="1190116"/>
                </a:lnTo>
                <a:lnTo>
                  <a:pt x="795527" y="1177670"/>
                </a:lnTo>
                <a:lnTo>
                  <a:pt x="783082" y="1162303"/>
                </a:lnTo>
                <a:close/>
              </a:path>
              <a:path w="2224404" h="1816100">
                <a:moveTo>
                  <a:pt x="813815" y="1137284"/>
                </a:moveTo>
                <a:lnTo>
                  <a:pt x="798449" y="1149730"/>
                </a:lnTo>
                <a:lnTo>
                  <a:pt x="810895" y="1165097"/>
                </a:lnTo>
                <a:lnTo>
                  <a:pt x="826262" y="1152652"/>
                </a:lnTo>
                <a:lnTo>
                  <a:pt x="813815" y="1137284"/>
                </a:lnTo>
                <a:close/>
              </a:path>
              <a:path w="2224404" h="1816100">
                <a:moveTo>
                  <a:pt x="844550" y="1112265"/>
                </a:moveTo>
                <a:lnTo>
                  <a:pt x="829183" y="1124711"/>
                </a:lnTo>
                <a:lnTo>
                  <a:pt x="841628" y="1140078"/>
                </a:lnTo>
                <a:lnTo>
                  <a:pt x="856996" y="1127505"/>
                </a:lnTo>
                <a:lnTo>
                  <a:pt x="844550" y="1112265"/>
                </a:lnTo>
                <a:close/>
              </a:path>
              <a:path w="2224404" h="1816100">
                <a:moveTo>
                  <a:pt x="875157" y="1087119"/>
                </a:moveTo>
                <a:lnTo>
                  <a:pt x="859789" y="1099692"/>
                </a:lnTo>
                <a:lnTo>
                  <a:pt x="872363" y="1115059"/>
                </a:lnTo>
                <a:lnTo>
                  <a:pt x="887730" y="1102486"/>
                </a:lnTo>
                <a:lnTo>
                  <a:pt x="875157" y="1087119"/>
                </a:lnTo>
                <a:close/>
              </a:path>
              <a:path w="2224404" h="1816100">
                <a:moveTo>
                  <a:pt x="905890" y="1062101"/>
                </a:moveTo>
                <a:lnTo>
                  <a:pt x="890524" y="1074673"/>
                </a:lnTo>
                <a:lnTo>
                  <a:pt x="903097" y="1090040"/>
                </a:lnTo>
                <a:lnTo>
                  <a:pt x="918463" y="1077467"/>
                </a:lnTo>
                <a:lnTo>
                  <a:pt x="905890" y="1062101"/>
                </a:lnTo>
                <a:close/>
              </a:path>
              <a:path w="2224404" h="1816100">
                <a:moveTo>
                  <a:pt x="936625" y="1037081"/>
                </a:moveTo>
                <a:lnTo>
                  <a:pt x="921258" y="1049654"/>
                </a:lnTo>
                <a:lnTo>
                  <a:pt x="933831" y="1065021"/>
                </a:lnTo>
                <a:lnTo>
                  <a:pt x="949198" y="1052448"/>
                </a:lnTo>
                <a:lnTo>
                  <a:pt x="936625" y="1037081"/>
                </a:lnTo>
                <a:close/>
              </a:path>
              <a:path w="2224404" h="1816100">
                <a:moveTo>
                  <a:pt x="967359" y="1012063"/>
                </a:moveTo>
                <a:lnTo>
                  <a:pt x="951991" y="1024635"/>
                </a:lnTo>
                <a:lnTo>
                  <a:pt x="964438" y="1039876"/>
                </a:lnTo>
                <a:lnTo>
                  <a:pt x="979805" y="1027429"/>
                </a:lnTo>
                <a:lnTo>
                  <a:pt x="967359" y="1012063"/>
                </a:lnTo>
                <a:close/>
              </a:path>
              <a:path w="2224404" h="1816100">
                <a:moveTo>
                  <a:pt x="998093" y="987043"/>
                </a:moveTo>
                <a:lnTo>
                  <a:pt x="982726" y="999489"/>
                </a:lnTo>
                <a:lnTo>
                  <a:pt x="995172" y="1014856"/>
                </a:lnTo>
                <a:lnTo>
                  <a:pt x="1010538" y="1002410"/>
                </a:lnTo>
                <a:lnTo>
                  <a:pt x="998093" y="987043"/>
                </a:lnTo>
                <a:close/>
              </a:path>
              <a:path w="2224404" h="1816100">
                <a:moveTo>
                  <a:pt x="1028700" y="962025"/>
                </a:moveTo>
                <a:lnTo>
                  <a:pt x="1013460" y="974470"/>
                </a:lnTo>
                <a:lnTo>
                  <a:pt x="1025906" y="989838"/>
                </a:lnTo>
                <a:lnTo>
                  <a:pt x="1041273" y="977391"/>
                </a:lnTo>
                <a:lnTo>
                  <a:pt x="1028700" y="962025"/>
                </a:lnTo>
                <a:close/>
              </a:path>
              <a:path w="2224404" h="1816100">
                <a:moveTo>
                  <a:pt x="1059434" y="936878"/>
                </a:moveTo>
                <a:lnTo>
                  <a:pt x="1044066" y="949451"/>
                </a:lnTo>
                <a:lnTo>
                  <a:pt x="1056639" y="964818"/>
                </a:lnTo>
                <a:lnTo>
                  <a:pt x="1072007" y="952245"/>
                </a:lnTo>
                <a:lnTo>
                  <a:pt x="1059434" y="936878"/>
                </a:lnTo>
                <a:close/>
              </a:path>
              <a:path w="2224404" h="1816100">
                <a:moveTo>
                  <a:pt x="1090168" y="911859"/>
                </a:moveTo>
                <a:lnTo>
                  <a:pt x="1074801" y="924432"/>
                </a:lnTo>
                <a:lnTo>
                  <a:pt x="1087374" y="939800"/>
                </a:lnTo>
                <a:lnTo>
                  <a:pt x="1102740" y="927226"/>
                </a:lnTo>
                <a:lnTo>
                  <a:pt x="1090168" y="911859"/>
                </a:lnTo>
                <a:close/>
              </a:path>
              <a:path w="2224404" h="1816100">
                <a:moveTo>
                  <a:pt x="1120902" y="886840"/>
                </a:moveTo>
                <a:lnTo>
                  <a:pt x="1105535" y="899413"/>
                </a:lnTo>
                <a:lnTo>
                  <a:pt x="1118108" y="914780"/>
                </a:lnTo>
                <a:lnTo>
                  <a:pt x="1133348" y="902207"/>
                </a:lnTo>
                <a:lnTo>
                  <a:pt x="1120902" y="886840"/>
                </a:lnTo>
                <a:close/>
              </a:path>
              <a:path w="2224404" h="1816100">
                <a:moveTo>
                  <a:pt x="1151636" y="861821"/>
                </a:moveTo>
                <a:lnTo>
                  <a:pt x="1136269" y="874394"/>
                </a:lnTo>
                <a:lnTo>
                  <a:pt x="1148714" y="889634"/>
                </a:lnTo>
                <a:lnTo>
                  <a:pt x="1164082" y="877188"/>
                </a:lnTo>
                <a:lnTo>
                  <a:pt x="1151636" y="861821"/>
                </a:lnTo>
                <a:close/>
              </a:path>
              <a:path w="2224404" h="1816100">
                <a:moveTo>
                  <a:pt x="1182243" y="836802"/>
                </a:moveTo>
                <a:lnTo>
                  <a:pt x="1167002" y="849248"/>
                </a:lnTo>
                <a:lnTo>
                  <a:pt x="1179449" y="864615"/>
                </a:lnTo>
                <a:lnTo>
                  <a:pt x="1194815" y="852169"/>
                </a:lnTo>
                <a:lnTo>
                  <a:pt x="1182243" y="836802"/>
                </a:lnTo>
                <a:close/>
              </a:path>
              <a:path w="2224404" h="1816100">
                <a:moveTo>
                  <a:pt x="1212977" y="811783"/>
                </a:moveTo>
                <a:lnTo>
                  <a:pt x="1197610" y="824229"/>
                </a:lnTo>
                <a:lnTo>
                  <a:pt x="1210183" y="839596"/>
                </a:lnTo>
                <a:lnTo>
                  <a:pt x="1225550" y="827151"/>
                </a:lnTo>
                <a:lnTo>
                  <a:pt x="1212977" y="811783"/>
                </a:lnTo>
                <a:close/>
              </a:path>
              <a:path w="2224404" h="1816100">
                <a:moveTo>
                  <a:pt x="1243711" y="786764"/>
                </a:moveTo>
                <a:lnTo>
                  <a:pt x="1228344" y="799210"/>
                </a:lnTo>
                <a:lnTo>
                  <a:pt x="1240916" y="814577"/>
                </a:lnTo>
                <a:lnTo>
                  <a:pt x="1256284" y="802004"/>
                </a:lnTo>
                <a:lnTo>
                  <a:pt x="1243711" y="786764"/>
                </a:lnTo>
                <a:close/>
              </a:path>
              <a:path w="2224404" h="1816100">
                <a:moveTo>
                  <a:pt x="1274445" y="761618"/>
                </a:moveTo>
                <a:lnTo>
                  <a:pt x="1259077" y="774191"/>
                </a:lnTo>
                <a:lnTo>
                  <a:pt x="1271651" y="789558"/>
                </a:lnTo>
                <a:lnTo>
                  <a:pt x="1287018" y="776985"/>
                </a:lnTo>
                <a:lnTo>
                  <a:pt x="1274445" y="761618"/>
                </a:lnTo>
                <a:close/>
              </a:path>
              <a:path w="2224404" h="1816100">
                <a:moveTo>
                  <a:pt x="1305178" y="736600"/>
                </a:moveTo>
                <a:lnTo>
                  <a:pt x="1289812" y="749172"/>
                </a:lnTo>
                <a:lnTo>
                  <a:pt x="1302258" y="764539"/>
                </a:lnTo>
                <a:lnTo>
                  <a:pt x="1317625" y="751966"/>
                </a:lnTo>
                <a:lnTo>
                  <a:pt x="1305178" y="736600"/>
                </a:lnTo>
                <a:close/>
              </a:path>
              <a:path w="2224404" h="1816100">
                <a:moveTo>
                  <a:pt x="1335913" y="711580"/>
                </a:moveTo>
                <a:lnTo>
                  <a:pt x="1320546" y="724153"/>
                </a:lnTo>
                <a:lnTo>
                  <a:pt x="1332991" y="739520"/>
                </a:lnTo>
                <a:lnTo>
                  <a:pt x="1348359" y="726947"/>
                </a:lnTo>
                <a:lnTo>
                  <a:pt x="1335913" y="711580"/>
                </a:lnTo>
                <a:close/>
              </a:path>
              <a:path w="2224404" h="1816100">
                <a:moveTo>
                  <a:pt x="1366520" y="686561"/>
                </a:moveTo>
                <a:lnTo>
                  <a:pt x="1351152" y="699007"/>
                </a:lnTo>
                <a:lnTo>
                  <a:pt x="1363726" y="714375"/>
                </a:lnTo>
                <a:lnTo>
                  <a:pt x="1379093" y="701928"/>
                </a:lnTo>
                <a:lnTo>
                  <a:pt x="1366520" y="686561"/>
                </a:lnTo>
                <a:close/>
              </a:path>
              <a:path w="2224404" h="1816100">
                <a:moveTo>
                  <a:pt x="1397253" y="661542"/>
                </a:moveTo>
                <a:lnTo>
                  <a:pt x="1381887" y="673988"/>
                </a:lnTo>
                <a:lnTo>
                  <a:pt x="1394460" y="689355"/>
                </a:lnTo>
                <a:lnTo>
                  <a:pt x="1409827" y="676909"/>
                </a:lnTo>
                <a:lnTo>
                  <a:pt x="1397253" y="661542"/>
                </a:lnTo>
                <a:close/>
              </a:path>
              <a:path w="2224404" h="1816100">
                <a:moveTo>
                  <a:pt x="1427988" y="636523"/>
                </a:moveTo>
                <a:lnTo>
                  <a:pt x="1412621" y="648969"/>
                </a:lnTo>
                <a:lnTo>
                  <a:pt x="1425194" y="664336"/>
                </a:lnTo>
                <a:lnTo>
                  <a:pt x="1440561" y="651890"/>
                </a:lnTo>
                <a:lnTo>
                  <a:pt x="1427988" y="636523"/>
                </a:lnTo>
                <a:close/>
              </a:path>
              <a:path w="2224404" h="1816100">
                <a:moveTo>
                  <a:pt x="1458722" y="611377"/>
                </a:moveTo>
                <a:lnTo>
                  <a:pt x="1443355" y="623951"/>
                </a:lnTo>
                <a:lnTo>
                  <a:pt x="1455801" y="639317"/>
                </a:lnTo>
                <a:lnTo>
                  <a:pt x="1471168" y="626744"/>
                </a:lnTo>
                <a:lnTo>
                  <a:pt x="1458722" y="611377"/>
                </a:lnTo>
                <a:close/>
              </a:path>
              <a:path w="2224404" h="1816100">
                <a:moveTo>
                  <a:pt x="1489456" y="586358"/>
                </a:moveTo>
                <a:lnTo>
                  <a:pt x="1474089" y="598931"/>
                </a:lnTo>
                <a:lnTo>
                  <a:pt x="1486535" y="614298"/>
                </a:lnTo>
                <a:lnTo>
                  <a:pt x="1501902" y="601726"/>
                </a:lnTo>
                <a:lnTo>
                  <a:pt x="1489456" y="586358"/>
                </a:lnTo>
                <a:close/>
              </a:path>
              <a:path w="2224404" h="1816100">
                <a:moveTo>
                  <a:pt x="1520063" y="561339"/>
                </a:moveTo>
                <a:lnTo>
                  <a:pt x="1504823" y="573913"/>
                </a:lnTo>
                <a:lnTo>
                  <a:pt x="1517269" y="589279"/>
                </a:lnTo>
                <a:lnTo>
                  <a:pt x="1532636" y="576706"/>
                </a:lnTo>
                <a:lnTo>
                  <a:pt x="1520063" y="561339"/>
                </a:lnTo>
                <a:close/>
              </a:path>
              <a:path w="2224404" h="1816100">
                <a:moveTo>
                  <a:pt x="1550797" y="536320"/>
                </a:moveTo>
                <a:lnTo>
                  <a:pt x="1535430" y="548893"/>
                </a:lnTo>
                <a:lnTo>
                  <a:pt x="1548002" y="564133"/>
                </a:lnTo>
                <a:lnTo>
                  <a:pt x="1563370" y="551688"/>
                </a:lnTo>
                <a:lnTo>
                  <a:pt x="1550797" y="536320"/>
                </a:lnTo>
                <a:close/>
              </a:path>
              <a:path w="2224404" h="1816100">
                <a:moveTo>
                  <a:pt x="1581531" y="511301"/>
                </a:moveTo>
                <a:lnTo>
                  <a:pt x="1566164" y="523747"/>
                </a:lnTo>
                <a:lnTo>
                  <a:pt x="1578737" y="539114"/>
                </a:lnTo>
                <a:lnTo>
                  <a:pt x="1594103" y="526668"/>
                </a:lnTo>
                <a:lnTo>
                  <a:pt x="1581531" y="511301"/>
                </a:lnTo>
                <a:close/>
              </a:path>
              <a:path w="2224404" h="1816100">
                <a:moveTo>
                  <a:pt x="1612264" y="486282"/>
                </a:moveTo>
                <a:lnTo>
                  <a:pt x="1596898" y="498728"/>
                </a:lnTo>
                <a:lnTo>
                  <a:pt x="1609471" y="514095"/>
                </a:lnTo>
                <a:lnTo>
                  <a:pt x="1624711" y="501650"/>
                </a:lnTo>
                <a:lnTo>
                  <a:pt x="1612264" y="486282"/>
                </a:lnTo>
                <a:close/>
              </a:path>
              <a:path w="2224404" h="1816100">
                <a:moveTo>
                  <a:pt x="1642999" y="461263"/>
                </a:moveTo>
                <a:lnTo>
                  <a:pt x="1627632" y="473709"/>
                </a:lnTo>
                <a:lnTo>
                  <a:pt x="1640077" y="489076"/>
                </a:lnTo>
                <a:lnTo>
                  <a:pt x="1655445" y="476503"/>
                </a:lnTo>
                <a:lnTo>
                  <a:pt x="1642999" y="461263"/>
                </a:lnTo>
                <a:close/>
              </a:path>
              <a:path w="2224404" h="1816100">
                <a:moveTo>
                  <a:pt x="1673606" y="436117"/>
                </a:moveTo>
                <a:lnTo>
                  <a:pt x="1658365" y="448690"/>
                </a:lnTo>
                <a:lnTo>
                  <a:pt x="1670812" y="464057"/>
                </a:lnTo>
                <a:lnTo>
                  <a:pt x="1686178" y="451484"/>
                </a:lnTo>
                <a:lnTo>
                  <a:pt x="1673606" y="436117"/>
                </a:lnTo>
                <a:close/>
              </a:path>
              <a:path w="2224404" h="1816100">
                <a:moveTo>
                  <a:pt x="1704339" y="411098"/>
                </a:moveTo>
                <a:lnTo>
                  <a:pt x="1688973" y="423671"/>
                </a:lnTo>
                <a:lnTo>
                  <a:pt x="1701546" y="439038"/>
                </a:lnTo>
                <a:lnTo>
                  <a:pt x="1716913" y="426465"/>
                </a:lnTo>
                <a:lnTo>
                  <a:pt x="1704339" y="411098"/>
                </a:lnTo>
                <a:close/>
              </a:path>
              <a:path w="2224404" h="1816100">
                <a:moveTo>
                  <a:pt x="1735074" y="386079"/>
                </a:moveTo>
                <a:lnTo>
                  <a:pt x="1719707" y="398652"/>
                </a:lnTo>
                <a:lnTo>
                  <a:pt x="1732280" y="414019"/>
                </a:lnTo>
                <a:lnTo>
                  <a:pt x="1747647" y="401446"/>
                </a:lnTo>
                <a:lnTo>
                  <a:pt x="1735074" y="386079"/>
                </a:lnTo>
                <a:close/>
              </a:path>
              <a:path w="2224404" h="1816100">
                <a:moveTo>
                  <a:pt x="1765808" y="361060"/>
                </a:moveTo>
                <a:lnTo>
                  <a:pt x="1750440" y="373506"/>
                </a:lnTo>
                <a:lnTo>
                  <a:pt x="1763014" y="388873"/>
                </a:lnTo>
                <a:lnTo>
                  <a:pt x="1778381" y="376427"/>
                </a:lnTo>
                <a:lnTo>
                  <a:pt x="1765808" y="361060"/>
                </a:lnTo>
                <a:close/>
              </a:path>
              <a:path w="2224404" h="1816100">
                <a:moveTo>
                  <a:pt x="1796541" y="336041"/>
                </a:moveTo>
                <a:lnTo>
                  <a:pt x="1781175" y="348488"/>
                </a:lnTo>
                <a:lnTo>
                  <a:pt x="1793621" y="363854"/>
                </a:lnTo>
                <a:lnTo>
                  <a:pt x="1808988" y="351408"/>
                </a:lnTo>
                <a:lnTo>
                  <a:pt x="1796541" y="336041"/>
                </a:lnTo>
                <a:close/>
              </a:path>
              <a:path w="2224404" h="1816100">
                <a:moveTo>
                  <a:pt x="1827276" y="311022"/>
                </a:moveTo>
                <a:lnTo>
                  <a:pt x="1811909" y="323468"/>
                </a:lnTo>
                <a:lnTo>
                  <a:pt x="1824355" y="338835"/>
                </a:lnTo>
                <a:lnTo>
                  <a:pt x="1839722" y="326263"/>
                </a:lnTo>
                <a:lnTo>
                  <a:pt x="1827276" y="311022"/>
                </a:lnTo>
                <a:close/>
              </a:path>
              <a:path w="2224404" h="1816100">
                <a:moveTo>
                  <a:pt x="1857883" y="285876"/>
                </a:moveTo>
                <a:lnTo>
                  <a:pt x="1842515" y="298450"/>
                </a:lnTo>
                <a:lnTo>
                  <a:pt x="1855089" y="313816"/>
                </a:lnTo>
                <a:lnTo>
                  <a:pt x="1870456" y="301243"/>
                </a:lnTo>
                <a:lnTo>
                  <a:pt x="1857883" y="285876"/>
                </a:lnTo>
                <a:close/>
              </a:path>
              <a:path w="2224404" h="1816100">
                <a:moveTo>
                  <a:pt x="1888616" y="260857"/>
                </a:moveTo>
                <a:lnTo>
                  <a:pt x="1873250" y="273430"/>
                </a:lnTo>
                <a:lnTo>
                  <a:pt x="1885823" y="288797"/>
                </a:lnTo>
                <a:lnTo>
                  <a:pt x="1901189" y="276225"/>
                </a:lnTo>
                <a:lnTo>
                  <a:pt x="1888616" y="260857"/>
                </a:lnTo>
                <a:close/>
              </a:path>
              <a:path w="2224404" h="1816100">
                <a:moveTo>
                  <a:pt x="1919351" y="235838"/>
                </a:moveTo>
                <a:lnTo>
                  <a:pt x="1903984" y="248411"/>
                </a:lnTo>
                <a:lnTo>
                  <a:pt x="1916557" y="263778"/>
                </a:lnTo>
                <a:lnTo>
                  <a:pt x="1931924" y="251205"/>
                </a:lnTo>
                <a:lnTo>
                  <a:pt x="1919351" y="235838"/>
                </a:lnTo>
                <a:close/>
              </a:path>
              <a:path w="2224404" h="1816100">
                <a:moveTo>
                  <a:pt x="1950085" y="210819"/>
                </a:moveTo>
                <a:lnTo>
                  <a:pt x="1934718" y="223392"/>
                </a:lnTo>
                <a:lnTo>
                  <a:pt x="1947164" y="238632"/>
                </a:lnTo>
                <a:lnTo>
                  <a:pt x="1962531" y="226186"/>
                </a:lnTo>
                <a:lnTo>
                  <a:pt x="1950085" y="210819"/>
                </a:lnTo>
                <a:close/>
              </a:path>
              <a:path w="2224404" h="1816100">
                <a:moveTo>
                  <a:pt x="1980819" y="185800"/>
                </a:moveTo>
                <a:lnTo>
                  <a:pt x="1965452" y="198246"/>
                </a:lnTo>
                <a:lnTo>
                  <a:pt x="1977898" y="213613"/>
                </a:lnTo>
                <a:lnTo>
                  <a:pt x="1993264" y="201167"/>
                </a:lnTo>
                <a:lnTo>
                  <a:pt x="1980819" y="185800"/>
                </a:lnTo>
                <a:close/>
              </a:path>
              <a:path w="2224404" h="1816100">
                <a:moveTo>
                  <a:pt x="2011426" y="160781"/>
                </a:moveTo>
                <a:lnTo>
                  <a:pt x="1996186" y="173227"/>
                </a:lnTo>
                <a:lnTo>
                  <a:pt x="2008632" y="188594"/>
                </a:lnTo>
                <a:lnTo>
                  <a:pt x="2023999" y="176148"/>
                </a:lnTo>
                <a:lnTo>
                  <a:pt x="2011426" y="160781"/>
                </a:lnTo>
                <a:close/>
              </a:path>
              <a:path w="2224404" h="1816100">
                <a:moveTo>
                  <a:pt x="2042160" y="135635"/>
                </a:moveTo>
                <a:lnTo>
                  <a:pt x="2026793" y="148208"/>
                </a:lnTo>
                <a:lnTo>
                  <a:pt x="2039365" y="163575"/>
                </a:lnTo>
                <a:lnTo>
                  <a:pt x="2054733" y="151002"/>
                </a:lnTo>
                <a:lnTo>
                  <a:pt x="2042160" y="135635"/>
                </a:lnTo>
                <a:close/>
              </a:path>
              <a:path w="2224404" h="1816100">
                <a:moveTo>
                  <a:pt x="2072894" y="110616"/>
                </a:moveTo>
                <a:lnTo>
                  <a:pt x="2057527" y="123189"/>
                </a:lnTo>
                <a:lnTo>
                  <a:pt x="2070100" y="138556"/>
                </a:lnTo>
                <a:lnTo>
                  <a:pt x="2085466" y="125983"/>
                </a:lnTo>
                <a:lnTo>
                  <a:pt x="2072894" y="110616"/>
                </a:lnTo>
                <a:close/>
              </a:path>
              <a:path w="2224404" h="1816100">
                <a:moveTo>
                  <a:pt x="2103628" y="85597"/>
                </a:moveTo>
                <a:lnTo>
                  <a:pt x="2088261" y="98170"/>
                </a:lnTo>
                <a:lnTo>
                  <a:pt x="2100834" y="113537"/>
                </a:lnTo>
                <a:lnTo>
                  <a:pt x="2116074" y="100964"/>
                </a:lnTo>
                <a:lnTo>
                  <a:pt x="2103628" y="85597"/>
                </a:lnTo>
                <a:close/>
              </a:path>
              <a:path w="2224404" h="1816100">
                <a:moveTo>
                  <a:pt x="2190065" y="34879"/>
                </a:moveTo>
                <a:lnTo>
                  <a:pt x="2168906" y="91566"/>
                </a:lnTo>
                <a:lnTo>
                  <a:pt x="2166874" y="96646"/>
                </a:lnTo>
                <a:lnTo>
                  <a:pt x="2169541" y="102361"/>
                </a:lnTo>
                <a:lnTo>
                  <a:pt x="2179828" y="106171"/>
                </a:lnTo>
                <a:lnTo>
                  <a:pt x="2185543" y="103631"/>
                </a:lnTo>
                <a:lnTo>
                  <a:pt x="2187543" y="98170"/>
                </a:lnTo>
                <a:lnTo>
                  <a:pt x="2209926" y="38353"/>
                </a:lnTo>
                <a:lnTo>
                  <a:pt x="2192909" y="38353"/>
                </a:lnTo>
                <a:lnTo>
                  <a:pt x="2190065" y="34879"/>
                </a:lnTo>
                <a:close/>
              </a:path>
              <a:path w="2224404" h="1816100">
                <a:moveTo>
                  <a:pt x="2134362" y="60578"/>
                </a:moveTo>
                <a:lnTo>
                  <a:pt x="2118995" y="73151"/>
                </a:lnTo>
                <a:lnTo>
                  <a:pt x="2131441" y="88391"/>
                </a:lnTo>
                <a:lnTo>
                  <a:pt x="2146808" y="75945"/>
                </a:lnTo>
                <a:lnTo>
                  <a:pt x="2134362" y="60578"/>
                </a:lnTo>
                <a:close/>
              </a:path>
              <a:path w="2224404" h="1816100">
                <a:moveTo>
                  <a:pt x="2165096" y="35559"/>
                </a:moveTo>
                <a:lnTo>
                  <a:pt x="2149729" y="48005"/>
                </a:lnTo>
                <a:lnTo>
                  <a:pt x="2162175" y="63372"/>
                </a:lnTo>
                <a:lnTo>
                  <a:pt x="2177541" y="50926"/>
                </a:lnTo>
                <a:lnTo>
                  <a:pt x="2165096" y="35559"/>
                </a:lnTo>
                <a:close/>
              </a:path>
              <a:path w="2224404" h="1816100">
                <a:moveTo>
                  <a:pt x="2205881" y="22980"/>
                </a:moveTo>
                <a:lnTo>
                  <a:pt x="2193798" y="24880"/>
                </a:lnTo>
                <a:lnTo>
                  <a:pt x="2190065" y="34879"/>
                </a:lnTo>
                <a:lnTo>
                  <a:pt x="2192909" y="38353"/>
                </a:lnTo>
                <a:lnTo>
                  <a:pt x="2208276" y="25907"/>
                </a:lnTo>
                <a:lnTo>
                  <a:pt x="2205881" y="22980"/>
                </a:lnTo>
                <a:close/>
              </a:path>
              <a:path w="2224404" h="1816100">
                <a:moveTo>
                  <a:pt x="2220951" y="8889"/>
                </a:moveTo>
                <a:lnTo>
                  <a:pt x="2199766" y="8889"/>
                </a:lnTo>
                <a:lnTo>
                  <a:pt x="2210689" y="22225"/>
                </a:lnTo>
                <a:lnTo>
                  <a:pt x="2205881" y="22980"/>
                </a:lnTo>
                <a:lnTo>
                  <a:pt x="2208276" y="25907"/>
                </a:lnTo>
                <a:lnTo>
                  <a:pt x="2192909" y="38353"/>
                </a:lnTo>
                <a:lnTo>
                  <a:pt x="2209926" y="38353"/>
                </a:lnTo>
                <a:lnTo>
                  <a:pt x="2220951" y="8889"/>
                </a:lnTo>
                <a:close/>
              </a:path>
              <a:path w="2224404" h="1816100">
                <a:moveTo>
                  <a:pt x="2224278" y="0"/>
                </a:moveTo>
                <a:lnTo>
                  <a:pt x="2120391" y="16255"/>
                </a:lnTo>
                <a:lnTo>
                  <a:pt x="2115058" y="17144"/>
                </a:lnTo>
                <a:lnTo>
                  <a:pt x="2111375" y="22225"/>
                </a:lnTo>
                <a:lnTo>
                  <a:pt x="2112137" y="27685"/>
                </a:lnTo>
                <a:lnTo>
                  <a:pt x="2113026" y="33019"/>
                </a:lnTo>
                <a:lnTo>
                  <a:pt x="2118106" y="36702"/>
                </a:lnTo>
                <a:lnTo>
                  <a:pt x="2123440" y="35940"/>
                </a:lnTo>
                <a:lnTo>
                  <a:pt x="2183242" y="26539"/>
                </a:lnTo>
                <a:lnTo>
                  <a:pt x="2180336" y="22986"/>
                </a:lnTo>
                <a:lnTo>
                  <a:pt x="2195703" y="10540"/>
                </a:lnTo>
                <a:lnTo>
                  <a:pt x="2199150" y="10540"/>
                </a:lnTo>
                <a:lnTo>
                  <a:pt x="2199766" y="8889"/>
                </a:lnTo>
                <a:lnTo>
                  <a:pt x="2220951" y="8889"/>
                </a:lnTo>
                <a:lnTo>
                  <a:pt x="2224278" y="0"/>
                </a:lnTo>
                <a:close/>
              </a:path>
              <a:path w="2224404" h="1816100">
                <a:moveTo>
                  <a:pt x="2193798" y="24880"/>
                </a:moveTo>
                <a:lnTo>
                  <a:pt x="2183242" y="26539"/>
                </a:lnTo>
                <a:lnTo>
                  <a:pt x="2190065" y="34879"/>
                </a:lnTo>
                <a:lnTo>
                  <a:pt x="2193798" y="24880"/>
                </a:lnTo>
                <a:close/>
              </a:path>
              <a:path w="2224404" h="1816100">
                <a:moveTo>
                  <a:pt x="2195703" y="10540"/>
                </a:moveTo>
                <a:lnTo>
                  <a:pt x="2180336" y="22986"/>
                </a:lnTo>
                <a:lnTo>
                  <a:pt x="2183242" y="26539"/>
                </a:lnTo>
                <a:lnTo>
                  <a:pt x="2193798" y="24880"/>
                </a:lnTo>
                <a:lnTo>
                  <a:pt x="2198070" y="13434"/>
                </a:lnTo>
                <a:lnTo>
                  <a:pt x="2195703" y="10540"/>
                </a:lnTo>
                <a:close/>
              </a:path>
              <a:path w="2224404" h="1816100">
                <a:moveTo>
                  <a:pt x="2198070" y="13434"/>
                </a:moveTo>
                <a:lnTo>
                  <a:pt x="2193798" y="24880"/>
                </a:lnTo>
                <a:lnTo>
                  <a:pt x="2205881" y="22980"/>
                </a:lnTo>
                <a:lnTo>
                  <a:pt x="2198070" y="13434"/>
                </a:lnTo>
                <a:close/>
              </a:path>
              <a:path w="2224404" h="1816100">
                <a:moveTo>
                  <a:pt x="2199766" y="8889"/>
                </a:moveTo>
                <a:lnTo>
                  <a:pt x="2198070" y="13434"/>
                </a:lnTo>
                <a:lnTo>
                  <a:pt x="2205881" y="22980"/>
                </a:lnTo>
                <a:lnTo>
                  <a:pt x="2210689" y="22225"/>
                </a:lnTo>
                <a:lnTo>
                  <a:pt x="2199766" y="8889"/>
                </a:lnTo>
                <a:close/>
              </a:path>
              <a:path w="2224404" h="1816100">
                <a:moveTo>
                  <a:pt x="2199150" y="10540"/>
                </a:moveTo>
                <a:lnTo>
                  <a:pt x="2195703" y="10540"/>
                </a:lnTo>
                <a:lnTo>
                  <a:pt x="2198070" y="13434"/>
                </a:lnTo>
                <a:lnTo>
                  <a:pt x="2199150" y="1054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C966FC2-42AB-014F-8A77-75A3C9C3D75E}"/>
              </a:ext>
            </a:extLst>
          </p:cNvPr>
          <p:cNvSpPr/>
          <p:nvPr/>
        </p:nvSpPr>
        <p:spPr>
          <a:xfrm>
            <a:off x="6106477" y="1471720"/>
            <a:ext cx="833914" cy="959168"/>
          </a:xfrm>
          <a:custGeom>
            <a:avLst/>
            <a:gdLst/>
            <a:ahLst/>
            <a:cxnLst/>
            <a:rect l="l" t="t" r="r" b="b"/>
            <a:pathLst>
              <a:path w="1111884" h="1278889">
                <a:moveTo>
                  <a:pt x="1098803" y="1250568"/>
                </a:moveTo>
                <a:lnTo>
                  <a:pt x="1083818" y="1263522"/>
                </a:lnTo>
                <a:lnTo>
                  <a:pt x="1096772" y="1278508"/>
                </a:lnTo>
                <a:lnTo>
                  <a:pt x="1111757" y="1265427"/>
                </a:lnTo>
                <a:lnTo>
                  <a:pt x="1098803" y="1250568"/>
                </a:lnTo>
                <a:close/>
              </a:path>
              <a:path w="1111884" h="1278889">
                <a:moveTo>
                  <a:pt x="1072769" y="1220596"/>
                </a:moveTo>
                <a:lnTo>
                  <a:pt x="1057909" y="1233551"/>
                </a:lnTo>
                <a:lnTo>
                  <a:pt x="1070863" y="1248536"/>
                </a:lnTo>
                <a:lnTo>
                  <a:pt x="1085850" y="1235582"/>
                </a:lnTo>
                <a:lnTo>
                  <a:pt x="1072769" y="1220596"/>
                </a:lnTo>
                <a:close/>
              </a:path>
              <a:path w="1111884" h="1278889">
                <a:moveTo>
                  <a:pt x="1046860" y="1190625"/>
                </a:moveTo>
                <a:lnTo>
                  <a:pt x="1031875" y="1203705"/>
                </a:lnTo>
                <a:lnTo>
                  <a:pt x="1044828" y="1218564"/>
                </a:lnTo>
                <a:lnTo>
                  <a:pt x="1059814" y="1205610"/>
                </a:lnTo>
                <a:lnTo>
                  <a:pt x="1046860" y="1190625"/>
                </a:lnTo>
                <a:close/>
              </a:path>
              <a:path w="1111884" h="1278889">
                <a:moveTo>
                  <a:pt x="1020826" y="1160779"/>
                </a:moveTo>
                <a:lnTo>
                  <a:pt x="1005839" y="1173733"/>
                </a:lnTo>
                <a:lnTo>
                  <a:pt x="1018921" y="1188719"/>
                </a:lnTo>
                <a:lnTo>
                  <a:pt x="1033906" y="1175765"/>
                </a:lnTo>
                <a:lnTo>
                  <a:pt x="1020826" y="1160779"/>
                </a:lnTo>
                <a:close/>
              </a:path>
              <a:path w="1111884" h="1278889">
                <a:moveTo>
                  <a:pt x="994918" y="1130807"/>
                </a:moveTo>
                <a:lnTo>
                  <a:pt x="979931" y="1143761"/>
                </a:lnTo>
                <a:lnTo>
                  <a:pt x="992885" y="1158747"/>
                </a:lnTo>
                <a:lnTo>
                  <a:pt x="1007872" y="1145793"/>
                </a:lnTo>
                <a:lnTo>
                  <a:pt x="994918" y="1130807"/>
                </a:lnTo>
                <a:close/>
              </a:path>
              <a:path w="1111884" h="1278889">
                <a:moveTo>
                  <a:pt x="968882" y="1100963"/>
                </a:moveTo>
                <a:lnTo>
                  <a:pt x="953897" y="1113916"/>
                </a:lnTo>
                <a:lnTo>
                  <a:pt x="966977" y="1128902"/>
                </a:lnTo>
                <a:lnTo>
                  <a:pt x="981836" y="1115821"/>
                </a:lnTo>
                <a:lnTo>
                  <a:pt x="968882" y="1100963"/>
                </a:lnTo>
                <a:close/>
              </a:path>
              <a:path w="1111884" h="1278889">
                <a:moveTo>
                  <a:pt x="942975" y="1070990"/>
                </a:moveTo>
                <a:lnTo>
                  <a:pt x="927988" y="1083944"/>
                </a:lnTo>
                <a:lnTo>
                  <a:pt x="940943" y="1098930"/>
                </a:lnTo>
                <a:lnTo>
                  <a:pt x="955928" y="1085977"/>
                </a:lnTo>
                <a:lnTo>
                  <a:pt x="942975" y="1070990"/>
                </a:lnTo>
                <a:close/>
              </a:path>
              <a:path w="1111884" h="1278889">
                <a:moveTo>
                  <a:pt x="916939" y="1041018"/>
                </a:moveTo>
                <a:lnTo>
                  <a:pt x="901953" y="1054100"/>
                </a:lnTo>
                <a:lnTo>
                  <a:pt x="915034" y="1068958"/>
                </a:lnTo>
                <a:lnTo>
                  <a:pt x="929894" y="1056004"/>
                </a:lnTo>
                <a:lnTo>
                  <a:pt x="916939" y="1041018"/>
                </a:lnTo>
                <a:close/>
              </a:path>
              <a:path w="1111884" h="1278889">
                <a:moveTo>
                  <a:pt x="891031" y="1011173"/>
                </a:moveTo>
                <a:lnTo>
                  <a:pt x="876046" y="1024127"/>
                </a:lnTo>
                <a:lnTo>
                  <a:pt x="889000" y="1039113"/>
                </a:lnTo>
                <a:lnTo>
                  <a:pt x="903985" y="1026159"/>
                </a:lnTo>
                <a:lnTo>
                  <a:pt x="891031" y="1011173"/>
                </a:lnTo>
                <a:close/>
              </a:path>
              <a:path w="1111884" h="1278889">
                <a:moveTo>
                  <a:pt x="864997" y="981201"/>
                </a:moveTo>
                <a:lnTo>
                  <a:pt x="850010" y="994155"/>
                </a:lnTo>
                <a:lnTo>
                  <a:pt x="862964" y="1009141"/>
                </a:lnTo>
                <a:lnTo>
                  <a:pt x="877951" y="996188"/>
                </a:lnTo>
                <a:lnTo>
                  <a:pt x="864997" y="981201"/>
                </a:lnTo>
                <a:close/>
              </a:path>
              <a:path w="1111884" h="1278889">
                <a:moveTo>
                  <a:pt x="838961" y="951356"/>
                </a:moveTo>
                <a:lnTo>
                  <a:pt x="824102" y="964310"/>
                </a:lnTo>
                <a:lnTo>
                  <a:pt x="837056" y="979296"/>
                </a:lnTo>
                <a:lnTo>
                  <a:pt x="852043" y="966215"/>
                </a:lnTo>
                <a:lnTo>
                  <a:pt x="838961" y="951356"/>
                </a:lnTo>
                <a:close/>
              </a:path>
              <a:path w="1111884" h="1278889">
                <a:moveTo>
                  <a:pt x="813053" y="921384"/>
                </a:moveTo>
                <a:lnTo>
                  <a:pt x="798068" y="934338"/>
                </a:lnTo>
                <a:lnTo>
                  <a:pt x="811022" y="949325"/>
                </a:lnTo>
                <a:lnTo>
                  <a:pt x="826007" y="936370"/>
                </a:lnTo>
                <a:lnTo>
                  <a:pt x="813053" y="921384"/>
                </a:lnTo>
                <a:close/>
              </a:path>
              <a:path w="1111884" h="1278889">
                <a:moveTo>
                  <a:pt x="787019" y="891413"/>
                </a:moveTo>
                <a:lnTo>
                  <a:pt x="772159" y="904493"/>
                </a:lnTo>
                <a:lnTo>
                  <a:pt x="785113" y="919352"/>
                </a:lnTo>
                <a:lnTo>
                  <a:pt x="800100" y="906398"/>
                </a:lnTo>
                <a:lnTo>
                  <a:pt x="787019" y="891413"/>
                </a:lnTo>
                <a:close/>
              </a:path>
              <a:path w="1111884" h="1278889">
                <a:moveTo>
                  <a:pt x="761110" y="861567"/>
                </a:moveTo>
                <a:lnTo>
                  <a:pt x="746125" y="874521"/>
                </a:lnTo>
                <a:lnTo>
                  <a:pt x="759078" y="889507"/>
                </a:lnTo>
                <a:lnTo>
                  <a:pt x="774064" y="876553"/>
                </a:lnTo>
                <a:lnTo>
                  <a:pt x="761110" y="861567"/>
                </a:lnTo>
                <a:close/>
              </a:path>
              <a:path w="1111884" h="1278889">
                <a:moveTo>
                  <a:pt x="735076" y="831595"/>
                </a:moveTo>
                <a:lnTo>
                  <a:pt x="720089" y="844550"/>
                </a:lnTo>
                <a:lnTo>
                  <a:pt x="733171" y="859535"/>
                </a:lnTo>
                <a:lnTo>
                  <a:pt x="748156" y="846581"/>
                </a:lnTo>
                <a:lnTo>
                  <a:pt x="735076" y="831595"/>
                </a:lnTo>
                <a:close/>
              </a:path>
              <a:path w="1111884" h="1278889">
                <a:moveTo>
                  <a:pt x="709168" y="801751"/>
                </a:moveTo>
                <a:lnTo>
                  <a:pt x="694181" y="814704"/>
                </a:lnTo>
                <a:lnTo>
                  <a:pt x="707135" y="829690"/>
                </a:lnTo>
                <a:lnTo>
                  <a:pt x="722122" y="816609"/>
                </a:lnTo>
                <a:lnTo>
                  <a:pt x="709168" y="801751"/>
                </a:lnTo>
                <a:close/>
              </a:path>
              <a:path w="1111884" h="1278889">
                <a:moveTo>
                  <a:pt x="683132" y="771778"/>
                </a:moveTo>
                <a:lnTo>
                  <a:pt x="668147" y="784732"/>
                </a:lnTo>
                <a:lnTo>
                  <a:pt x="681227" y="799718"/>
                </a:lnTo>
                <a:lnTo>
                  <a:pt x="696086" y="786764"/>
                </a:lnTo>
                <a:lnTo>
                  <a:pt x="683132" y="771778"/>
                </a:lnTo>
                <a:close/>
              </a:path>
              <a:path w="1111884" h="1278889">
                <a:moveTo>
                  <a:pt x="657225" y="741806"/>
                </a:moveTo>
                <a:lnTo>
                  <a:pt x="642238" y="754888"/>
                </a:lnTo>
                <a:lnTo>
                  <a:pt x="655193" y="769746"/>
                </a:lnTo>
                <a:lnTo>
                  <a:pt x="670178" y="756792"/>
                </a:lnTo>
                <a:lnTo>
                  <a:pt x="657225" y="741806"/>
                </a:lnTo>
                <a:close/>
              </a:path>
              <a:path w="1111884" h="1278889">
                <a:moveTo>
                  <a:pt x="631189" y="711961"/>
                </a:moveTo>
                <a:lnTo>
                  <a:pt x="616203" y="724915"/>
                </a:lnTo>
                <a:lnTo>
                  <a:pt x="629284" y="739901"/>
                </a:lnTo>
                <a:lnTo>
                  <a:pt x="644144" y="726947"/>
                </a:lnTo>
                <a:lnTo>
                  <a:pt x="631189" y="711961"/>
                </a:lnTo>
                <a:close/>
              </a:path>
              <a:path w="1111884" h="1278889">
                <a:moveTo>
                  <a:pt x="605281" y="681989"/>
                </a:moveTo>
                <a:lnTo>
                  <a:pt x="590296" y="695070"/>
                </a:lnTo>
                <a:lnTo>
                  <a:pt x="603250" y="709929"/>
                </a:lnTo>
                <a:lnTo>
                  <a:pt x="618235" y="696976"/>
                </a:lnTo>
                <a:lnTo>
                  <a:pt x="605281" y="681989"/>
                </a:lnTo>
                <a:close/>
              </a:path>
              <a:path w="1111884" h="1278889">
                <a:moveTo>
                  <a:pt x="579247" y="652144"/>
                </a:moveTo>
                <a:lnTo>
                  <a:pt x="564260" y="665098"/>
                </a:lnTo>
                <a:lnTo>
                  <a:pt x="577341" y="680084"/>
                </a:lnTo>
                <a:lnTo>
                  <a:pt x="592201" y="667003"/>
                </a:lnTo>
                <a:lnTo>
                  <a:pt x="579247" y="652144"/>
                </a:lnTo>
                <a:close/>
              </a:path>
              <a:path w="1111884" h="1278889">
                <a:moveTo>
                  <a:pt x="553338" y="622172"/>
                </a:moveTo>
                <a:lnTo>
                  <a:pt x="538352" y="635126"/>
                </a:lnTo>
                <a:lnTo>
                  <a:pt x="551306" y="650113"/>
                </a:lnTo>
                <a:lnTo>
                  <a:pt x="566293" y="637158"/>
                </a:lnTo>
                <a:lnTo>
                  <a:pt x="553338" y="622172"/>
                </a:lnTo>
                <a:close/>
              </a:path>
              <a:path w="1111884" h="1278889">
                <a:moveTo>
                  <a:pt x="527303" y="592201"/>
                </a:moveTo>
                <a:lnTo>
                  <a:pt x="512318" y="605281"/>
                </a:lnTo>
                <a:lnTo>
                  <a:pt x="525272" y="620267"/>
                </a:lnTo>
                <a:lnTo>
                  <a:pt x="540257" y="607186"/>
                </a:lnTo>
                <a:lnTo>
                  <a:pt x="527303" y="592201"/>
                </a:lnTo>
                <a:close/>
              </a:path>
              <a:path w="1111884" h="1278889">
                <a:moveTo>
                  <a:pt x="501269" y="562355"/>
                </a:moveTo>
                <a:lnTo>
                  <a:pt x="486409" y="575309"/>
                </a:lnTo>
                <a:lnTo>
                  <a:pt x="499363" y="590295"/>
                </a:lnTo>
                <a:lnTo>
                  <a:pt x="514350" y="577341"/>
                </a:lnTo>
                <a:lnTo>
                  <a:pt x="501269" y="562355"/>
                </a:lnTo>
                <a:close/>
              </a:path>
              <a:path w="1111884" h="1278889">
                <a:moveTo>
                  <a:pt x="475360" y="532383"/>
                </a:moveTo>
                <a:lnTo>
                  <a:pt x="460375" y="545464"/>
                </a:lnTo>
                <a:lnTo>
                  <a:pt x="473328" y="560323"/>
                </a:lnTo>
                <a:lnTo>
                  <a:pt x="488314" y="547369"/>
                </a:lnTo>
                <a:lnTo>
                  <a:pt x="475360" y="532383"/>
                </a:lnTo>
                <a:close/>
              </a:path>
              <a:path w="1111884" h="1278889">
                <a:moveTo>
                  <a:pt x="449325" y="502538"/>
                </a:moveTo>
                <a:lnTo>
                  <a:pt x="434466" y="515492"/>
                </a:lnTo>
                <a:lnTo>
                  <a:pt x="447421" y="530478"/>
                </a:lnTo>
                <a:lnTo>
                  <a:pt x="462406" y="517397"/>
                </a:lnTo>
                <a:lnTo>
                  <a:pt x="449325" y="502538"/>
                </a:lnTo>
                <a:close/>
              </a:path>
              <a:path w="1111884" h="1278889">
                <a:moveTo>
                  <a:pt x="423418" y="472566"/>
                </a:moveTo>
                <a:lnTo>
                  <a:pt x="408431" y="485520"/>
                </a:lnTo>
                <a:lnTo>
                  <a:pt x="421385" y="500506"/>
                </a:lnTo>
                <a:lnTo>
                  <a:pt x="436372" y="487552"/>
                </a:lnTo>
                <a:lnTo>
                  <a:pt x="423418" y="472566"/>
                </a:lnTo>
                <a:close/>
              </a:path>
              <a:path w="1111884" h="1278889">
                <a:moveTo>
                  <a:pt x="397382" y="442594"/>
                </a:moveTo>
                <a:lnTo>
                  <a:pt x="382397" y="455675"/>
                </a:lnTo>
                <a:lnTo>
                  <a:pt x="395477" y="470661"/>
                </a:lnTo>
                <a:lnTo>
                  <a:pt x="410463" y="457580"/>
                </a:lnTo>
                <a:lnTo>
                  <a:pt x="397382" y="442594"/>
                </a:lnTo>
                <a:close/>
              </a:path>
              <a:path w="1111884" h="1278889">
                <a:moveTo>
                  <a:pt x="371475" y="412750"/>
                </a:moveTo>
                <a:lnTo>
                  <a:pt x="356488" y="425703"/>
                </a:lnTo>
                <a:lnTo>
                  <a:pt x="369443" y="440689"/>
                </a:lnTo>
                <a:lnTo>
                  <a:pt x="384428" y="427735"/>
                </a:lnTo>
                <a:lnTo>
                  <a:pt x="371475" y="412750"/>
                </a:lnTo>
                <a:close/>
              </a:path>
              <a:path w="1111884" h="1278889">
                <a:moveTo>
                  <a:pt x="345439" y="382777"/>
                </a:moveTo>
                <a:lnTo>
                  <a:pt x="330453" y="395858"/>
                </a:lnTo>
                <a:lnTo>
                  <a:pt x="343534" y="410717"/>
                </a:lnTo>
                <a:lnTo>
                  <a:pt x="358394" y="397763"/>
                </a:lnTo>
                <a:lnTo>
                  <a:pt x="345439" y="382777"/>
                </a:lnTo>
                <a:close/>
              </a:path>
              <a:path w="1111884" h="1278889">
                <a:moveTo>
                  <a:pt x="319531" y="352932"/>
                </a:moveTo>
                <a:lnTo>
                  <a:pt x="304546" y="365886"/>
                </a:lnTo>
                <a:lnTo>
                  <a:pt x="317500" y="380872"/>
                </a:lnTo>
                <a:lnTo>
                  <a:pt x="332485" y="367791"/>
                </a:lnTo>
                <a:lnTo>
                  <a:pt x="319531" y="352932"/>
                </a:lnTo>
                <a:close/>
              </a:path>
              <a:path w="1111884" h="1278889">
                <a:moveTo>
                  <a:pt x="293497" y="322960"/>
                </a:moveTo>
                <a:lnTo>
                  <a:pt x="278510" y="335914"/>
                </a:lnTo>
                <a:lnTo>
                  <a:pt x="291591" y="350900"/>
                </a:lnTo>
                <a:lnTo>
                  <a:pt x="306450" y="337946"/>
                </a:lnTo>
                <a:lnTo>
                  <a:pt x="293497" y="322960"/>
                </a:lnTo>
                <a:close/>
              </a:path>
              <a:path w="1111884" h="1278889">
                <a:moveTo>
                  <a:pt x="267588" y="292988"/>
                </a:moveTo>
                <a:lnTo>
                  <a:pt x="252602" y="306069"/>
                </a:lnTo>
                <a:lnTo>
                  <a:pt x="265556" y="321055"/>
                </a:lnTo>
                <a:lnTo>
                  <a:pt x="280543" y="307975"/>
                </a:lnTo>
                <a:lnTo>
                  <a:pt x="267588" y="292988"/>
                </a:lnTo>
                <a:close/>
              </a:path>
              <a:path w="1111884" h="1278889">
                <a:moveTo>
                  <a:pt x="241553" y="263143"/>
                </a:moveTo>
                <a:lnTo>
                  <a:pt x="226568" y="276097"/>
                </a:lnTo>
                <a:lnTo>
                  <a:pt x="239522" y="291083"/>
                </a:lnTo>
                <a:lnTo>
                  <a:pt x="254507" y="278129"/>
                </a:lnTo>
                <a:lnTo>
                  <a:pt x="241553" y="263143"/>
                </a:lnTo>
                <a:close/>
              </a:path>
              <a:path w="1111884" h="1278889">
                <a:moveTo>
                  <a:pt x="215519" y="233171"/>
                </a:moveTo>
                <a:lnTo>
                  <a:pt x="200659" y="246252"/>
                </a:lnTo>
                <a:lnTo>
                  <a:pt x="213613" y="261111"/>
                </a:lnTo>
                <a:lnTo>
                  <a:pt x="228600" y="248157"/>
                </a:lnTo>
                <a:lnTo>
                  <a:pt x="215519" y="233171"/>
                </a:lnTo>
                <a:close/>
              </a:path>
              <a:path w="1111884" h="1278889">
                <a:moveTo>
                  <a:pt x="189610" y="203326"/>
                </a:moveTo>
                <a:lnTo>
                  <a:pt x="174625" y="216280"/>
                </a:lnTo>
                <a:lnTo>
                  <a:pt x="187578" y="231266"/>
                </a:lnTo>
                <a:lnTo>
                  <a:pt x="202564" y="218185"/>
                </a:lnTo>
                <a:lnTo>
                  <a:pt x="189610" y="203326"/>
                </a:lnTo>
                <a:close/>
              </a:path>
              <a:path w="1111884" h="1278889">
                <a:moveTo>
                  <a:pt x="163575" y="173354"/>
                </a:moveTo>
                <a:lnTo>
                  <a:pt x="148716" y="186308"/>
                </a:lnTo>
                <a:lnTo>
                  <a:pt x="161671" y="201294"/>
                </a:lnTo>
                <a:lnTo>
                  <a:pt x="176656" y="188340"/>
                </a:lnTo>
                <a:lnTo>
                  <a:pt x="163575" y="173354"/>
                </a:lnTo>
                <a:close/>
              </a:path>
              <a:path w="1111884" h="1278889">
                <a:moveTo>
                  <a:pt x="137668" y="143382"/>
                </a:moveTo>
                <a:lnTo>
                  <a:pt x="122681" y="156463"/>
                </a:lnTo>
                <a:lnTo>
                  <a:pt x="135635" y="171450"/>
                </a:lnTo>
                <a:lnTo>
                  <a:pt x="150622" y="158368"/>
                </a:lnTo>
                <a:lnTo>
                  <a:pt x="137668" y="143382"/>
                </a:lnTo>
                <a:close/>
              </a:path>
              <a:path w="1111884" h="1278889">
                <a:moveTo>
                  <a:pt x="111632" y="113537"/>
                </a:moveTo>
                <a:lnTo>
                  <a:pt x="96774" y="126491"/>
                </a:lnTo>
                <a:lnTo>
                  <a:pt x="109727" y="141477"/>
                </a:lnTo>
                <a:lnTo>
                  <a:pt x="124713" y="128523"/>
                </a:lnTo>
                <a:lnTo>
                  <a:pt x="111632" y="113537"/>
                </a:lnTo>
                <a:close/>
              </a:path>
              <a:path w="1111884" h="1278889">
                <a:moveTo>
                  <a:pt x="0" y="0"/>
                </a:moveTo>
                <a:lnTo>
                  <a:pt x="20574" y="108711"/>
                </a:lnTo>
                <a:lnTo>
                  <a:pt x="25653" y="112267"/>
                </a:lnTo>
                <a:lnTo>
                  <a:pt x="36449" y="110235"/>
                </a:lnTo>
                <a:lnTo>
                  <a:pt x="40004" y="105028"/>
                </a:lnTo>
                <a:lnTo>
                  <a:pt x="29415" y="48987"/>
                </a:lnTo>
                <a:lnTo>
                  <a:pt x="18796" y="36702"/>
                </a:lnTo>
                <a:lnTo>
                  <a:pt x="25928" y="30537"/>
                </a:lnTo>
                <a:lnTo>
                  <a:pt x="25753" y="29612"/>
                </a:lnTo>
                <a:lnTo>
                  <a:pt x="9651" y="24129"/>
                </a:lnTo>
                <a:lnTo>
                  <a:pt x="12301" y="21843"/>
                </a:lnTo>
                <a:lnTo>
                  <a:pt x="5841" y="21843"/>
                </a:lnTo>
                <a:lnTo>
                  <a:pt x="5333" y="21335"/>
                </a:lnTo>
                <a:lnTo>
                  <a:pt x="20320" y="8254"/>
                </a:lnTo>
                <a:lnTo>
                  <a:pt x="24322" y="8254"/>
                </a:lnTo>
                <a:lnTo>
                  <a:pt x="0" y="0"/>
                </a:lnTo>
                <a:close/>
              </a:path>
              <a:path w="1111884" h="1278889">
                <a:moveTo>
                  <a:pt x="85725" y="83565"/>
                </a:moveTo>
                <a:lnTo>
                  <a:pt x="70738" y="96646"/>
                </a:lnTo>
                <a:lnTo>
                  <a:pt x="83693" y="111505"/>
                </a:lnTo>
                <a:lnTo>
                  <a:pt x="98678" y="98551"/>
                </a:lnTo>
                <a:lnTo>
                  <a:pt x="85725" y="83565"/>
                </a:lnTo>
                <a:close/>
              </a:path>
              <a:path w="1111884" h="1278889">
                <a:moveTo>
                  <a:pt x="59689" y="53720"/>
                </a:moveTo>
                <a:lnTo>
                  <a:pt x="44703" y="66675"/>
                </a:lnTo>
                <a:lnTo>
                  <a:pt x="57784" y="81660"/>
                </a:lnTo>
                <a:lnTo>
                  <a:pt x="72644" y="68579"/>
                </a:lnTo>
                <a:lnTo>
                  <a:pt x="59689" y="53720"/>
                </a:lnTo>
                <a:close/>
              </a:path>
              <a:path w="1111884" h="1278889">
                <a:moveTo>
                  <a:pt x="69974" y="23748"/>
                </a:moveTo>
                <a:lnTo>
                  <a:pt x="33781" y="23748"/>
                </a:lnTo>
                <a:lnTo>
                  <a:pt x="44312" y="35931"/>
                </a:lnTo>
                <a:lnTo>
                  <a:pt x="98425" y="54355"/>
                </a:lnTo>
                <a:lnTo>
                  <a:pt x="104012" y="51561"/>
                </a:lnTo>
                <a:lnTo>
                  <a:pt x="105790" y="46354"/>
                </a:lnTo>
                <a:lnTo>
                  <a:pt x="107569" y="41275"/>
                </a:lnTo>
                <a:lnTo>
                  <a:pt x="104775" y="35559"/>
                </a:lnTo>
                <a:lnTo>
                  <a:pt x="69974" y="23748"/>
                </a:lnTo>
                <a:close/>
              </a:path>
              <a:path w="1111884" h="1278889">
                <a:moveTo>
                  <a:pt x="26646" y="29916"/>
                </a:moveTo>
                <a:lnTo>
                  <a:pt x="25928" y="30537"/>
                </a:lnTo>
                <a:lnTo>
                  <a:pt x="29415" y="48987"/>
                </a:lnTo>
                <a:lnTo>
                  <a:pt x="31750" y="51688"/>
                </a:lnTo>
                <a:lnTo>
                  <a:pt x="46735" y="38734"/>
                </a:lnTo>
                <a:lnTo>
                  <a:pt x="44312" y="35931"/>
                </a:lnTo>
                <a:lnTo>
                  <a:pt x="26646" y="29916"/>
                </a:lnTo>
                <a:close/>
              </a:path>
              <a:path w="1111884" h="1278889">
                <a:moveTo>
                  <a:pt x="25928" y="30537"/>
                </a:moveTo>
                <a:lnTo>
                  <a:pt x="18796" y="36702"/>
                </a:lnTo>
                <a:lnTo>
                  <a:pt x="29415" y="48987"/>
                </a:lnTo>
                <a:lnTo>
                  <a:pt x="25928" y="30537"/>
                </a:lnTo>
                <a:close/>
              </a:path>
              <a:path w="1111884" h="1278889">
                <a:moveTo>
                  <a:pt x="33781" y="23748"/>
                </a:moveTo>
                <a:lnTo>
                  <a:pt x="26646" y="29916"/>
                </a:lnTo>
                <a:lnTo>
                  <a:pt x="44312" y="35931"/>
                </a:lnTo>
                <a:lnTo>
                  <a:pt x="33781" y="23748"/>
                </a:lnTo>
                <a:close/>
              </a:path>
              <a:path w="1111884" h="1278889">
                <a:moveTo>
                  <a:pt x="38168" y="12953"/>
                </a:moveTo>
                <a:lnTo>
                  <a:pt x="22605" y="12953"/>
                </a:lnTo>
                <a:lnTo>
                  <a:pt x="25753" y="29612"/>
                </a:lnTo>
                <a:lnTo>
                  <a:pt x="26646" y="29916"/>
                </a:lnTo>
                <a:lnTo>
                  <a:pt x="33781" y="23748"/>
                </a:lnTo>
                <a:lnTo>
                  <a:pt x="69974" y="23748"/>
                </a:lnTo>
                <a:lnTo>
                  <a:pt x="38168" y="12953"/>
                </a:lnTo>
                <a:close/>
              </a:path>
              <a:path w="1111884" h="1278889">
                <a:moveTo>
                  <a:pt x="22605" y="12953"/>
                </a:moveTo>
                <a:lnTo>
                  <a:pt x="9651" y="24129"/>
                </a:lnTo>
                <a:lnTo>
                  <a:pt x="25753" y="29612"/>
                </a:lnTo>
                <a:lnTo>
                  <a:pt x="22605" y="12953"/>
                </a:lnTo>
                <a:close/>
              </a:path>
              <a:path w="1111884" h="1278889">
                <a:moveTo>
                  <a:pt x="20320" y="8254"/>
                </a:moveTo>
                <a:lnTo>
                  <a:pt x="5333" y="21335"/>
                </a:lnTo>
                <a:lnTo>
                  <a:pt x="5841" y="21843"/>
                </a:lnTo>
                <a:lnTo>
                  <a:pt x="20700" y="8762"/>
                </a:lnTo>
                <a:lnTo>
                  <a:pt x="20320" y="8254"/>
                </a:lnTo>
                <a:close/>
              </a:path>
              <a:path w="1111884" h="1278889">
                <a:moveTo>
                  <a:pt x="24322" y="8254"/>
                </a:moveTo>
                <a:lnTo>
                  <a:pt x="20320" y="8254"/>
                </a:lnTo>
                <a:lnTo>
                  <a:pt x="20700" y="8762"/>
                </a:lnTo>
                <a:lnTo>
                  <a:pt x="5841" y="21843"/>
                </a:lnTo>
                <a:lnTo>
                  <a:pt x="12301" y="21843"/>
                </a:lnTo>
                <a:lnTo>
                  <a:pt x="22605" y="12953"/>
                </a:lnTo>
                <a:lnTo>
                  <a:pt x="38168" y="12953"/>
                </a:lnTo>
                <a:lnTo>
                  <a:pt x="24322" y="825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5F366F99-FEB2-1945-897B-FD311FB558A0}"/>
              </a:ext>
            </a:extLst>
          </p:cNvPr>
          <p:cNvSpPr txBox="1"/>
          <p:nvPr/>
        </p:nvSpPr>
        <p:spPr>
          <a:xfrm>
            <a:off x="5121783" y="1152252"/>
            <a:ext cx="1569720" cy="231313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3336" rIns="0" bIns="0" rtlCol="0">
            <a:spAutoFit/>
          </a:bodyPr>
          <a:lstStyle/>
          <a:p>
            <a:pPr marL="191928">
              <a:spcBef>
                <a:spcPts val="184"/>
              </a:spcBef>
            </a:pPr>
            <a:r>
              <a:rPr sz="1350" b="1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Answer:</a:t>
            </a:r>
            <a:r>
              <a:rPr sz="1350" b="1" spc="-3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German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5B59D7B4-948B-5248-B05E-A30E41781B85}"/>
              </a:ext>
            </a:extLst>
          </p:cNvPr>
          <p:cNvSpPr/>
          <p:nvPr/>
        </p:nvSpPr>
        <p:spPr>
          <a:xfrm>
            <a:off x="4345400" y="1621834"/>
            <a:ext cx="765143" cy="6981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64761935-C031-D14A-96A3-F4241D389642}"/>
              </a:ext>
            </a:extLst>
          </p:cNvPr>
          <p:cNvSpPr/>
          <p:nvPr/>
        </p:nvSpPr>
        <p:spPr>
          <a:xfrm>
            <a:off x="6179724" y="1530394"/>
            <a:ext cx="707136" cy="7587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54936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57150"/>
            <a:ext cx="8902599" cy="492443"/>
          </a:xfrm>
        </p:spPr>
        <p:txBody>
          <a:bodyPr/>
          <a:lstStyle/>
          <a:p>
            <a:r>
              <a:rPr lang="en-US" dirty="0"/>
              <a:t>RNN Language Models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70BA332-6BB5-924C-A97B-72487639AA46}"/>
              </a:ext>
            </a:extLst>
          </p:cNvPr>
          <p:cNvSpPr/>
          <p:nvPr/>
        </p:nvSpPr>
        <p:spPr>
          <a:xfrm>
            <a:off x="1457325" y="2288248"/>
            <a:ext cx="2237994" cy="115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070B5CB-706A-8742-8A38-B9146A58CC72}"/>
              </a:ext>
            </a:extLst>
          </p:cNvPr>
          <p:cNvSpPr txBox="1"/>
          <p:nvPr/>
        </p:nvSpPr>
        <p:spPr>
          <a:xfrm>
            <a:off x="5936360" y="3713150"/>
            <a:ext cx="48006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11" dirty="0">
                <a:latin typeface="Calibri"/>
                <a:cs typeface="Calibri"/>
              </a:rPr>
              <a:t>what’s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F6C6E3B-B26A-3241-ADC2-14DD3EFFDFAE}"/>
              </a:ext>
            </a:extLst>
          </p:cNvPr>
          <p:cNvSpPr txBox="1"/>
          <p:nvPr/>
        </p:nvSpPr>
        <p:spPr>
          <a:xfrm>
            <a:off x="6823328" y="3713150"/>
            <a:ext cx="24669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t</a:t>
            </a:r>
            <a:r>
              <a:rPr sz="1350" i="1" spc="-8" dirty="0">
                <a:latin typeface="Calibri"/>
                <a:cs typeface="Calibri"/>
              </a:rPr>
              <a:t>h</a:t>
            </a:r>
            <a:r>
              <a:rPr sz="1350" i="1" dirty="0"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329735B-C6C2-F94C-B754-B93D914B2F3F}"/>
              </a:ext>
            </a:extLst>
          </p:cNvPr>
          <p:cNvSpPr/>
          <p:nvPr/>
        </p:nvSpPr>
        <p:spPr>
          <a:xfrm>
            <a:off x="6284785" y="2860796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3"/>
                </a:moveTo>
                <a:lnTo>
                  <a:pt x="598424" y="91693"/>
                </a:lnTo>
                <a:lnTo>
                  <a:pt x="593725" y="94361"/>
                </a:lnTo>
                <a:lnTo>
                  <a:pt x="592074" y="100457"/>
                </a:lnTo>
                <a:lnTo>
                  <a:pt x="594867" y="105156"/>
                </a:lnTo>
                <a:lnTo>
                  <a:pt x="597661" y="109982"/>
                </a:lnTo>
                <a:lnTo>
                  <a:pt x="603757" y="111506"/>
                </a:lnTo>
                <a:lnTo>
                  <a:pt x="608456" y="108712"/>
                </a:lnTo>
                <a:lnTo>
                  <a:pt x="682276" y="65659"/>
                </a:lnTo>
                <a:lnTo>
                  <a:pt x="679703" y="65659"/>
                </a:lnTo>
                <a:lnTo>
                  <a:pt x="679703" y="64262"/>
                </a:lnTo>
                <a:lnTo>
                  <a:pt x="674624" y="64262"/>
                </a:lnTo>
                <a:lnTo>
                  <a:pt x="660037" y="55753"/>
                </a:lnTo>
                <a:close/>
              </a:path>
              <a:path w="699770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70" h="111760">
                <a:moveTo>
                  <a:pt x="682276" y="45847"/>
                </a:moveTo>
                <a:lnTo>
                  <a:pt x="679703" y="45847"/>
                </a:lnTo>
                <a:lnTo>
                  <a:pt x="679703" y="65659"/>
                </a:lnTo>
                <a:lnTo>
                  <a:pt x="682276" y="65659"/>
                </a:lnTo>
                <a:lnTo>
                  <a:pt x="699261" y="55753"/>
                </a:lnTo>
                <a:lnTo>
                  <a:pt x="682276" y="45847"/>
                </a:lnTo>
                <a:close/>
              </a:path>
              <a:path w="699770" h="111760">
                <a:moveTo>
                  <a:pt x="674624" y="47244"/>
                </a:moveTo>
                <a:lnTo>
                  <a:pt x="660037" y="55753"/>
                </a:lnTo>
                <a:lnTo>
                  <a:pt x="674624" y="64262"/>
                </a:lnTo>
                <a:lnTo>
                  <a:pt x="674624" y="47244"/>
                </a:lnTo>
                <a:close/>
              </a:path>
              <a:path w="699770" h="111760">
                <a:moveTo>
                  <a:pt x="679703" y="47244"/>
                </a:moveTo>
                <a:lnTo>
                  <a:pt x="674624" y="47244"/>
                </a:lnTo>
                <a:lnTo>
                  <a:pt x="674624" y="64262"/>
                </a:lnTo>
                <a:lnTo>
                  <a:pt x="679703" y="64262"/>
                </a:lnTo>
                <a:lnTo>
                  <a:pt x="679703" y="47244"/>
                </a:lnTo>
                <a:close/>
              </a:path>
              <a:path w="699770" h="111760">
                <a:moveTo>
                  <a:pt x="603757" y="0"/>
                </a:moveTo>
                <a:lnTo>
                  <a:pt x="597661" y="1524"/>
                </a:lnTo>
                <a:lnTo>
                  <a:pt x="594867" y="6350"/>
                </a:lnTo>
                <a:lnTo>
                  <a:pt x="592074" y="11049"/>
                </a:lnTo>
                <a:lnTo>
                  <a:pt x="593725" y="17145"/>
                </a:lnTo>
                <a:lnTo>
                  <a:pt x="598424" y="19812"/>
                </a:lnTo>
                <a:lnTo>
                  <a:pt x="660037" y="55753"/>
                </a:lnTo>
                <a:lnTo>
                  <a:pt x="674624" y="47244"/>
                </a:lnTo>
                <a:lnTo>
                  <a:pt x="679703" y="47244"/>
                </a:lnTo>
                <a:lnTo>
                  <a:pt x="679703" y="45847"/>
                </a:lnTo>
                <a:lnTo>
                  <a:pt x="682276" y="45847"/>
                </a:lnTo>
                <a:lnTo>
                  <a:pt x="608456" y="2794"/>
                </a:lnTo>
                <a:lnTo>
                  <a:pt x="60375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A0EA890-0108-3E49-9FED-2BC46ABFC296}"/>
              </a:ext>
            </a:extLst>
          </p:cNvPr>
          <p:cNvSpPr/>
          <p:nvPr/>
        </p:nvSpPr>
        <p:spPr>
          <a:xfrm>
            <a:off x="6887718" y="2570569"/>
            <a:ext cx="124586" cy="1303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F881F32-FA2E-F648-90A0-771A492DEEF4}"/>
              </a:ext>
            </a:extLst>
          </p:cNvPr>
          <p:cNvSpPr/>
          <p:nvPr/>
        </p:nvSpPr>
        <p:spPr>
          <a:xfrm>
            <a:off x="6887718" y="2744306"/>
            <a:ext cx="124586" cy="131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B37C9BE-FB63-AD42-9A5C-6220A2C0863D}"/>
              </a:ext>
            </a:extLst>
          </p:cNvPr>
          <p:cNvSpPr/>
          <p:nvPr/>
        </p:nvSpPr>
        <p:spPr>
          <a:xfrm>
            <a:off x="6887718" y="2919184"/>
            <a:ext cx="124586" cy="131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6B1A6A50-5621-A942-A9A4-83A9DB577F7E}"/>
              </a:ext>
            </a:extLst>
          </p:cNvPr>
          <p:cNvSpPr/>
          <p:nvPr/>
        </p:nvSpPr>
        <p:spPr>
          <a:xfrm>
            <a:off x="6887718" y="3092920"/>
            <a:ext cx="124586" cy="1314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3AC05E7-3B80-5E46-8C59-1056606D73AA}"/>
              </a:ext>
            </a:extLst>
          </p:cNvPr>
          <p:cNvSpPr/>
          <p:nvPr/>
        </p:nvSpPr>
        <p:spPr>
          <a:xfrm>
            <a:off x="6808280" y="2500274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59"/>
                </a:lnTo>
                <a:lnTo>
                  <a:pt x="365760" y="1011935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5"/>
                </a:lnTo>
                <a:lnTo>
                  <a:pt x="60960" y="1072895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5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793951C-1A22-F04B-8F77-7535D30B6E32}"/>
              </a:ext>
            </a:extLst>
          </p:cNvPr>
          <p:cNvSpPr/>
          <p:nvPr/>
        </p:nvSpPr>
        <p:spPr>
          <a:xfrm>
            <a:off x="6905911" y="3304946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59" h="535939">
                <a:moveTo>
                  <a:pt x="55753" y="39224"/>
                </a:moveTo>
                <a:lnTo>
                  <a:pt x="45847" y="56206"/>
                </a:lnTo>
                <a:lnTo>
                  <a:pt x="45847" y="535431"/>
                </a:lnTo>
                <a:lnTo>
                  <a:pt x="65659" y="535431"/>
                </a:lnTo>
                <a:lnTo>
                  <a:pt x="65659" y="56206"/>
                </a:lnTo>
                <a:lnTo>
                  <a:pt x="55753" y="39224"/>
                </a:lnTo>
                <a:close/>
              </a:path>
              <a:path w="111759" h="535939">
                <a:moveTo>
                  <a:pt x="55752" y="0"/>
                </a:moveTo>
                <a:lnTo>
                  <a:pt x="2794" y="90804"/>
                </a:lnTo>
                <a:lnTo>
                  <a:pt x="0" y="95503"/>
                </a:lnTo>
                <a:lnTo>
                  <a:pt x="1524" y="101599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6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59" h="535939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6"/>
                </a:lnTo>
                <a:lnTo>
                  <a:pt x="100457" y="107187"/>
                </a:lnTo>
                <a:lnTo>
                  <a:pt x="105155" y="104393"/>
                </a:lnTo>
                <a:lnTo>
                  <a:pt x="109982" y="101599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59" h="535939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3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59" h="535939">
                <a:moveTo>
                  <a:pt x="65659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59" h="535939">
                <a:moveTo>
                  <a:pt x="64262" y="24637"/>
                </a:moveTo>
                <a:lnTo>
                  <a:pt x="47244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E06C6F56-4612-DF4F-8CC7-DFF66251ADD4}"/>
              </a:ext>
            </a:extLst>
          </p:cNvPr>
          <p:cNvSpPr/>
          <p:nvPr/>
        </p:nvSpPr>
        <p:spPr>
          <a:xfrm>
            <a:off x="6015038" y="2501417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59"/>
                </a:lnTo>
                <a:lnTo>
                  <a:pt x="365759" y="1011935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5"/>
                </a:lnTo>
                <a:lnTo>
                  <a:pt x="60959" y="1072895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5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12B27E36-9406-F54A-AD5E-D33DF4BA2105}"/>
              </a:ext>
            </a:extLst>
          </p:cNvPr>
          <p:cNvSpPr/>
          <p:nvPr/>
        </p:nvSpPr>
        <p:spPr>
          <a:xfrm>
            <a:off x="5490400" y="2861939"/>
            <a:ext cx="524828" cy="83820"/>
          </a:xfrm>
          <a:custGeom>
            <a:avLst/>
            <a:gdLst/>
            <a:ahLst/>
            <a:cxnLst/>
            <a:rect l="l" t="t" r="r" b="b"/>
            <a:pathLst>
              <a:path w="699770" h="111760">
                <a:moveTo>
                  <a:pt x="660037" y="55753"/>
                </a:moveTo>
                <a:lnTo>
                  <a:pt x="598424" y="91693"/>
                </a:lnTo>
                <a:lnTo>
                  <a:pt x="593725" y="94361"/>
                </a:lnTo>
                <a:lnTo>
                  <a:pt x="592074" y="100456"/>
                </a:lnTo>
                <a:lnTo>
                  <a:pt x="594867" y="105156"/>
                </a:lnTo>
                <a:lnTo>
                  <a:pt x="597662" y="109981"/>
                </a:lnTo>
                <a:lnTo>
                  <a:pt x="603757" y="111506"/>
                </a:lnTo>
                <a:lnTo>
                  <a:pt x="608456" y="108712"/>
                </a:lnTo>
                <a:lnTo>
                  <a:pt x="682276" y="65659"/>
                </a:lnTo>
                <a:lnTo>
                  <a:pt x="679703" y="65659"/>
                </a:lnTo>
                <a:lnTo>
                  <a:pt x="679703" y="64262"/>
                </a:lnTo>
                <a:lnTo>
                  <a:pt x="674624" y="64262"/>
                </a:lnTo>
                <a:lnTo>
                  <a:pt x="660037" y="55753"/>
                </a:lnTo>
                <a:close/>
              </a:path>
              <a:path w="699770" h="111760">
                <a:moveTo>
                  <a:pt x="643055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643055" y="65659"/>
                </a:lnTo>
                <a:lnTo>
                  <a:pt x="660037" y="55753"/>
                </a:lnTo>
                <a:lnTo>
                  <a:pt x="643055" y="45847"/>
                </a:lnTo>
                <a:close/>
              </a:path>
              <a:path w="699770" h="111760">
                <a:moveTo>
                  <a:pt x="682276" y="45847"/>
                </a:moveTo>
                <a:lnTo>
                  <a:pt x="679703" y="45847"/>
                </a:lnTo>
                <a:lnTo>
                  <a:pt x="679703" y="65659"/>
                </a:lnTo>
                <a:lnTo>
                  <a:pt x="682276" y="65659"/>
                </a:lnTo>
                <a:lnTo>
                  <a:pt x="699262" y="55753"/>
                </a:lnTo>
                <a:lnTo>
                  <a:pt x="682276" y="45847"/>
                </a:lnTo>
                <a:close/>
              </a:path>
              <a:path w="699770" h="111760">
                <a:moveTo>
                  <a:pt x="674624" y="47244"/>
                </a:moveTo>
                <a:lnTo>
                  <a:pt x="660037" y="55753"/>
                </a:lnTo>
                <a:lnTo>
                  <a:pt x="674624" y="64262"/>
                </a:lnTo>
                <a:lnTo>
                  <a:pt x="674624" y="47244"/>
                </a:lnTo>
                <a:close/>
              </a:path>
              <a:path w="699770" h="111760">
                <a:moveTo>
                  <a:pt x="679703" y="47244"/>
                </a:moveTo>
                <a:lnTo>
                  <a:pt x="674624" y="47244"/>
                </a:lnTo>
                <a:lnTo>
                  <a:pt x="674624" y="64262"/>
                </a:lnTo>
                <a:lnTo>
                  <a:pt x="679703" y="64262"/>
                </a:lnTo>
                <a:lnTo>
                  <a:pt x="679703" y="47244"/>
                </a:lnTo>
                <a:close/>
              </a:path>
              <a:path w="699770" h="111760">
                <a:moveTo>
                  <a:pt x="603757" y="0"/>
                </a:moveTo>
                <a:lnTo>
                  <a:pt x="597662" y="1524"/>
                </a:lnTo>
                <a:lnTo>
                  <a:pt x="594867" y="6350"/>
                </a:lnTo>
                <a:lnTo>
                  <a:pt x="592074" y="11049"/>
                </a:lnTo>
                <a:lnTo>
                  <a:pt x="593725" y="17145"/>
                </a:lnTo>
                <a:lnTo>
                  <a:pt x="598424" y="19812"/>
                </a:lnTo>
                <a:lnTo>
                  <a:pt x="660037" y="55753"/>
                </a:lnTo>
                <a:lnTo>
                  <a:pt x="674624" y="47244"/>
                </a:lnTo>
                <a:lnTo>
                  <a:pt x="679703" y="47244"/>
                </a:lnTo>
                <a:lnTo>
                  <a:pt x="679703" y="45847"/>
                </a:lnTo>
                <a:lnTo>
                  <a:pt x="682276" y="45847"/>
                </a:lnTo>
                <a:lnTo>
                  <a:pt x="608456" y="2794"/>
                </a:lnTo>
                <a:lnTo>
                  <a:pt x="60375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86C788A5-CFFB-EA49-844D-858C54BFC040}"/>
              </a:ext>
            </a:extLst>
          </p:cNvPr>
          <p:cNvSpPr/>
          <p:nvPr/>
        </p:nvSpPr>
        <p:spPr>
          <a:xfrm>
            <a:off x="6094477" y="2577427"/>
            <a:ext cx="124586" cy="131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14AE514-4F22-C344-ACB4-CF046A75A7A8}"/>
              </a:ext>
            </a:extLst>
          </p:cNvPr>
          <p:cNvSpPr/>
          <p:nvPr/>
        </p:nvSpPr>
        <p:spPr>
          <a:xfrm>
            <a:off x="6094477" y="2751164"/>
            <a:ext cx="124586" cy="131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DC126918-A612-8D4C-A43F-B1AD8325394E}"/>
              </a:ext>
            </a:extLst>
          </p:cNvPr>
          <p:cNvSpPr/>
          <p:nvPr/>
        </p:nvSpPr>
        <p:spPr>
          <a:xfrm>
            <a:off x="6094477" y="2926042"/>
            <a:ext cx="124586" cy="131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ECBDC479-CC21-9E4C-935A-12EB054745D1}"/>
              </a:ext>
            </a:extLst>
          </p:cNvPr>
          <p:cNvSpPr/>
          <p:nvPr/>
        </p:nvSpPr>
        <p:spPr>
          <a:xfrm>
            <a:off x="6094477" y="3099778"/>
            <a:ext cx="124586" cy="1314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11BDD3FF-E342-EB4A-B13C-F0770904826A}"/>
              </a:ext>
            </a:extLst>
          </p:cNvPr>
          <p:cNvSpPr/>
          <p:nvPr/>
        </p:nvSpPr>
        <p:spPr>
          <a:xfrm>
            <a:off x="6128670" y="3304946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59" h="535939">
                <a:moveTo>
                  <a:pt x="55752" y="39224"/>
                </a:moveTo>
                <a:lnTo>
                  <a:pt x="45847" y="56206"/>
                </a:lnTo>
                <a:lnTo>
                  <a:pt x="45847" y="535431"/>
                </a:lnTo>
                <a:lnTo>
                  <a:pt x="65659" y="535431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59" h="535939">
                <a:moveTo>
                  <a:pt x="55753" y="0"/>
                </a:moveTo>
                <a:lnTo>
                  <a:pt x="2794" y="90804"/>
                </a:lnTo>
                <a:lnTo>
                  <a:pt x="0" y="95503"/>
                </a:lnTo>
                <a:lnTo>
                  <a:pt x="1524" y="101599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6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3" y="0"/>
                </a:lnTo>
                <a:close/>
              </a:path>
              <a:path w="111759" h="535939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6"/>
                </a:lnTo>
                <a:lnTo>
                  <a:pt x="100457" y="107187"/>
                </a:lnTo>
                <a:lnTo>
                  <a:pt x="109855" y="101599"/>
                </a:lnTo>
                <a:lnTo>
                  <a:pt x="111506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59" h="535939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59" h="535939">
                <a:moveTo>
                  <a:pt x="65659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59" h="535939">
                <a:moveTo>
                  <a:pt x="64262" y="24637"/>
                </a:moveTo>
                <a:lnTo>
                  <a:pt x="47244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C8279F60-8AE6-624F-AD44-17832D330EC1}"/>
              </a:ext>
            </a:extLst>
          </p:cNvPr>
          <p:cNvSpPr txBox="1"/>
          <p:nvPr/>
        </p:nvSpPr>
        <p:spPr>
          <a:xfrm>
            <a:off x="6647307" y="1845049"/>
            <a:ext cx="59817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weather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62A21DD6-CE5D-9E4F-A321-BE48B963A227}"/>
              </a:ext>
            </a:extLst>
          </p:cNvPr>
          <p:cNvSpPr/>
          <p:nvPr/>
        </p:nvSpPr>
        <p:spPr>
          <a:xfrm>
            <a:off x="6905911" y="2099081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59" h="535939">
                <a:moveTo>
                  <a:pt x="55753" y="39224"/>
                </a:moveTo>
                <a:lnTo>
                  <a:pt x="45847" y="56206"/>
                </a:lnTo>
                <a:lnTo>
                  <a:pt x="45847" y="535431"/>
                </a:lnTo>
                <a:lnTo>
                  <a:pt x="65659" y="535431"/>
                </a:lnTo>
                <a:lnTo>
                  <a:pt x="65659" y="56206"/>
                </a:lnTo>
                <a:lnTo>
                  <a:pt x="55753" y="39224"/>
                </a:lnTo>
                <a:close/>
              </a:path>
              <a:path w="111759" h="535939">
                <a:moveTo>
                  <a:pt x="55752" y="0"/>
                </a:moveTo>
                <a:lnTo>
                  <a:pt x="2794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59" h="535939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5155" y="104393"/>
                </a:lnTo>
                <a:lnTo>
                  <a:pt x="109982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59" h="535939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3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59" h="535939">
                <a:moveTo>
                  <a:pt x="65659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59" h="535939">
                <a:moveTo>
                  <a:pt x="64262" y="24637"/>
                </a:moveTo>
                <a:lnTo>
                  <a:pt x="47244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DDFE2C50-ED7F-A843-A551-A14CB2F72145}"/>
              </a:ext>
            </a:extLst>
          </p:cNvPr>
          <p:cNvSpPr txBox="1"/>
          <p:nvPr/>
        </p:nvSpPr>
        <p:spPr>
          <a:xfrm>
            <a:off x="6052946" y="1845049"/>
            <a:ext cx="24669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365CE954-9F39-0F4E-9467-9E9E076FD0A2}"/>
              </a:ext>
            </a:extLst>
          </p:cNvPr>
          <p:cNvSpPr/>
          <p:nvPr/>
        </p:nvSpPr>
        <p:spPr>
          <a:xfrm>
            <a:off x="6114954" y="2099081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59" h="535939">
                <a:moveTo>
                  <a:pt x="55752" y="39224"/>
                </a:moveTo>
                <a:lnTo>
                  <a:pt x="45847" y="56206"/>
                </a:lnTo>
                <a:lnTo>
                  <a:pt x="45847" y="535431"/>
                </a:lnTo>
                <a:lnTo>
                  <a:pt x="65658" y="535431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59" h="535939">
                <a:moveTo>
                  <a:pt x="55752" y="0"/>
                </a:moveTo>
                <a:lnTo>
                  <a:pt x="2794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1" y="100837"/>
                </a:lnTo>
                <a:lnTo>
                  <a:pt x="45847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59" h="535939">
                <a:moveTo>
                  <a:pt x="67159" y="19557"/>
                </a:moveTo>
                <a:lnTo>
                  <a:pt x="65658" y="19557"/>
                </a:lnTo>
                <a:lnTo>
                  <a:pt x="65658" y="56206"/>
                </a:lnTo>
                <a:lnTo>
                  <a:pt x="91694" y="100837"/>
                </a:lnTo>
                <a:lnTo>
                  <a:pt x="94360" y="105537"/>
                </a:lnTo>
                <a:lnTo>
                  <a:pt x="100456" y="107187"/>
                </a:lnTo>
                <a:lnTo>
                  <a:pt x="109854" y="101600"/>
                </a:lnTo>
                <a:lnTo>
                  <a:pt x="111505" y="95503"/>
                </a:lnTo>
                <a:lnTo>
                  <a:pt x="108711" y="90804"/>
                </a:lnTo>
                <a:lnTo>
                  <a:pt x="67159" y="19557"/>
                </a:lnTo>
                <a:close/>
              </a:path>
              <a:path w="111759" h="535939">
                <a:moveTo>
                  <a:pt x="65658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4" y="24637"/>
                </a:lnTo>
                <a:lnTo>
                  <a:pt x="65658" y="24637"/>
                </a:lnTo>
                <a:lnTo>
                  <a:pt x="65658" y="19557"/>
                </a:lnTo>
                <a:close/>
              </a:path>
              <a:path w="111759" h="535939">
                <a:moveTo>
                  <a:pt x="65658" y="24637"/>
                </a:moveTo>
                <a:lnTo>
                  <a:pt x="64261" y="24637"/>
                </a:lnTo>
                <a:lnTo>
                  <a:pt x="55752" y="39224"/>
                </a:lnTo>
                <a:lnTo>
                  <a:pt x="65658" y="56206"/>
                </a:lnTo>
                <a:lnTo>
                  <a:pt x="65658" y="24637"/>
                </a:lnTo>
                <a:close/>
              </a:path>
              <a:path w="111759" h="535939">
                <a:moveTo>
                  <a:pt x="64261" y="24637"/>
                </a:moveTo>
                <a:lnTo>
                  <a:pt x="47244" y="24637"/>
                </a:lnTo>
                <a:lnTo>
                  <a:pt x="55752" y="39224"/>
                </a:lnTo>
                <a:lnTo>
                  <a:pt x="64261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7F863408-3BB8-C347-8181-CD008178A756}"/>
              </a:ext>
            </a:extLst>
          </p:cNvPr>
          <p:cNvSpPr txBox="1"/>
          <p:nvPr/>
        </p:nvSpPr>
        <p:spPr>
          <a:xfrm>
            <a:off x="5128070" y="1845049"/>
            <a:ext cx="48006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wh</a:t>
            </a:r>
            <a:r>
              <a:rPr sz="1350" i="1" spc="-8" dirty="0">
                <a:latin typeface="Calibri"/>
                <a:cs typeface="Calibri"/>
              </a:rPr>
              <a:t>a</a:t>
            </a:r>
            <a:r>
              <a:rPr sz="1350" i="1" spc="41" dirty="0">
                <a:latin typeface="Calibri"/>
                <a:cs typeface="Calibri"/>
              </a:rPr>
              <a:t>t</a:t>
            </a:r>
            <a:r>
              <a:rPr sz="1350" i="1" spc="-79" dirty="0">
                <a:latin typeface="Calibri"/>
                <a:cs typeface="Calibri"/>
              </a:rPr>
              <a:t>’</a:t>
            </a:r>
            <a:r>
              <a:rPr sz="1350" i="1" dirty="0">
                <a:latin typeface="Calibri"/>
                <a:cs typeface="Calibri"/>
              </a:rPr>
              <a:t>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6399483D-1CBF-6E41-9F04-08A24CD74899}"/>
              </a:ext>
            </a:extLst>
          </p:cNvPr>
          <p:cNvSpPr/>
          <p:nvPr/>
        </p:nvSpPr>
        <p:spPr>
          <a:xfrm>
            <a:off x="5317141" y="2099081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2" y="39224"/>
                </a:moveTo>
                <a:lnTo>
                  <a:pt x="45846" y="56206"/>
                </a:lnTo>
                <a:lnTo>
                  <a:pt x="45846" y="535431"/>
                </a:lnTo>
                <a:lnTo>
                  <a:pt x="65658" y="535431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535939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535939">
                <a:moveTo>
                  <a:pt x="67159" y="19557"/>
                </a:moveTo>
                <a:lnTo>
                  <a:pt x="65658" y="19557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535939">
                <a:moveTo>
                  <a:pt x="65658" y="19557"/>
                </a:moveTo>
                <a:lnTo>
                  <a:pt x="45846" y="19557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7"/>
                </a:lnTo>
                <a:close/>
              </a:path>
              <a:path w="111760" h="535939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FF1869A3-E21A-E54B-8B4A-2FDF019F5334}"/>
              </a:ext>
            </a:extLst>
          </p:cNvPr>
          <p:cNvSpPr txBox="1"/>
          <p:nvPr/>
        </p:nvSpPr>
        <p:spPr>
          <a:xfrm>
            <a:off x="1372171" y="4398798"/>
            <a:ext cx="4478655" cy="230352"/>
          </a:xfrm>
          <a:prstGeom prst="rect">
            <a:avLst/>
          </a:prstGeom>
          <a:ln w="19811">
            <a:solidFill>
              <a:srgbClr val="BA56BD"/>
            </a:solidFill>
          </a:ln>
        </p:spPr>
        <p:txBody>
          <a:bodyPr vert="horz" wrap="square" lIns="0" tIns="22384" rIns="0" bIns="0" rtlCol="0">
            <a:spAutoFit/>
          </a:bodyPr>
          <a:lstStyle/>
          <a:p>
            <a:pPr marL="67628">
              <a:spcBef>
                <a:spcPts val="176"/>
              </a:spcBef>
            </a:pPr>
            <a:r>
              <a:rPr sz="1350" spc="-4" dirty="0">
                <a:solidFill>
                  <a:srgbClr val="BA56BD"/>
                </a:solidFill>
                <a:latin typeface="Calibri"/>
                <a:cs typeface="Calibri"/>
              </a:rPr>
              <a:t>This </a:t>
            </a:r>
            <a:r>
              <a:rPr sz="1350" dirty="0">
                <a:solidFill>
                  <a:srgbClr val="BA56BD"/>
                </a:solidFill>
                <a:latin typeface="Calibri"/>
                <a:cs typeface="Calibri"/>
              </a:rPr>
              <a:t>is an </a:t>
            </a:r>
            <a:r>
              <a:rPr sz="1350" spc="-8" dirty="0">
                <a:solidFill>
                  <a:srgbClr val="BA56BD"/>
                </a:solidFill>
                <a:latin typeface="Calibri"/>
                <a:cs typeface="Calibri"/>
              </a:rPr>
              <a:t>example </a:t>
            </a:r>
            <a:r>
              <a:rPr sz="1350" spc="-4" dirty="0">
                <a:solidFill>
                  <a:srgbClr val="BA56BD"/>
                </a:solidFill>
                <a:latin typeface="Calibri"/>
                <a:cs typeface="Calibri"/>
              </a:rPr>
              <a:t>of </a:t>
            </a:r>
            <a:r>
              <a:rPr sz="1350" dirty="0">
                <a:solidFill>
                  <a:srgbClr val="BA56BD"/>
                </a:solidFill>
                <a:latin typeface="Calibri"/>
                <a:cs typeface="Calibri"/>
              </a:rPr>
              <a:t>a </a:t>
            </a:r>
            <a:r>
              <a:rPr sz="1350" i="1" spc="-8" dirty="0">
                <a:solidFill>
                  <a:srgbClr val="BA56BD"/>
                </a:solidFill>
                <a:latin typeface="Calibri"/>
                <a:cs typeface="Calibri"/>
              </a:rPr>
              <a:t>conditional </a:t>
            </a:r>
            <a:r>
              <a:rPr sz="1350" i="1" spc="-4" dirty="0">
                <a:solidFill>
                  <a:srgbClr val="BA56BD"/>
                </a:solidFill>
                <a:latin typeface="Calibri"/>
                <a:cs typeface="Calibri"/>
              </a:rPr>
              <a:t>language</a:t>
            </a:r>
            <a:r>
              <a:rPr sz="1350" i="1" spc="53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350" i="1" dirty="0">
                <a:solidFill>
                  <a:srgbClr val="BA56BD"/>
                </a:solidFill>
                <a:latin typeface="Calibri"/>
                <a:cs typeface="Calibri"/>
              </a:rPr>
              <a:t>model</a:t>
            </a:r>
            <a:r>
              <a:rPr sz="1350" dirty="0">
                <a:solidFill>
                  <a:srgbClr val="BA56BD"/>
                </a:solidFill>
                <a:latin typeface="Calibri"/>
                <a:cs typeface="Calibri"/>
              </a:rPr>
              <a:t>.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DB58CD7C-B6A7-C647-AB69-02A8D841389A}"/>
              </a:ext>
            </a:extLst>
          </p:cNvPr>
          <p:cNvSpPr txBox="1"/>
          <p:nvPr/>
        </p:nvSpPr>
        <p:spPr>
          <a:xfrm>
            <a:off x="2107310" y="1983638"/>
            <a:ext cx="92487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latin typeface="Calibri"/>
                <a:cs typeface="Calibri"/>
              </a:rPr>
              <a:t>Input</a:t>
            </a:r>
            <a:r>
              <a:rPr sz="1350" spc="-38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(audio)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4AABE85D-602E-1241-84FB-96CE88C99153}"/>
              </a:ext>
            </a:extLst>
          </p:cNvPr>
          <p:cNvSpPr/>
          <p:nvPr/>
        </p:nvSpPr>
        <p:spPr>
          <a:xfrm>
            <a:off x="5301234" y="2570569"/>
            <a:ext cx="124586" cy="1303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5B743A1D-0DD3-7845-8A10-BD696CD59F5F}"/>
              </a:ext>
            </a:extLst>
          </p:cNvPr>
          <p:cNvSpPr/>
          <p:nvPr/>
        </p:nvSpPr>
        <p:spPr>
          <a:xfrm>
            <a:off x="5301234" y="2744306"/>
            <a:ext cx="124586" cy="131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5DCBBDFD-ACD2-C94D-9A5A-05FCFF5A110A}"/>
              </a:ext>
            </a:extLst>
          </p:cNvPr>
          <p:cNvSpPr/>
          <p:nvPr/>
        </p:nvSpPr>
        <p:spPr>
          <a:xfrm>
            <a:off x="5301234" y="2919184"/>
            <a:ext cx="124586" cy="131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EE554AFD-A67E-3244-B450-E7AAAB4C9DA8}"/>
              </a:ext>
            </a:extLst>
          </p:cNvPr>
          <p:cNvSpPr/>
          <p:nvPr/>
        </p:nvSpPr>
        <p:spPr>
          <a:xfrm>
            <a:off x="5301234" y="3092920"/>
            <a:ext cx="124586" cy="1314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16A888F5-8A9D-AA42-97D7-5A12E343720E}"/>
              </a:ext>
            </a:extLst>
          </p:cNvPr>
          <p:cNvSpPr/>
          <p:nvPr/>
        </p:nvSpPr>
        <p:spPr>
          <a:xfrm>
            <a:off x="5221796" y="2500274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59"/>
                </a:lnTo>
                <a:lnTo>
                  <a:pt x="365759" y="1011935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5"/>
                </a:lnTo>
                <a:lnTo>
                  <a:pt x="60959" y="1072895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5"/>
                </a:lnTo>
                <a:lnTo>
                  <a:pt x="0" y="60959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953D44BE-0E5F-2240-BA5A-30570B323584}"/>
              </a:ext>
            </a:extLst>
          </p:cNvPr>
          <p:cNvSpPr txBox="1"/>
          <p:nvPr/>
        </p:nvSpPr>
        <p:spPr>
          <a:xfrm>
            <a:off x="5062919" y="3713150"/>
            <a:ext cx="60912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4" dirty="0">
                <a:latin typeface="Calibri"/>
                <a:cs typeface="Calibri"/>
              </a:rPr>
              <a:t>&lt;</a:t>
            </a:r>
            <a:r>
              <a:rPr sz="1350" i="1" spc="-8" dirty="0">
                <a:latin typeface="Calibri"/>
                <a:cs typeface="Calibri"/>
              </a:rPr>
              <a:t>S</a:t>
            </a:r>
            <a:r>
              <a:rPr sz="1350" i="1" spc="-101" dirty="0">
                <a:latin typeface="Calibri"/>
                <a:cs typeface="Calibri"/>
              </a:rPr>
              <a:t>T</a:t>
            </a:r>
            <a:r>
              <a:rPr sz="1350" i="1" dirty="0">
                <a:latin typeface="Calibri"/>
                <a:cs typeface="Calibri"/>
              </a:rPr>
              <a:t>A</a:t>
            </a:r>
            <a:r>
              <a:rPr sz="1350" i="1" spc="-41" dirty="0">
                <a:latin typeface="Calibri"/>
                <a:cs typeface="Calibri"/>
              </a:rPr>
              <a:t>R</a:t>
            </a:r>
            <a:r>
              <a:rPr sz="1350" i="1" spc="-4" dirty="0">
                <a:latin typeface="Calibri"/>
                <a:cs typeface="Calibri"/>
              </a:rPr>
              <a:t>T&gt;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F34B1F2B-2908-0349-8C5C-BA8AE688D23C}"/>
              </a:ext>
            </a:extLst>
          </p:cNvPr>
          <p:cNvSpPr/>
          <p:nvPr/>
        </p:nvSpPr>
        <p:spPr>
          <a:xfrm>
            <a:off x="5317141" y="3304946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2" y="39224"/>
                </a:moveTo>
                <a:lnTo>
                  <a:pt x="45846" y="56206"/>
                </a:lnTo>
                <a:lnTo>
                  <a:pt x="45846" y="535431"/>
                </a:lnTo>
                <a:lnTo>
                  <a:pt x="65658" y="535431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535939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599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6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535939">
                <a:moveTo>
                  <a:pt x="67159" y="19557"/>
                </a:moveTo>
                <a:lnTo>
                  <a:pt x="65658" y="19557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6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599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535939">
                <a:moveTo>
                  <a:pt x="65658" y="19557"/>
                </a:moveTo>
                <a:lnTo>
                  <a:pt x="45846" y="19557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7"/>
                </a:lnTo>
                <a:close/>
              </a:path>
              <a:path w="111760" h="535939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0E517837-057B-574A-9632-19FD9B1EE5C7}"/>
              </a:ext>
            </a:extLst>
          </p:cNvPr>
          <p:cNvSpPr/>
          <p:nvPr/>
        </p:nvSpPr>
        <p:spPr>
          <a:xfrm>
            <a:off x="3925634" y="2872225"/>
            <a:ext cx="880110" cy="83820"/>
          </a:xfrm>
          <a:custGeom>
            <a:avLst/>
            <a:gdLst/>
            <a:ahLst/>
            <a:cxnLst/>
            <a:rect l="l" t="t" r="r" b="b"/>
            <a:pathLst>
              <a:path w="1173479" h="111760">
                <a:moveTo>
                  <a:pt x="19812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19812" y="65659"/>
                </a:lnTo>
                <a:lnTo>
                  <a:pt x="19812" y="45847"/>
                </a:lnTo>
                <a:close/>
              </a:path>
              <a:path w="1173479" h="111760">
                <a:moveTo>
                  <a:pt x="59436" y="45847"/>
                </a:moveTo>
                <a:lnTo>
                  <a:pt x="39624" y="45847"/>
                </a:lnTo>
                <a:lnTo>
                  <a:pt x="39624" y="65659"/>
                </a:lnTo>
                <a:lnTo>
                  <a:pt x="59436" y="65659"/>
                </a:lnTo>
                <a:lnTo>
                  <a:pt x="59436" y="45847"/>
                </a:lnTo>
                <a:close/>
              </a:path>
              <a:path w="1173479" h="111760">
                <a:moveTo>
                  <a:pt x="99060" y="45847"/>
                </a:moveTo>
                <a:lnTo>
                  <a:pt x="79248" y="45847"/>
                </a:lnTo>
                <a:lnTo>
                  <a:pt x="79248" y="65659"/>
                </a:lnTo>
                <a:lnTo>
                  <a:pt x="99060" y="65659"/>
                </a:lnTo>
                <a:lnTo>
                  <a:pt x="99060" y="45847"/>
                </a:lnTo>
                <a:close/>
              </a:path>
              <a:path w="1173479" h="111760">
                <a:moveTo>
                  <a:pt x="138684" y="45847"/>
                </a:moveTo>
                <a:lnTo>
                  <a:pt x="118872" y="45847"/>
                </a:lnTo>
                <a:lnTo>
                  <a:pt x="118872" y="65659"/>
                </a:lnTo>
                <a:lnTo>
                  <a:pt x="138684" y="65659"/>
                </a:lnTo>
                <a:lnTo>
                  <a:pt x="138684" y="45847"/>
                </a:lnTo>
                <a:close/>
              </a:path>
              <a:path w="1173479" h="111760">
                <a:moveTo>
                  <a:pt x="178308" y="45847"/>
                </a:moveTo>
                <a:lnTo>
                  <a:pt x="158496" y="45847"/>
                </a:lnTo>
                <a:lnTo>
                  <a:pt x="158496" y="65659"/>
                </a:lnTo>
                <a:lnTo>
                  <a:pt x="178308" y="65659"/>
                </a:lnTo>
                <a:lnTo>
                  <a:pt x="178308" y="45847"/>
                </a:lnTo>
                <a:close/>
              </a:path>
              <a:path w="1173479" h="111760">
                <a:moveTo>
                  <a:pt x="217932" y="45847"/>
                </a:moveTo>
                <a:lnTo>
                  <a:pt x="198120" y="45847"/>
                </a:lnTo>
                <a:lnTo>
                  <a:pt x="198120" y="65659"/>
                </a:lnTo>
                <a:lnTo>
                  <a:pt x="217932" y="65659"/>
                </a:lnTo>
                <a:lnTo>
                  <a:pt x="217932" y="45847"/>
                </a:lnTo>
                <a:close/>
              </a:path>
              <a:path w="1173479" h="111760">
                <a:moveTo>
                  <a:pt x="257556" y="45847"/>
                </a:moveTo>
                <a:lnTo>
                  <a:pt x="237744" y="45847"/>
                </a:lnTo>
                <a:lnTo>
                  <a:pt x="237744" y="65659"/>
                </a:lnTo>
                <a:lnTo>
                  <a:pt x="257556" y="65659"/>
                </a:lnTo>
                <a:lnTo>
                  <a:pt x="257556" y="45847"/>
                </a:lnTo>
                <a:close/>
              </a:path>
              <a:path w="1173479" h="111760">
                <a:moveTo>
                  <a:pt x="297180" y="45847"/>
                </a:moveTo>
                <a:lnTo>
                  <a:pt x="277368" y="45847"/>
                </a:lnTo>
                <a:lnTo>
                  <a:pt x="277368" y="65659"/>
                </a:lnTo>
                <a:lnTo>
                  <a:pt x="297180" y="65659"/>
                </a:lnTo>
                <a:lnTo>
                  <a:pt x="297180" y="45847"/>
                </a:lnTo>
                <a:close/>
              </a:path>
              <a:path w="1173479" h="111760">
                <a:moveTo>
                  <a:pt x="336804" y="45847"/>
                </a:moveTo>
                <a:lnTo>
                  <a:pt x="316992" y="45847"/>
                </a:lnTo>
                <a:lnTo>
                  <a:pt x="316992" y="65659"/>
                </a:lnTo>
                <a:lnTo>
                  <a:pt x="336804" y="65659"/>
                </a:lnTo>
                <a:lnTo>
                  <a:pt x="336804" y="45847"/>
                </a:lnTo>
                <a:close/>
              </a:path>
              <a:path w="1173479" h="111760">
                <a:moveTo>
                  <a:pt x="376427" y="45847"/>
                </a:moveTo>
                <a:lnTo>
                  <a:pt x="356616" y="45847"/>
                </a:lnTo>
                <a:lnTo>
                  <a:pt x="356616" y="65659"/>
                </a:lnTo>
                <a:lnTo>
                  <a:pt x="376427" y="65659"/>
                </a:lnTo>
                <a:lnTo>
                  <a:pt x="376427" y="45847"/>
                </a:lnTo>
                <a:close/>
              </a:path>
              <a:path w="1173479" h="111760">
                <a:moveTo>
                  <a:pt x="416051" y="45847"/>
                </a:moveTo>
                <a:lnTo>
                  <a:pt x="396239" y="45847"/>
                </a:lnTo>
                <a:lnTo>
                  <a:pt x="396239" y="65659"/>
                </a:lnTo>
                <a:lnTo>
                  <a:pt x="416051" y="65659"/>
                </a:lnTo>
                <a:lnTo>
                  <a:pt x="416051" y="45847"/>
                </a:lnTo>
                <a:close/>
              </a:path>
              <a:path w="1173479" h="111760">
                <a:moveTo>
                  <a:pt x="455675" y="45847"/>
                </a:moveTo>
                <a:lnTo>
                  <a:pt x="435863" y="45847"/>
                </a:lnTo>
                <a:lnTo>
                  <a:pt x="435863" y="65659"/>
                </a:lnTo>
                <a:lnTo>
                  <a:pt x="455675" y="65659"/>
                </a:lnTo>
                <a:lnTo>
                  <a:pt x="455675" y="45847"/>
                </a:lnTo>
                <a:close/>
              </a:path>
              <a:path w="1173479" h="111760">
                <a:moveTo>
                  <a:pt x="495300" y="45847"/>
                </a:moveTo>
                <a:lnTo>
                  <a:pt x="475488" y="45847"/>
                </a:lnTo>
                <a:lnTo>
                  <a:pt x="475488" y="65659"/>
                </a:lnTo>
                <a:lnTo>
                  <a:pt x="495300" y="65659"/>
                </a:lnTo>
                <a:lnTo>
                  <a:pt x="495300" y="45847"/>
                </a:lnTo>
                <a:close/>
              </a:path>
              <a:path w="1173479" h="111760">
                <a:moveTo>
                  <a:pt x="534924" y="45847"/>
                </a:moveTo>
                <a:lnTo>
                  <a:pt x="515112" y="45847"/>
                </a:lnTo>
                <a:lnTo>
                  <a:pt x="515112" y="65659"/>
                </a:lnTo>
                <a:lnTo>
                  <a:pt x="534924" y="65659"/>
                </a:lnTo>
                <a:lnTo>
                  <a:pt x="534924" y="45847"/>
                </a:lnTo>
                <a:close/>
              </a:path>
              <a:path w="1173479" h="111760">
                <a:moveTo>
                  <a:pt x="574548" y="45847"/>
                </a:moveTo>
                <a:lnTo>
                  <a:pt x="554736" y="45847"/>
                </a:lnTo>
                <a:lnTo>
                  <a:pt x="554736" y="65659"/>
                </a:lnTo>
                <a:lnTo>
                  <a:pt x="574548" y="65659"/>
                </a:lnTo>
                <a:lnTo>
                  <a:pt x="574548" y="45847"/>
                </a:lnTo>
                <a:close/>
              </a:path>
              <a:path w="1173479" h="111760">
                <a:moveTo>
                  <a:pt x="614172" y="45847"/>
                </a:moveTo>
                <a:lnTo>
                  <a:pt x="594360" y="45847"/>
                </a:lnTo>
                <a:lnTo>
                  <a:pt x="594360" y="65659"/>
                </a:lnTo>
                <a:lnTo>
                  <a:pt x="614172" y="65659"/>
                </a:lnTo>
                <a:lnTo>
                  <a:pt x="614172" y="45847"/>
                </a:lnTo>
                <a:close/>
              </a:path>
              <a:path w="1173479" h="111760">
                <a:moveTo>
                  <a:pt x="653796" y="45847"/>
                </a:moveTo>
                <a:lnTo>
                  <a:pt x="633984" y="45847"/>
                </a:lnTo>
                <a:lnTo>
                  <a:pt x="633984" y="65659"/>
                </a:lnTo>
                <a:lnTo>
                  <a:pt x="653796" y="65659"/>
                </a:lnTo>
                <a:lnTo>
                  <a:pt x="653796" y="45847"/>
                </a:lnTo>
                <a:close/>
              </a:path>
              <a:path w="1173479" h="111760">
                <a:moveTo>
                  <a:pt x="693420" y="45847"/>
                </a:moveTo>
                <a:lnTo>
                  <a:pt x="673608" y="45847"/>
                </a:lnTo>
                <a:lnTo>
                  <a:pt x="673608" y="65659"/>
                </a:lnTo>
                <a:lnTo>
                  <a:pt x="693420" y="65659"/>
                </a:lnTo>
                <a:lnTo>
                  <a:pt x="693420" y="45847"/>
                </a:lnTo>
                <a:close/>
              </a:path>
              <a:path w="1173479" h="111760">
                <a:moveTo>
                  <a:pt x="733044" y="45847"/>
                </a:moveTo>
                <a:lnTo>
                  <a:pt x="713232" y="45847"/>
                </a:lnTo>
                <a:lnTo>
                  <a:pt x="713232" y="65659"/>
                </a:lnTo>
                <a:lnTo>
                  <a:pt x="733044" y="65659"/>
                </a:lnTo>
                <a:lnTo>
                  <a:pt x="733044" y="45847"/>
                </a:lnTo>
                <a:close/>
              </a:path>
              <a:path w="1173479" h="111760">
                <a:moveTo>
                  <a:pt x="772668" y="45847"/>
                </a:moveTo>
                <a:lnTo>
                  <a:pt x="752856" y="45847"/>
                </a:lnTo>
                <a:lnTo>
                  <a:pt x="752856" y="65659"/>
                </a:lnTo>
                <a:lnTo>
                  <a:pt x="772668" y="65659"/>
                </a:lnTo>
                <a:lnTo>
                  <a:pt x="772668" y="45847"/>
                </a:lnTo>
                <a:close/>
              </a:path>
              <a:path w="1173479" h="111760">
                <a:moveTo>
                  <a:pt x="812292" y="45847"/>
                </a:moveTo>
                <a:lnTo>
                  <a:pt x="792480" y="45847"/>
                </a:lnTo>
                <a:lnTo>
                  <a:pt x="792480" y="65659"/>
                </a:lnTo>
                <a:lnTo>
                  <a:pt x="812292" y="65659"/>
                </a:lnTo>
                <a:lnTo>
                  <a:pt x="812292" y="45847"/>
                </a:lnTo>
                <a:close/>
              </a:path>
              <a:path w="1173479" h="111760">
                <a:moveTo>
                  <a:pt x="851916" y="45847"/>
                </a:moveTo>
                <a:lnTo>
                  <a:pt x="832104" y="45847"/>
                </a:lnTo>
                <a:lnTo>
                  <a:pt x="832104" y="65659"/>
                </a:lnTo>
                <a:lnTo>
                  <a:pt x="851916" y="65659"/>
                </a:lnTo>
                <a:lnTo>
                  <a:pt x="851916" y="45847"/>
                </a:lnTo>
                <a:close/>
              </a:path>
              <a:path w="1173479" h="111760">
                <a:moveTo>
                  <a:pt x="891539" y="45847"/>
                </a:moveTo>
                <a:lnTo>
                  <a:pt x="871727" y="45847"/>
                </a:lnTo>
                <a:lnTo>
                  <a:pt x="871727" y="65659"/>
                </a:lnTo>
                <a:lnTo>
                  <a:pt x="891539" y="65659"/>
                </a:lnTo>
                <a:lnTo>
                  <a:pt x="891539" y="45847"/>
                </a:lnTo>
                <a:close/>
              </a:path>
              <a:path w="1173479" h="111760">
                <a:moveTo>
                  <a:pt x="931163" y="45847"/>
                </a:moveTo>
                <a:lnTo>
                  <a:pt x="911351" y="45847"/>
                </a:lnTo>
                <a:lnTo>
                  <a:pt x="911351" y="65659"/>
                </a:lnTo>
                <a:lnTo>
                  <a:pt x="931163" y="65659"/>
                </a:lnTo>
                <a:lnTo>
                  <a:pt x="931163" y="45847"/>
                </a:lnTo>
                <a:close/>
              </a:path>
              <a:path w="1173479" h="111760">
                <a:moveTo>
                  <a:pt x="970788" y="45847"/>
                </a:moveTo>
                <a:lnTo>
                  <a:pt x="950976" y="45847"/>
                </a:lnTo>
                <a:lnTo>
                  <a:pt x="950976" y="65659"/>
                </a:lnTo>
                <a:lnTo>
                  <a:pt x="970788" y="65659"/>
                </a:lnTo>
                <a:lnTo>
                  <a:pt x="970788" y="45847"/>
                </a:lnTo>
                <a:close/>
              </a:path>
              <a:path w="1173479" h="111760">
                <a:moveTo>
                  <a:pt x="1010412" y="45847"/>
                </a:moveTo>
                <a:lnTo>
                  <a:pt x="990600" y="45847"/>
                </a:lnTo>
                <a:lnTo>
                  <a:pt x="990600" y="65659"/>
                </a:lnTo>
                <a:lnTo>
                  <a:pt x="1010412" y="65659"/>
                </a:lnTo>
                <a:lnTo>
                  <a:pt x="1010412" y="45847"/>
                </a:lnTo>
                <a:close/>
              </a:path>
              <a:path w="1173479" h="111760">
                <a:moveTo>
                  <a:pt x="1050036" y="45847"/>
                </a:moveTo>
                <a:lnTo>
                  <a:pt x="1030224" y="45847"/>
                </a:lnTo>
                <a:lnTo>
                  <a:pt x="1030224" y="65659"/>
                </a:lnTo>
                <a:lnTo>
                  <a:pt x="1050036" y="65659"/>
                </a:lnTo>
                <a:lnTo>
                  <a:pt x="1050036" y="45847"/>
                </a:lnTo>
                <a:close/>
              </a:path>
              <a:path w="1173479" h="111760">
                <a:moveTo>
                  <a:pt x="1129284" y="58504"/>
                </a:moveTo>
                <a:lnTo>
                  <a:pt x="1072388" y="91694"/>
                </a:lnTo>
                <a:lnTo>
                  <a:pt x="1067689" y="94361"/>
                </a:lnTo>
                <a:lnTo>
                  <a:pt x="1066038" y="100457"/>
                </a:lnTo>
                <a:lnTo>
                  <a:pt x="1068832" y="105156"/>
                </a:lnTo>
                <a:lnTo>
                  <a:pt x="1071499" y="109982"/>
                </a:lnTo>
                <a:lnTo>
                  <a:pt x="1077595" y="111506"/>
                </a:lnTo>
                <a:lnTo>
                  <a:pt x="1082294" y="108712"/>
                </a:lnTo>
                <a:lnTo>
                  <a:pt x="1156217" y="65659"/>
                </a:lnTo>
                <a:lnTo>
                  <a:pt x="1129284" y="65659"/>
                </a:lnTo>
                <a:lnTo>
                  <a:pt x="1129284" y="58504"/>
                </a:lnTo>
                <a:close/>
              </a:path>
              <a:path w="1173479" h="111760">
                <a:moveTo>
                  <a:pt x="1089660" y="45847"/>
                </a:moveTo>
                <a:lnTo>
                  <a:pt x="1069848" y="45847"/>
                </a:lnTo>
                <a:lnTo>
                  <a:pt x="1069848" y="65659"/>
                </a:lnTo>
                <a:lnTo>
                  <a:pt x="1089660" y="65659"/>
                </a:lnTo>
                <a:lnTo>
                  <a:pt x="1089660" y="45847"/>
                </a:lnTo>
                <a:close/>
              </a:path>
              <a:path w="1173479" h="111760">
                <a:moveTo>
                  <a:pt x="1117019" y="45847"/>
                </a:moveTo>
                <a:lnTo>
                  <a:pt x="1109472" y="45847"/>
                </a:lnTo>
                <a:lnTo>
                  <a:pt x="1109472" y="65659"/>
                </a:lnTo>
                <a:lnTo>
                  <a:pt x="1117019" y="65659"/>
                </a:lnTo>
                <a:lnTo>
                  <a:pt x="1129284" y="58504"/>
                </a:lnTo>
                <a:lnTo>
                  <a:pt x="1129284" y="53001"/>
                </a:lnTo>
                <a:lnTo>
                  <a:pt x="1117019" y="45847"/>
                </a:lnTo>
                <a:close/>
              </a:path>
              <a:path w="1173479" h="111760">
                <a:moveTo>
                  <a:pt x="1134001" y="55753"/>
                </a:moveTo>
                <a:lnTo>
                  <a:pt x="1129284" y="58504"/>
                </a:lnTo>
                <a:lnTo>
                  <a:pt x="1129284" y="65659"/>
                </a:lnTo>
                <a:lnTo>
                  <a:pt x="1149096" y="65659"/>
                </a:lnTo>
                <a:lnTo>
                  <a:pt x="1149096" y="64262"/>
                </a:lnTo>
                <a:lnTo>
                  <a:pt x="1148588" y="64262"/>
                </a:lnTo>
                <a:lnTo>
                  <a:pt x="1134001" y="55753"/>
                </a:lnTo>
                <a:close/>
              </a:path>
              <a:path w="1173479" h="111760">
                <a:moveTo>
                  <a:pt x="1153541" y="45847"/>
                </a:moveTo>
                <a:lnTo>
                  <a:pt x="1149096" y="45847"/>
                </a:lnTo>
                <a:lnTo>
                  <a:pt x="1149096" y="65659"/>
                </a:lnTo>
                <a:lnTo>
                  <a:pt x="1153541" y="65659"/>
                </a:lnTo>
                <a:lnTo>
                  <a:pt x="1153541" y="45847"/>
                </a:lnTo>
                <a:close/>
              </a:path>
              <a:path w="1173479" h="111760">
                <a:moveTo>
                  <a:pt x="1156217" y="45847"/>
                </a:moveTo>
                <a:lnTo>
                  <a:pt x="1153541" y="45847"/>
                </a:lnTo>
                <a:lnTo>
                  <a:pt x="1153541" y="65659"/>
                </a:lnTo>
                <a:lnTo>
                  <a:pt x="1156217" y="65659"/>
                </a:lnTo>
                <a:lnTo>
                  <a:pt x="1173226" y="55753"/>
                </a:lnTo>
                <a:lnTo>
                  <a:pt x="1156217" y="45847"/>
                </a:lnTo>
                <a:close/>
              </a:path>
              <a:path w="1173479" h="111760">
                <a:moveTo>
                  <a:pt x="1148588" y="47244"/>
                </a:moveTo>
                <a:lnTo>
                  <a:pt x="1134001" y="55753"/>
                </a:lnTo>
                <a:lnTo>
                  <a:pt x="1148588" y="64262"/>
                </a:lnTo>
                <a:lnTo>
                  <a:pt x="1148588" y="47244"/>
                </a:lnTo>
                <a:close/>
              </a:path>
              <a:path w="1173479" h="111760">
                <a:moveTo>
                  <a:pt x="1149096" y="47244"/>
                </a:moveTo>
                <a:lnTo>
                  <a:pt x="1148588" y="47244"/>
                </a:lnTo>
                <a:lnTo>
                  <a:pt x="1148588" y="64262"/>
                </a:lnTo>
                <a:lnTo>
                  <a:pt x="1149096" y="64262"/>
                </a:lnTo>
                <a:lnTo>
                  <a:pt x="1149096" y="47244"/>
                </a:lnTo>
                <a:close/>
              </a:path>
              <a:path w="1173479" h="111760">
                <a:moveTo>
                  <a:pt x="1149096" y="45847"/>
                </a:moveTo>
                <a:lnTo>
                  <a:pt x="1129284" y="45847"/>
                </a:lnTo>
                <a:lnTo>
                  <a:pt x="1129284" y="53001"/>
                </a:lnTo>
                <a:lnTo>
                  <a:pt x="1134001" y="55753"/>
                </a:lnTo>
                <a:lnTo>
                  <a:pt x="1148588" y="47244"/>
                </a:lnTo>
                <a:lnTo>
                  <a:pt x="1149096" y="47244"/>
                </a:lnTo>
                <a:lnTo>
                  <a:pt x="1149096" y="45847"/>
                </a:lnTo>
                <a:close/>
              </a:path>
              <a:path w="1173479" h="111760">
                <a:moveTo>
                  <a:pt x="1077595" y="0"/>
                </a:moveTo>
                <a:lnTo>
                  <a:pt x="1071499" y="1524"/>
                </a:lnTo>
                <a:lnTo>
                  <a:pt x="1068832" y="6350"/>
                </a:lnTo>
                <a:lnTo>
                  <a:pt x="1066038" y="11049"/>
                </a:lnTo>
                <a:lnTo>
                  <a:pt x="1067689" y="17145"/>
                </a:lnTo>
                <a:lnTo>
                  <a:pt x="1072388" y="19812"/>
                </a:lnTo>
                <a:lnTo>
                  <a:pt x="1129284" y="53001"/>
                </a:lnTo>
                <a:lnTo>
                  <a:pt x="1129284" y="45847"/>
                </a:lnTo>
                <a:lnTo>
                  <a:pt x="1156217" y="45847"/>
                </a:lnTo>
                <a:lnTo>
                  <a:pt x="1082294" y="2794"/>
                </a:lnTo>
                <a:lnTo>
                  <a:pt x="1077595" y="0"/>
                </a:lnTo>
                <a:close/>
              </a:path>
            </a:pathLst>
          </a:custGeom>
          <a:solidFill>
            <a:srgbClr val="3986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6CAC13C6-BDD2-B548-BF46-54187989ABA3}"/>
              </a:ext>
            </a:extLst>
          </p:cNvPr>
          <p:cNvSpPr txBox="1"/>
          <p:nvPr/>
        </p:nvSpPr>
        <p:spPr>
          <a:xfrm>
            <a:off x="3915346" y="2588476"/>
            <a:ext cx="88582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solidFill>
                  <a:srgbClr val="3986FF"/>
                </a:solidFill>
                <a:latin typeface="Calibri"/>
                <a:cs typeface="Calibri"/>
              </a:rPr>
              <a:t>conditioning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76E9020C-E96E-CE4E-961C-F20D7C6BE354}"/>
              </a:ext>
            </a:extLst>
          </p:cNvPr>
          <p:cNvSpPr txBox="1"/>
          <p:nvPr/>
        </p:nvSpPr>
        <p:spPr>
          <a:xfrm>
            <a:off x="1430655" y="622325"/>
            <a:ext cx="5093018" cy="675506"/>
          </a:xfrm>
          <a:prstGeom prst="rect">
            <a:avLst/>
          </a:prstGeom>
        </p:spPr>
        <p:txBody>
          <a:bodyPr vert="horz" wrap="square" lIns="0" tIns="130493" rIns="0" bIns="0" rtlCol="0">
            <a:spAutoFit/>
          </a:bodyPr>
          <a:lstStyle/>
          <a:p>
            <a:pPr marL="9525">
              <a:spcBef>
                <a:spcPts val="1028"/>
              </a:spcBef>
            </a:pPr>
            <a:r>
              <a:rPr sz="1350" spc="4" dirty="0">
                <a:solidFill>
                  <a:srgbClr val="3986FF"/>
                </a:solidFill>
                <a:latin typeface="Calibri"/>
                <a:cs typeface="Calibri"/>
              </a:rPr>
              <a:t>e.g. </a:t>
            </a:r>
            <a:r>
              <a:rPr sz="1350" u="heavy" spc="-4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speech </a:t>
            </a:r>
            <a:r>
              <a:rPr sz="1350" u="heavy" spc="-8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recognition</a:t>
            </a:r>
            <a:r>
              <a:rPr sz="1350" spc="-8" dirty="0">
                <a:solidFill>
                  <a:srgbClr val="3986FF"/>
                </a:solidFill>
                <a:latin typeface="Calibri"/>
                <a:cs typeface="Calibri"/>
              </a:rPr>
              <a:t>, </a:t>
            </a:r>
            <a:r>
              <a:rPr sz="1350" dirty="0">
                <a:solidFill>
                  <a:srgbClr val="3986FF"/>
                </a:solidFill>
                <a:latin typeface="Calibri"/>
                <a:cs typeface="Calibri"/>
              </a:rPr>
              <a:t>machine </a:t>
            </a:r>
            <a:r>
              <a:rPr sz="1350" spc="-8" dirty="0">
                <a:solidFill>
                  <a:srgbClr val="3986FF"/>
                </a:solidFill>
                <a:latin typeface="Calibri"/>
                <a:cs typeface="Calibri"/>
              </a:rPr>
              <a:t>translation,</a:t>
            </a:r>
            <a:r>
              <a:rPr sz="1350" spc="41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986FF"/>
                </a:solidFill>
                <a:latin typeface="Calibri"/>
                <a:cs typeface="Calibri"/>
              </a:rPr>
              <a:t>summarization</a:t>
            </a:r>
            <a:endParaRPr sz="1350">
              <a:latin typeface="Calibri"/>
              <a:cs typeface="Calibri"/>
            </a:endParaRPr>
          </a:p>
          <a:p>
            <a:pPr marR="3810" algn="r">
              <a:spcBef>
                <a:spcPts val="956"/>
              </a:spcBef>
            </a:pPr>
            <a:r>
              <a:rPr sz="1350" dirty="0">
                <a:solidFill>
                  <a:srgbClr val="C00000"/>
                </a:solidFill>
                <a:latin typeface="Calibri"/>
                <a:cs typeface="Calibri"/>
              </a:rPr>
              <a:t>RN</a:t>
            </a:r>
            <a:r>
              <a:rPr sz="1350" spc="-4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1350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1350" spc="-4" dirty="0">
                <a:solidFill>
                  <a:srgbClr val="C00000"/>
                </a:solidFill>
                <a:latin typeface="Calibri"/>
                <a:cs typeface="Calibri"/>
              </a:rPr>
              <a:t>LM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AFF2DCB7-45D9-9941-9B0A-8BF3C9006AFA}"/>
              </a:ext>
            </a:extLst>
          </p:cNvPr>
          <p:cNvSpPr/>
          <p:nvPr/>
        </p:nvSpPr>
        <p:spPr>
          <a:xfrm>
            <a:off x="5142929" y="1340130"/>
            <a:ext cx="2164080" cy="175259"/>
          </a:xfrm>
          <a:custGeom>
            <a:avLst/>
            <a:gdLst/>
            <a:ahLst/>
            <a:cxnLst/>
            <a:rect l="l" t="t" r="r" b="b"/>
            <a:pathLst>
              <a:path w="2885440" h="233680">
                <a:moveTo>
                  <a:pt x="0" y="233172"/>
                </a:moveTo>
                <a:lnTo>
                  <a:pt x="8068" y="187791"/>
                </a:lnTo>
                <a:lnTo>
                  <a:pt x="30067" y="150733"/>
                </a:lnTo>
                <a:lnTo>
                  <a:pt x="62686" y="125747"/>
                </a:lnTo>
                <a:lnTo>
                  <a:pt x="102615" y="116586"/>
                </a:lnTo>
                <a:lnTo>
                  <a:pt x="1339850" y="116586"/>
                </a:lnTo>
                <a:lnTo>
                  <a:pt x="1379779" y="107424"/>
                </a:lnTo>
                <a:lnTo>
                  <a:pt x="1412398" y="82438"/>
                </a:lnTo>
                <a:lnTo>
                  <a:pt x="1434397" y="45380"/>
                </a:lnTo>
                <a:lnTo>
                  <a:pt x="1442465" y="0"/>
                </a:lnTo>
                <a:lnTo>
                  <a:pt x="1450534" y="45380"/>
                </a:lnTo>
                <a:lnTo>
                  <a:pt x="1472533" y="82438"/>
                </a:lnTo>
                <a:lnTo>
                  <a:pt x="1505152" y="107424"/>
                </a:lnTo>
                <a:lnTo>
                  <a:pt x="1545082" y="116586"/>
                </a:lnTo>
                <a:lnTo>
                  <a:pt x="2782316" y="116586"/>
                </a:lnTo>
                <a:lnTo>
                  <a:pt x="2822245" y="125747"/>
                </a:lnTo>
                <a:lnTo>
                  <a:pt x="2854864" y="150733"/>
                </a:lnTo>
                <a:lnTo>
                  <a:pt x="2876863" y="187791"/>
                </a:lnTo>
                <a:lnTo>
                  <a:pt x="2884932" y="233172"/>
                </a:lnTo>
              </a:path>
            </a:pathLst>
          </a:custGeom>
          <a:ln w="2895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0582316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57150"/>
            <a:ext cx="8902599" cy="492443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45" name="object 2">
            <a:extLst>
              <a:ext uri="{FF2B5EF4-FFF2-40B4-BE49-F238E27FC236}">
                <a16:creationId xmlns:a16="http://schemas.microsoft.com/office/drawing/2014/main" id="{9BD07BFB-BCAA-774D-9D76-0CDE3862893D}"/>
              </a:ext>
            </a:extLst>
          </p:cNvPr>
          <p:cNvSpPr/>
          <p:nvPr/>
        </p:nvSpPr>
        <p:spPr>
          <a:xfrm>
            <a:off x="1872415" y="2239760"/>
            <a:ext cx="276398" cy="160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3">
            <a:extLst>
              <a:ext uri="{FF2B5EF4-FFF2-40B4-BE49-F238E27FC236}">
                <a16:creationId xmlns:a16="http://schemas.microsoft.com/office/drawing/2014/main" id="{B97B2A3C-BF7C-B64C-87C7-4BB967AFF2AB}"/>
              </a:ext>
            </a:extLst>
          </p:cNvPr>
          <p:cNvSpPr/>
          <p:nvPr/>
        </p:nvSpPr>
        <p:spPr>
          <a:xfrm>
            <a:off x="3387974" y="2222367"/>
            <a:ext cx="286625" cy="184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">
            <a:extLst>
              <a:ext uri="{FF2B5EF4-FFF2-40B4-BE49-F238E27FC236}">
                <a16:creationId xmlns:a16="http://schemas.microsoft.com/office/drawing/2014/main" id="{7A1DF356-8F68-0746-A110-DC7F2E4CBB30}"/>
              </a:ext>
            </a:extLst>
          </p:cNvPr>
          <p:cNvSpPr/>
          <p:nvPr/>
        </p:nvSpPr>
        <p:spPr>
          <a:xfrm>
            <a:off x="4865960" y="2222367"/>
            <a:ext cx="287511" cy="184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5">
            <a:extLst>
              <a:ext uri="{FF2B5EF4-FFF2-40B4-BE49-F238E27FC236}">
                <a16:creationId xmlns:a16="http://schemas.microsoft.com/office/drawing/2014/main" id="{7CEA1EF3-E7ED-6448-9194-8387E2556ABA}"/>
              </a:ext>
            </a:extLst>
          </p:cNvPr>
          <p:cNvSpPr/>
          <p:nvPr/>
        </p:nvSpPr>
        <p:spPr>
          <a:xfrm>
            <a:off x="6365581" y="2243238"/>
            <a:ext cx="283130" cy="16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6">
            <a:extLst>
              <a:ext uri="{FF2B5EF4-FFF2-40B4-BE49-F238E27FC236}">
                <a16:creationId xmlns:a16="http://schemas.microsoft.com/office/drawing/2014/main" id="{9A3DDB45-4317-2E4B-A54F-88F8474A8F48}"/>
              </a:ext>
            </a:extLst>
          </p:cNvPr>
          <p:cNvSpPr txBox="1">
            <a:spLocks/>
          </p:cNvSpPr>
          <p:nvPr/>
        </p:nvSpPr>
        <p:spPr>
          <a:xfrm>
            <a:off x="1430655" y="645750"/>
            <a:ext cx="3548539" cy="99498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Segoe UI Symbol"/>
                <a:ea typeface="+mj-ea"/>
                <a:cs typeface="Segoe UI Symbol"/>
              </a:defRPr>
            </a:lvl1pPr>
          </a:lstStyle>
          <a:p>
            <a:pPr marL="9525">
              <a:spcBef>
                <a:spcPts val="79"/>
              </a:spcBef>
            </a:pPr>
            <a:r>
              <a:rPr lang="en-US" kern="0" spc="-4">
                <a:solidFill>
                  <a:srgbClr val="3986FF"/>
                </a:solidFill>
                <a:latin typeface="Calibri"/>
                <a:cs typeface="Calibri"/>
              </a:rPr>
              <a:t>Vanishing gradient</a:t>
            </a:r>
            <a:r>
              <a:rPr lang="en-US" kern="0" spc="-6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lang="en-US" kern="0">
                <a:solidFill>
                  <a:srgbClr val="3986FF"/>
                </a:solidFill>
                <a:latin typeface="Calibri"/>
                <a:cs typeface="Calibri"/>
              </a:rPr>
              <a:t>intuition</a:t>
            </a:r>
            <a:endParaRPr lang="en-US" kern="0" dirty="0">
              <a:solidFill>
                <a:srgbClr val="3986FF"/>
              </a:solidFill>
              <a:latin typeface="Calibri"/>
              <a:cs typeface="Calibri"/>
            </a:endParaRPr>
          </a:p>
        </p:txBody>
      </p:sp>
      <p:sp>
        <p:nvSpPr>
          <p:cNvPr id="50" name="object 7">
            <a:extLst>
              <a:ext uri="{FF2B5EF4-FFF2-40B4-BE49-F238E27FC236}">
                <a16:creationId xmlns:a16="http://schemas.microsoft.com/office/drawing/2014/main" id="{5C323BF6-F04B-864A-9F8A-236DDDFED021}"/>
              </a:ext>
            </a:extLst>
          </p:cNvPr>
          <p:cNvSpPr/>
          <p:nvPr/>
        </p:nvSpPr>
        <p:spPr>
          <a:xfrm>
            <a:off x="2119123" y="2495543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8">
            <a:extLst>
              <a:ext uri="{FF2B5EF4-FFF2-40B4-BE49-F238E27FC236}">
                <a16:creationId xmlns:a16="http://schemas.microsoft.com/office/drawing/2014/main" id="{2C358250-1A70-BC42-B8B8-7AD1BFB14695}"/>
              </a:ext>
            </a:extLst>
          </p:cNvPr>
          <p:cNvSpPr/>
          <p:nvPr/>
        </p:nvSpPr>
        <p:spPr>
          <a:xfrm>
            <a:off x="2119123" y="2670422"/>
            <a:ext cx="124586" cy="130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9">
            <a:extLst>
              <a:ext uri="{FF2B5EF4-FFF2-40B4-BE49-F238E27FC236}">
                <a16:creationId xmlns:a16="http://schemas.microsoft.com/office/drawing/2014/main" id="{43025B52-56FC-0A45-B712-27572C7552A4}"/>
              </a:ext>
            </a:extLst>
          </p:cNvPr>
          <p:cNvSpPr/>
          <p:nvPr/>
        </p:nvSpPr>
        <p:spPr>
          <a:xfrm>
            <a:off x="2119123" y="2844159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10">
            <a:extLst>
              <a:ext uri="{FF2B5EF4-FFF2-40B4-BE49-F238E27FC236}">
                <a16:creationId xmlns:a16="http://schemas.microsoft.com/office/drawing/2014/main" id="{4E8A99FD-F624-1F48-B6BD-86B4D31A19F6}"/>
              </a:ext>
            </a:extLst>
          </p:cNvPr>
          <p:cNvSpPr/>
          <p:nvPr/>
        </p:nvSpPr>
        <p:spPr>
          <a:xfrm>
            <a:off x="2119123" y="3019037"/>
            <a:ext cx="124586" cy="1303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11">
            <a:extLst>
              <a:ext uri="{FF2B5EF4-FFF2-40B4-BE49-F238E27FC236}">
                <a16:creationId xmlns:a16="http://schemas.microsoft.com/office/drawing/2014/main" id="{D4B50816-D3B2-7B43-8CD3-AB2A7320B8AE}"/>
              </a:ext>
            </a:extLst>
          </p:cNvPr>
          <p:cNvSpPr/>
          <p:nvPr/>
        </p:nvSpPr>
        <p:spPr>
          <a:xfrm>
            <a:off x="2040827" y="2426391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1" y="1068103"/>
                </a:lnTo>
                <a:lnTo>
                  <a:pt x="17854" y="1055036"/>
                </a:lnTo>
                <a:lnTo>
                  <a:pt x="4790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0" y="37236"/>
                </a:lnTo>
                <a:lnTo>
                  <a:pt x="17854" y="17859"/>
                </a:lnTo>
                <a:lnTo>
                  <a:pt x="37231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12">
            <a:extLst>
              <a:ext uri="{FF2B5EF4-FFF2-40B4-BE49-F238E27FC236}">
                <a16:creationId xmlns:a16="http://schemas.microsoft.com/office/drawing/2014/main" id="{8BF1E349-C599-694A-AFDD-53B4A78C4AD1}"/>
              </a:ext>
            </a:extLst>
          </p:cNvPr>
          <p:cNvSpPr/>
          <p:nvPr/>
        </p:nvSpPr>
        <p:spPr>
          <a:xfrm>
            <a:off x="6651022" y="1369117"/>
            <a:ext cx="83820" cy="1056799"/>
          </a:xfrm>
          <a:custGeom>
            <a:avLst/>
            <a:gdLst/>
            <a:ahLst/>
            <a:cxnLst/>
            <a:rect l="l" t="t" r="r" b="b"/>
            <a:pathLst>
              <a:path w="111759" h="1409064">
                <a:moveTo>
                  <a:pt x="55753" y="39224"/>
                </a:moveTo>
                <a:lnTo>
                  <a:pt x="45847" y="56206"/>
                </a:lnTo>
                <a:lnTo>
                  <a:pt x="45847" y="1408938"/>
                </a:lnTo>
                <a:lnTo>
                  <a:pt x="65659" y="1408938"/>
                </a:lnTo>
                <a:lnTo>
                  <a:pt x="65659" y="56206"/>
                </a:lnTo>
                <a:lnTo>
                  <a:pt x="55753" y="39224"/>
                </a:lnTo>
                <a:close/>
              </a:path>
              <a:path w="111759" h="1409064">
                <a:moveTo>
                  <a:pt x="55752" y="0"/>
                </a:moveTo>
                <a:lnTo>
                  <a:pt x="2794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59" h="1409064">
                <a:moveTo>
                  <a:pt x="67159" y="19558"/>
                </a:moveTo>
                <a:lnTo>
                  <a:pt x="65659" y="19558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9854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59" h="1409064">
                <a:moveTo>
                  <a:pt x="65659" y="19558"/>
                </a:moveTo>
                <a:lnTo>
                  <a:pt x="45847" y="19558"/>
                </a:lnTo>
                <a:lnTo>
                  <a:pt x="45847" y="56206"/>
                </a:lnTo>
                <a:lnTo>
                  <a:pt x="55753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8"/>
                </a:lnTo>
                <a:close/>
              </a:path>
              <a:path w="111759" h="1409064">
                <a:moveTo>
                  <a:pt x="65659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59" h="1409064">
                <a:moveTo>
                  <a:pt x="64262" y="24637"/>
                </a:moveTo>
                <a:lnTo>
                  <a:pt x="47244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13">
            <a:extLst>
              <a:ext uri="{FF2B5EF4-FFF2-40B4-BE49-F238E27FC236}">
                <a16:creationId xmlns:a16="http://schemas.microsoft.com/office/drawing/2014/main" id="{3641E915-7C0A-3E4C-A25D-C018B3F75BBA}"/>
              </a:ext>
            </a:extLst>
          </p:cNvPr>
          <p:cNvSpPr/>
          <p:nvPr/>
        </p:nvSpPr>
        <p:spPr>
          <a:xfrm>
            <a:off x="5324665" y="2786912"/>
            <a:ext cx="1231106" cy="83820"/>
          </a:xfrm>
          <a:custGeom>
            <a:avLst/>
            <a:gdLst/>
            <a:ahLst/>
            <a:cxnLst/>
            <a:rect l="l" t="t" r="r" b="b"/>
            <a:pathLst>
              <a:path w="1641475" h="111760">
                <a:moveTo>
                  <a:pt x="1601996" y="55752"/>
                </a:moveTo>
                <a:lnTo>
                  <a:pt x="1540382" y="91693"/>
                </a:lnTo>
                <a:lnTo>
                  <a:pt x="1535684" y="94361"/>
                </a:lnTo>
                <a:lnTo>
                  <a:pt x="1534032" y="100456"/>
                </a:lnTo>
                <a:lnTo>
                  <a:pt x="1536827" y="105155"/>
                </a:lnTo>
                <a:lnTo>
                  <a:pt x="1539494" y="109981"/>
                </a:lnTo>
                <a:lnTo>
                  <a:pt x="1545590" y="111505"/>
                </a:lnTo>
                <a:lnTo>
                  <a:pt x="1550289" y="108712"/>
                </a:lnTo>
                <a:lnTo>
                  <a:pt x="1624212" y="65659"/>
                </a:lnTo>
                <a:lnTo>
                  <a:pt x="1621536" y="65659"/>
                </a:lnTo>
                <a:lnTo>
                  <a:pt x="1621536" y="64262"/>
                </a:lnTo>
                <a:lnTo>
                  <a:pt x="1616582" y="64262"/>
                </a:lnTo>
                <a:lnTo>
                  <a:pt x="1601996" y="55752"/>
                </a:lnTo>
                <a:close/>
              </a:path>
              <a:path w="1641475" h="111760">
                <a:moveTo>
                  <a:pt x="1585014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1585014" y="65659"/>
                </a:lnTo>
                <a:lnTo>
                  <a:pt x="1601996" y="55752"/>
                </a:lnTo>
                <a:lnTo>
                  <a:pt x="1585014" y="45847"/>
                </a:lnTo>
                <a:close/>
              </a:path>
              <a:path w="1641475" h="111760">
                <a:moveTo>
                  <a:pt x="1624212" y="45847"/>
                </a:moveTo>
                <a:lnTo>
                  <a:pt x="1621536" y="45847"/>
                </a:lnTo>
                <a:lnTo>
                  <a:pt x="1621536" y="65659"/>
                </a:lnTo>
                <a:lnTo>
                  <a:pt x="1624212" y="65659"/>
                </a:lnTo>
                <a:lnTo>
                  <a:pt x="1641221" y="55752"/>
                </a:lnTo>
                <a:lnTo>
                  <a:pt x="1624212" y="45847"/>
                </a:lnTo>
                <a:close/>
              </a:path>
              <a:path w="1641475" h="111760">
                <a:moveTo>
                  <a:pt x="1616582" y="47243"/>
                </a:moveTo>
                <a:lnTo>
                  <a:pt x="1601996" y="55752"/>
                </a:lnTo>
                <a:lnTo>
                  <a:pt x="1616582" y="64262"/>
                </a:lnTo>
                <a:lnTo>
                  <a:pt x="1616582" y="47243"/>
                </a:lnTo>
                <a:close/>
              </a:path>
              <a:path w="1641475" h="111760">
                <a:moveTo>
                  <a:pt x="1621536" y="47243"/>
                </a:moveTo>
                <a:lnTo>
                  <a:pt x="1616582" y="47243"/>
                </a:lnTo>
                <a:lnTo>
                  <a:pt x="1616582" y="64262"/>
                </a:lnTo>
                <a:lnTo>
                  <a:pt x="1621536" y="64262"/>
                </a:lnTo>
                <a:lnTo>
                  <a:pt x="1621536" y="47243"/>
                </a:lnTo>
                <a:close/>
              </a:path>
              <a:path w="1641475" h="111760">
                <a:moveTo>
                  <a:pt x="1545590" y="0"/>
                </a:moveTo>
                <a:lnTo>
                  <a:pt x="1539494" y="1524"/>
                </a:lnTo>
                <a:lnTo>
                  <a:pt x="1536827" y="6350"/>
                </a:lnTo>
                <a:lnTo>
                  <a:pt x="1534032" y="11049"/>
                </a:lnTo>
                <a:lnTo>
                  <a:pt x="1535684" y="17144"/>
                </a:lnTo>
                <a:lnTo>
                  <a:pt x="1540382" y="19812"/>
                </a:lnTo>
                <a:lnTo>
                  <a:pt x="1601996" y="55752"/>
                </a:lnTo>
                <a:lnTo>
                  <a:pt x="1616582" y="47243"/>
                </a:lnTo>
                <a:lnTo>
                  <a:pt x="1621536" y="47243"/>
                </a:lnTo>
                <a:lnTo>
                  <a:pt x="1621536" y="45847"/>
                </a:lnTo>
                <a:lnTo>
                  <a:pt x="1624212" y="45847"/>
                </a:lnTo>
                <a:lnTo>
                  <a:pt x="1550289" y="2793"/>
                </a:lnTo>
                <a:lnTo>
                  <a:pt x="154559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7FA6AD2-0BF6-B547-AFA4-182821672B29}"/>
              </a:ext>
            </a:extLst>
          </p:cNvPr>
          <p:cNvSpPr/>
          <p:nvPr/>
        </p:nvSpPr>
        <p:spPr>
          <a:xfrm>
            <a:off x="6635115" y="2495543"/>
            <a:ext cx="124586" cy="1314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15">
            <a:extLst>
              <a:ext uri="{FF2B5EF4-FFF2-40B4-BE49-F238E27FC236}">
                <a16:creationId xmlns:a16="http://schemas.microsoft.com/office/drawing/2014/main" id="{5AFE9D31-C1AE-F84C-93FF-97B8461C8BEB}"/>
              </a:ext>
            </a:extLst>
          </p:cNvPr>
          <p:cNvSpPr/>
          <p:nvPr/>
        </p:nvSpPr>
        <p:spPr>
          <a:xfrm>
            <a:off x="6635115" y="2670422"/>
            <a:ext cx="124586" cy="1303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9" name="object 16">
            <a:extLst>
              <a:ext uri="{FF2B5EF4-FFF2-40B4-BE49-F238E27FC236}">
                <a16:creationId xmlns:a16="http://schemas.microsoft.com/office/drawing/2014/main" id="{40FB7420-FFB8-A545-942C-B7729CC25447}"/>
              </a:ext>
            </a:extLst>
          </p:cNvPr>
          <p:cNvSpPr/>
          <p:nvPr/>
        </p:nvSpPr>
        <p:spPr>
          <a:xfrm>
            <a:off x="6635115" y="2844159"/>
            <a:ext cx="124586" cy="1314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0" name="object 17">
            <a:extLst>
              <a:ext uri="{FF2B5EF4-FFF2-40B4-BE49-F238E27FC236}">
                <a16:creationId xmlns:a16="http://schemas.microsoft.com/office/drawing/2014/main" id="{BF0947D3-CEDB-AA4E-9A27-ADE5C15D7D4D}"/>
              </a:ext>
            </a:extLst>
          </p:cNvPr>
          <p:cNvSpPr/>
          <p:nvPr/>
        </p:nvSpPr>
        <p:spPr>
          <a:xfrm>
            <a:off x="6635115" y="3019037"/>
            <a:ext cx="124586" cy="1303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1" name="object 18">
            <a:extLst>
              <a:ext uri="{FF2B5EF4-FFF2-40B4-BE49-F238E27FC236}">
                <a16:creationId xmlns:a16="http://schemas.microsoft.com/office/drawing/2014/main" id="{9F915C24-39F4-BC4F-973F-24B176A8EDD0}"/>
              </a:ext>
            </a:extLst>
          </p:cNvPr>
          <p:cNvSpPr/>
          <p:nvPr/>
        </p:nvSpPr>
        <p:spPr>
          <a:xfrm>
            <a:off x="6555677" y="2426391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2" name="object 19">
            <a:extLst>
              <a:ext uri="{FF2B5EF4-FFF2-40B4-BE49-F238E27FC236}">
                <a16:creationId xmlns:a16="http://schemas.microsoft.com/office/drawing/2014/main" id="{B365182B-EE70-964C-BD8F-C6721DF1FF01}"/>
              </a:ext>
            </a:extLst>
          </p:cNvPr>
          <p:cNvSpPr/>
          <p:nvPr/>
        </p:nvSpPr>
        <p:spPr>
          <a:xfrm>
            <a:off x="3820478" y="2786912"/>
            <a:ext cx="1231106" cy="83820"/>
          </a:xfrm>
          <a:custGeom>
            <a:avLst/>
            <a:gdLst/>
            <a:ahLst/>
            <a:cxnLst/>
            <a:rect l="l" t="t" r="r" b="b"/>
            <a:pathLst>
              <a:path w="1641475" h="111760">
                <a:moveTo>
                  <a:pt x="1601996" y="55752"/>
                </a:moveTo>
                <a:lnTo>
                  <a:pt x="1540382" y="91693"/>
                </a:lnTo>
                <a:lnTo>
                  <a:pt x="1535683" y="94361"/>
                </a:lnTo>
                <a:lnTo>
                  <a:pt x="1534032" y="100456"/>
                </a:lnTo>
                <a:lnTo>
                  <a:pt x="1536827" y="105155"/>
                </a:lnTo>
                <a:lnTo>
                  <a:pt x="1539493" y="109981"/>
                </a:lnTo>
                <a:lnTo>
                  <a:pt x="1545589" y="111505"/>
                </a:lnTo>
                <a:lnTo>
                  <a:pt x="1550289" y="108712"/>
                </a:lnTo>
                <a:lnTo>
                  <a:pt x="1624212" y="65659"/>
                </a:lnTo>
                <a:lnTo>
                  <a:pt x="1621535" y="65659"/>
                </a:lnTo>
                <a:lnTo>
                  <a:pt x="1621535" y="64262"/>
                </a:lnTo>
                <a:lnTo>
                  <a:pt x="1616582" y="64262"/>
                </a:lnTo>
                <a:lnTo>
                  <a:pt x="1601996" y="55752"/>
                </a:lnTo>
                <a:close/>
              </a:path>
              <a:path w="1641475" h="111760">
                <a:moveTo>
                  <a:pt x="1585014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1585014" y="65659"/>
                </a:lnTo>
                <a:lnTo>
                  <a:pt x="1601996" y="55752"/>
                </a:lnTo>
                <a:lnTo>
                  <a:pt x="1585014" y="45847"/>
                </a:lnTo>
                <a:close/>
              </a:path>
              <a:path w="1641475" h="111760">
                <a:moveTo>
                  <a:pt x="1624212" y="45847"/>
                </a:moveTo>
                <a:lnTo>
                  <a:pt x="1621535" y="45847"/>
                </a:lnTo>
                <a:lnTo>
                  <a:pt x="1621535" y="65659"/>
                </a:lnTo>
                <a:lnTo>
                  <a:pt x="1624212" y="65659"/>
                </a:lnTo>
                <a:lnTo>
                  <a:pt x="1641220" y="55752"/>
                </a:lnTo>
                <a:lnTo>
                  <a:pt x="1624212" y="45847"/>
                </a:lnTo>
                <a:close/>
              </a:path>
              <a:path w="1641475" h="111760">
                <a:moveTo>
                  <a:pt x="1616582" y="47243"/>
                </a:moveTo>
                <a:lnTo>
                  <a:pt x="1601996" y="55752"/>
                </a:lnTo>
                <a:lnTo>
                  <a:pt x="1616582" y="64262"/>
                </a:lnTo>
                <a:lnTo>
                  <a:pt x="1616582" y="47243"/>
                </a:lnTo>
                <a:close/>
              </a:path>
              <a:path w="1641475" h="111760">
                <a:moveTo>
                  <a:pt x="1621535" y="47243"/>
                </a:moveTo>
                <a:lnTo>
                  <a:pt x="1616582" y="47243"/>
                </a:lnTo>
                <a:lnTo>
                  <a:pt x="1616582" y="64262"/>
                </a:lnTo>
                <a:lnTo>
                  <a:pt x="1621535" y="64262"/>
                </a:lnTo>
                <a:lnTo>
                  <a:pt x="1621535" y="47243"/>
                </a:lnTo>
                <a:close/>
              </a:path>
              <a:path w="1641475" h="111760">
                <a:moveTo>
                  <a:pt x="1545589" y="0"/>
                </a:moveTo>
                <a:lnTo>
                  <a:pt x="1539493" y="1524"/>
                </a:lnTo>
                <a:lnTo>
                  <a:pt x="1536827" y="6350"/>
                </a:lnTo>
                <a:lnTo>
                  <a:pt x="1534032" y="11049"/>
                </a:lnTo>
                <a:lnTo>
                  <a:pt x="1535683" y="17144"/>
                </a:lnTo>
                <a:lnTo>
                  <a:pt x="1540382" y="19812"/>
                </a:lnTo>
                <a:lnTo>
                  <a:pt x="1601996" y="55752"/>
                </a:lnTo>
                <a:lnTo>
                  <a:pt x="1616582" y="47243"/>
                </a:lnTo>
                <a:lnTo>
                  <a:pt x="1621535" y="47243"/>
                </a:lnTo>
                <a:lnTo>
                  <a:pt x="1621535" y="45847"/>
                </a:lnTo>
                <a:lnTo>
                  <a:pt x="1624212" y="45847"/>
                </a:lnTo>
                <a:lnTo>
                  <a:pt x="1550289" y="2793"/>
                </a:lnTo>
                <a:lnTo>
                  <a:pt x="154558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3" name="object 20">
            <a:extLst>
              <a:ext uri="{FF2B5EF4-FFF2-40B4-BE49-F238E27FC236}">
                <a16:creationId xmlns:a16="http://schemas.microsoft.com/office/drawing/2014/main" id="{7D632CF0-9FAF-EE47-AC15-48690388BE35}"/>
              </a:ext>
            </a:extLst>
          </p:cNvPr>
          <p:cNvSpPr/>
          <p:nvPr/>
        </p:nvSpPr>
        <p:spPr>
          <a:xfrm>
            <a:off x="5129784" y="2495543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4" name="object 21">
            <a:extLst>
              <a:ext uri="{FF2B5EF4-FFF2-40B4-BE49-F238E27FC236}">
                <a16:creationId xmlns:a16="http://schemas.microsoft.com/office/drawing/2014/main" id="{D057D29F-0E8E-104D-BB3F-97EA71E24DD1}"/>
              </a:ext>
            </a:extLst>
          </p:cNvPr>
          <p:cNvSpPr/>
          <p:nvPr/>
        </p:nvSpPr>
        <p:spPr>
          <a:xfrm>
            <a:off x="5129784" y="2670422"/>
            <a:ext cx="124586" cy="130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22">
            <a:extLst>
              <a:ext uri="{FF2B5EF4-FFF2-40B4-BE49-F238E27FC236}">
                <a16:creationId xmlns:a16="http://schemas.microsoft.com/office/drawing/2014/main" id="{00296354-EFF3-604B-8866-740C2C4F9C36}"/>
              </a:ext>
            </a:extLst>
          </p:cNvPr>
          <p:cNvSpPr/>
          <p:nvPr/>
        </p:nvSpPr>
        <p:spPr>
          <a:xfrm>
            <a:off x="5129784" y="2844159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6" name="object 23">
            <a:extLst>
              <a:ext uri="{FF2B5EF4-FFF2-40B4-BE49-F238E27FC236}">
                <a16:creationId xmlns:a16="http://schemas.microsoft.com/office/drawing/2014/main" id="{B889270F-13E3-7649-9438-160DAB4E9330}"/>
              </a:ext>
            </a:extLst>
          </p:cNvPr>
          <p:cNvSpPr/>
          <p:nvPr/>
        </p:nvSpPr>
        <p:spPr>
          <a:xfrm>
            <a:off x="5129784" y="3019037"/>
            <a:ext cx="124586" cy="1303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7" name="object 24">
            <a:extLst>
              <a:ext uri="{FF2B5EF4-FFF2-40B4-BE49-F238E27FC236}">
                <a16:creationId xmlns:a16="http://schemas.microsoft.com/office/drawing/2014/main" id="{94827E47-A0AA-5347-A802-5E10D2BEF5F8}"/>
              </a:ext>
            </a:extLst>
          </p:cNvPr>
          <p:cNvSpPr/>
          <p:nvPr/>
        </p:nvSpPr>
        <p:spPr>
          <a:xfrm>
            <a:off x="5050346" y="2426391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8" name="object 25">
            <a:extLst>
              <a:ext uri="{FF2B5EF4-FFF2-40B4-BE49-F238E27FC236}">
                <a16:creationId xmlns:a16="http://schemas.microsoft.com/office/drawing/2014/main" id="{B8308BA5-CD4B-F041-909C-85F2946057FB}"/>
              </a:ext>
            </a:extLst>
          </p:cNvPr>
          <p:cNvSpPr/>
          <p:nvPr/>
        </p:nvSpPr>
        <p:spPr>
          <a:xfrm>
            <a:off x="2315146" y="2786912"/>
            <a:ext cx="1231106" cy="83820"/>
          </a:xfrm>
          <a:custGeom>
            <a:avLst/>
            <a:gdLst/>
            <a:ahLst/>
            <a:cxnLst/>
            <a:rect l="l" t="t" r="r" b="b"/>
            <a:pathLst>
              <a:path w="1641475" h="111760">
                <a:moveTo>
                  <a:pt x="1601996" y="55752"/>
                </a:moveTo>
                <a:lnTo>
                  <a:pt x="1540383" y="91693"/>
                </a:lnTo>
                <a:lnTo>
                  <a:pt x="1535683" y="94361"/>
                </a:lnTo>
                <a:lnTo>
                  <a:pt x="1534033" y="100456"/>
                </a:lnTo>
                <a:lnTo>
                  <a:pt x="1536827" y="105155"/>
                </a:lnTo>
                <a:lnTo>
                  <a:pt x="1539494" y="109981"/>
                </a:lnTo>
                <a:lnTo>
                  <a:pt x="1545589" y="111505"/>
                </a:lnTo>
                <a:lnTo>
                  <a:pt x="1550289" y="108712"/>
                </a:lnTo>
                <a:lnTo>
                  <a:pt x="1624212" y="65659"/>
                </a:lnTo>
                <a:lnTo>
                  <a:pt x="1621536" y="65659"/>
                </a:lnTo>
                <a:lnTo>
                  <a:pt x="1621536" y="64262"/>
                </a:lnTo>
                <a:lnTo>
                  <a:pt x="1616583" y="64262"/>
                </a:lnTo>
                <a:lnTo>
                  <a:pt x="1601996" y="55752"/>
                </a:lnTo>
                <a:close/>
              </a:path>
              <a:path w="1641475" h="111760">
                <a:moveTo>
                  <a:pt x="1585014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1585014" y="65659"/>
                </a:lnTo>
                <a:lnTo>
                  <a:pt x="1601996" y="55752"/>
                </a:lnTo>
                <a:lnTo>
                  <a:pt x="1585014" y="45847"/>
                </a:lnTo>
                <a:close/>
              </a:path>
              <a:path w="1641475" h="111760">
                <a:moveTo>
                  <a:pt x="1624212" y="45847"/>
                </a:moveTo>
                <a:lnTo>
                  <a:pt x="1621536" y="45847"/>
                </a:lnTo>
                <a:lnTo>
                  <a:pt x="1621536" y="65659"/>
                </a:lnTo>
                <a:lnTo>
                  <a:pt x="1624212" y="65659"/>
                </a:lnTo>
                <a:lnTo>
                  <a:pt x="1641220" y="55752"/>
                </a:lnTo>
                <a:lnTo>
                  <a:pt x="1624212" y="45847"/>
                </a:lnTo>
                <a:close/>
              </a:path>
              <a:path w="1641475" h="111760">
                <a:moveTo>
                  <a:pt x="1616583" y="47243"/>
                </a:moveTo>
                <a:lnTo>
                  <a:pt x="1601996" y="55752"/>
                </a:lnTo>
                <a:lnTo>
                  <a:pt x="1616583" y="64262"/>
                </a:lnTo>
                <a:lnTo>
                  <a:pt x="1616583" y="47243"/>
                </a:lnTo>
                <a:close/>
              </a:path>
              <a:path w="1641475" h="111760">
                <a:moveTo>
                  <a:pt x="1621536" y="47243"/>
                </a:moveTo>
                <a:lnTo>
                  <a:pt x="1616583" y="47243"/>
                </a:lnTo>
                <a:lnTo>
                  <a:pt x="1616583" y="64262"/>
                </a:lnTo>
                <a:lnTo>
                  <a:pt x="1621536" y="64262"/>
                </a:lnTo>
                <a:lnTo>
                  <a:pt x="1621536" y="47243"/>
                </a:lnTo>
                <a:close/>
              </a:path>
              <a:path w="1641475" h="111760">
                <a:moveTo>
                  <a:pt x="1545589" y="0"/>
                </a:moveTo>
                <a:lnTo>
                  <a:pt x="1539494" y="1524"/>
                </a:lnTo>
                <a:lnTo>
                  <a:pt x="1536827" y="6350"/>
                </a:lnTo>
                <a:lnTo>
                  <a:pt x="1534033" y="11049"/>
                </a:lnTo>
                <a:lnTo>
                  <a:pt x="1535683" y="17144"/>
                </a:lnTo>
                <a:lnTo>
                  <a:pt x="1540383" y="19812"/>
                </a:lnTo>
                <a:lnTo>
                  <a:pt x="1601996" y="55752"/>
                </a:lnTo>
                <a:lnTo>
                  <a:pt x="1616583" y="47243"/>
                </a:lnTo>
                <a:lnTo>
                  <a:pt x="1621536" y="47243"/>
                </a:lnTo>
                <a:lnTo>
                  <a:pt x="1621536" y="45847"/>
                </a:lnTo>
                <a:lnTo>
                  <a:pt x="1624212" y="45847"/>
                </a:lnTo>
                <a:lnTo>
                  <a:pt x="1550289" y="2793"/>
                </a:lnTo>
                <a:lnTo>
                  <a:pt x="154558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9" name="object 26">
            <a:extLst>
              <a:ext uri="{FF2B5EF4-FFF2-40B4-BE49-F238E27FC236}">
                <a16:creationId xmlns:a16="http://schemas.microsoft.com/office/drawing/2014/main" id="{A058F613-45CE-BB46-BB86-DF87030E2CAD}"/>
              </a:ext>
            </a:extLst>
          </p:cNvPr>
          <p:cNvSpPr/>
          <p:nvPr/>
        </p:nvSpPr>
        <p:spPr>
          <a:xfrm>
            <a:off x="3624453" y="2495543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0" name="object 27">
            <a:extLst>
              <a:ext uri="{FF2B5EF4-FFF2-40B4-BE49-F238E27FC236}">
                <a16:creationId xmlns:a16="http://schemas.microsoft.com/office/drawing/2014/main" id="{16FD62B5-5B6A-4B44-B801-892351364192}"/>
              </a:ext>
            </a:extLst>
          </p:cNvPr>
          <p:cNvSpPr/>
          <p:nvPr/>
        </p:nvSpPr>
        <p:spPr>
          <a:xfrm>
            <a:off x="3624453" y="2670422"/>
            <a:ext cx="124586" cy="130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1" name="object 28">
            <a:extLst>
              <a:ext uri="{FF2B5EF4-FFF2-40B4-BE49-F238E27FC236}">
                <a16:creationId xmlns:a16="http://schemas.microsoft.com/office/drawing/2014/main" id="{4AFE3A2A-86B5-BA44-8408-623C9BAF11B4}"/>
              </a:ext>
            </a:extLst>
          </p:cNvPr>
          <p:cNvSpPr/>
          <p:nvPr/>
        </p:nvSpPr>
        <p:spPr>
          <a:xfrm>
            <a:off x="3624453" y="2844159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2" name="object 29">
            <a:extLst>
              <a:ext uri="{FF2B5EF4-FFF2-40B4-BE49-F238E27FC236}">
                <a16:creationId xmlns:a16="http://schemas.microsoft.com/office/drawing/2014/main" id="{683ED6E7-AA96-A949-A8C3-1F36F45854F3}"/>
              </a:ext>
            </a:extLst>
          </p:cNvPr>
          <p:cNvSpPr/>
          <p:nvPr/>
        </p:nvSpPr>
        <p:spPr>
          <a:xfrm>
            <a:off x="3624453" y="3019037"/>
            <a:ext cx="124586" cy="1303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3" name="object 30">
            <a:extLst>
              <a:ext uri="{FF2B5EF4-FFF2-40B4-BE49-F238E27FC236}">
                <a16:creationId xmlns:a16="http://schemas.microsoft.com/office/drawing/2014/main" id="{3B35C34B-74D7-0842-A30B-263893A0E2EE}"/>
              </a:ext>
            </a:extLst>
          </p:cNvPr>
          <p:cNvSpPr/>
          <p:nvPr/>
        </p:nvSpPr>
        <p:spPr>
          <a:xfrm>
            <a:off x="3546158" y="2426391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60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4" name="object 31">
            <a:extLst>
              <a:ext uri="{FF2B5EF4-FFF2-40B4-BE49-F238E27FC236}">
                <a16:creationId xmlns:a16="http://schemas.microsoft.com/office/drawing/2014/main" id="{44BA7FCC-B5B6-634E-9439-511B6895AACA}"/>
              </a:ext>
            </a:extLst>
          </p:cNvPr>
          <p:cNvSpPr/>
          <p:nvPr/>
        </p:nvSpPr>
        <p:spPr>
          <a:xfrm>
            <a:off x="2814314" y="2613526"/>
            <a:ext cx="219158" cy="1353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5" name="object 32">
            <a:extLst>
              <a:ext uri="{FF2B5EF4-FFF2-40B4-BE49-F238E27FC236}">
                <a16:creationId xmlns:a16="http://schemas.microsoft.com/office/drawing/2014/main" id="{02BEAA1D-6F83-0245-BA25-2E3FB4FE4305}"/>
              </a:ext>
            </a:extLst>
          </p:cNvPr>
          <p:cNvSpPr/>
          <p:nvPr/>
        </p:nvSpPr>
        <p:spPr>
          <a:xfrm>
            <a:off x="4332218" y="2613526"/>
            <a:ext cx="219158" cy="1353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6" name="object 33">
            <a:extLst>
              <a:ext uri="{FF2B5EF4-FFF2-40B4-BE49-F238E27FC236}">
                <a16:creationId xmlns:a16="http://schemas.microsoft.com/office/drawing/2014/main" id="{5BC04E44-F628-DA4D-9694-EB8F5A932909}"/>
              </a:ext>
            </a:extLst>
          </p:cNvPr>
          <p:cNvSpPr/>
          <p:nvPr/>
        </p:nvSpPr>
        <p:spPr>
          <a:xfrm>
            <a:off x="5837466" y="2613526"/>
            <a:ext cx="218114" cy="1353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7" name="object 34">
            <a:extLst>
              <a:ext uri="{FF2B5EF4-FFF2-40B4-BE49-F238E27FC236}">
                <a16:creationId xmlns:a16="http://schemas.microsoft.com/office/drawing/2014/main" id="{243E70D9-4870-0643-88BD-EFF003F52BCD}"/>
              </a:ext>
            </a:extLst>
          </p:cNvPr>
          <p:cNvSpPr/>
          <p:nvPr/>
        </p:nvSpPr>
        <p:spPr>
          <a:xfrm>
            <a:off x="6432858" y="1145909"/>
            <a:ext cx="505069" cy="2017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8" name="object 35">
            <a:extLst>
              <a:ext uri="{FF2B5EF4-FFF2-40B4-BE49-F238E27FC236}">
                <a16:creationId xmlns:a16="http://schemas.microsoft.com/office/drawing/2014/main" id="{08CBC388-6159-6846-8F54-BD67101710A0}"/>
              </a:ext>
            </a:extLst>
          </p:cNvPr>
          <p:cNvSpPr/>
          <p:nvPr/>
        </p:nvSpPr>
        <p:spPr>
          <a:xfrm>
            <a:off x="3328416" y="2193791"/>
            <a:ext cx="674370" cy="1273492"/>
          </a:xfrm>
          <a:custGeom>
            <a:avLst/>
            <a:gdLst/>
            <a:ahLst/>
            <a:cxnLst/>
            <a:rect l="l" t="t" r="r" b="b"/>
            <a:pathLst>
              <a:path w="899160" h="1697989">
                <a:moveTo>
                  <a:pt x="0" y="1697736"/>
                </a:moveTo>
                <a:lnTo>
                  <a:pt x="899160" y="1697736"/>
                </a:lnTo>
                <a:lnTo>
                  <a:pt x="899160" y="0"/>
                </a:lnTo>
                <a:lnTo>
                  <a:pt x="0" y="0"/>
                </a:lnTo>
                <a:lnTo>
                  <a:pt x="0" y="1697736"/>
                </a:lnTo>
                <a:close/>
              </a:path>
            </a:pathLst>
          </a:custGeom>
          <a:solidFill>
            <a:srgbClr val="4285F4">
              <a:alpha val="34901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9" name="object 36">
            <a:extLst>
              <a:ext uri="{FF2B5EF4-FFF2-40B4-BE49-F238E27FC236}">
                <a16:creationId xmlns:a16="http://schemas.microsoft.com/office/drawing/2014/main" id="{83E1CAB1-0989-4F46-B2AE-682C3BE48DA6}"/>
              </a:ext>
            </a:extLst>
          </p:cNvPr>
          <p:cNvSpPr/>
          <p:nvPr/>
        </p:nvSpPr>
        <p:spPr>
          <a:xfrm>
            <a:off x="6334505" y="1074794"/>
            <a:ext cx="712470" cy="333851"/>
          </a:xfrm>
          <a:custGeom>
            <a:avLst/>
            <a:gdLst/>
            <a:ahLst/>
            <a:cxnLst/>
            <a:rect l="l" t="t" r="r" b="b"/>
            <a:pathLst>
              <a:path w="949959" h="445134">
                <a:moveTo>
                  <a:pt x="0" y="445008"/>
                </a:moveTo>
                <a:lnTo>
                  <a:pt x="949451" y="445008"/>
                </a:lnTo>
                <a:lnTo>
                  <a:pt x="949451" y="0"/>
                </a:lnTo>
                <a:lnTo>
                  <a:pt x="0" y="0"/>
                </a:lnTo>
                <a:lnTo>
                  <a:pt x="0" y="445008"/>
                </a:lnTo>
                <a:close/>
              </a:path>
            </a:pathLst>
          </a:custGeom>
          <a:solidFill>
            <a:srgbClr val="4285F4">
              <a:alpha val="34901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0" name="object 37">
            <a:extLst>
              <a:ext uri="{FF2B5EF4-FFF2-40B4-BE49-F238E27FC236}">
                <a16:creationId xmlns:a16="http://schemas.microsoft.com/office/drawing/2014/main" id="{2721EE7E-8C4E-2B44-ACBC-413BA919BF6F}"/>
              </a:ext>
            </a:extLst>
          </p:cNvPr>
          <p:cNvSpPr/>
          <p:nvPr/>
        </p:nvSpPr>
        <p:spPr>
          <a:xfrm>
            <a:off x="6690550" y="1409121"/>
            <a:ext cx="6191" cy="1442561"/>
          </a:xfrm>
          <a:custGeom>
            <a:avLst/>
            <a:gdLst/>
            <a:ahLst/>
            <a:cxnLst/>
            <a:rect l="l" t="t" r="r" b="b"/>
            <a:pathLst>
              <a:path w="8254" h="1923414">
                <a:moveTo>
                  <a:pt x="-91122" y="961580"/>
                </a:moveTo>
                <a:lnTo>
                  <a:pt x="99377" y="961580"/>
                </a:lnTo>
              </a:path>
            </a:pathLst>
          </a:custGeom>
          <a:ln w="2113661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1" name="object 38">
            <a:extLst>
              <a:ext uri="{FF2B5EF4-FFF2-40B4-BE49-F238E27FC236}">
                <a16:creationId xmlns:a16="http://schemas.microsoft.com/office/drawing/2014/main" id="{DB717074-FEF4-EA48-AF2A-13726D83EE92}"/>
              </a:ext>
            </a:extLst>
          </p:cNvPr>
          <p:cNvSpPr/>
          <p:nvPr/>
        </p:nvSpPr>
        <p:spPr>
          <a:xfrm>
            <a:off x="4003357" y="2616034"/>
            <a:ext cx="2738438" cy="428625"/>
          </a:xfrm>
          <a:custGeom>
            <a:avLst/>
            <a:gdLst/>
            <a:ahLst/>
            <a:cxnLst/>
            <a:rect l="l" t="t" r="r" b="b"/>
            <a:pathLst>
              <a:path w="3651250" h="571500">
                <a:moveTo>
                  <a:pt x="570991" y="0"/>
                </a:moveTo>
                <a:lnTo>
                  <a:pt x="0" y="286638"/>
                </a:lnTo>
                <a:lnTo>
                  <a:pt x="572007" y="571500"/>
                </a:lnTo>
                <a:lnTo>
                  <a:pt x="571669" y="381126"/>
                </a:lnTo>
                <a:lnTo>
                  <a:pt x="476376" y="381126"/>
                </a:lnTo>
                <a:lnTo>
                  <a:pt x="476123" y="190626"/>
                </a:lnTo>
                <a:lnTo>
                  <a:pt x="571330" y="190467"/>
                </a:lnTo>
                <a:lnTo>
                  <a:pt x="570991" y="0"/>
                </a:lnTo>
                <a:close/>
              </a:path>
              <a:path w="3651250" h="571500">
                <a:moveTo>
                  <a:pt x="571330" y="190467"/>
                </a:moveTo>
                <a:lnTo>
                  <a:pt x="476123" y="190626"/>
                </a:lnTo>
                <a:lnTo>
                  <a:pt x="476376" y="381126"/>
                </a:lnTo>
                <a:lnTo>
                  <a:pt x="571669" y="380966"/>
                </a:lnTo>
                <a:lnTo>
                  <a:pt x="571330" y="190467"/>
                </a:lnTo>
                <a:close/>
              </a:path>
              <a:path w="3651250" h="571500">
                <a:moveTo>
                  <a:pt x="571669" y="380966"/>
                </a:moveTo>
                <a:lnTo>
                  <a:pt x="476376" y="381126"/>
                </a:lnTo>
                <a:lnTo>
                  <a:pt x="571669" y="381126"/>
                </a:lnTo>
                <a:lnTo>
                  <a:pt x="571669" y="380966"/>
                </a:lnTo>
                <a:close/>
              </a:path>
              <a:path w="3651250" h="571500">
                <a:moveTo>
                  <a:pt x="3650615" y="185292"/>
                </a:moveTo>
                <a:lnTo>
                  <a:pt x="571330" y="190467"/>
                </a:lnTo>
                <a:lnTo>
                  <a:pt x="571669" y="380966"/>
                </a:lnTo>
                <a:lnTo>
                  <a:pt x="3650995" y="375792"/>
                </a:lnTo>
                <a:lnTo>
                  <a:pt x="3650615" y="185292"/>
                </a:lnTo>
                <a:close/>
              </a:path>
            </a:pathLst>
          </a:custGeom>
          <a:solidFill>
            <a:srgbClr val="4285F4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2" name="object 39">
            <a:extLst>
              <a:ext uri="{FF2B5EF4-FFF2-40B4-BE49-F238E27FC236}">
                <a16:creationId xmlns:a16="http://schemas.microsoft.com/office/drawing/2014/main" id="{563A7D60-D81A-3944-9831-E9D7B73ADB4E}"/>
              </a:ext>
            </a:extLst>
          </p:cNvPr>
          <p:cNvSpPr/>
          <p:nvPr/>
        </p:nvSpPr>
        <p:spPr>
          <a:xfrm>
            <a:off x="1972632" y="3591791"/>
            <a:ext cx="622589" cy="41221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3" name="object 40">
            <a:extLst>
              <a:ext uri="{FF2B5EF4-FFF2-40B4-BE49-F238E27FC236}">
                <a16:creationId xmlns:a16="http://schemas.microsoft.com/office/drawing/2014/main" id="{B6E7EA7D-9EE3-D94A-9AD7-6D1292F1208C}"/>
              </a:ext>
            </a:extLst>
          </p:cNvPr>
          <p:cNvSpPr/>
          <p:nvPr/>
        </p:nvSpPr>
        <p:spPr>
          <a:xfrm>
            <a:off x="2800574" y="3596251"/>
            <a:ext cx="551800" cy="4857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4" name="object 41">
            <a:extLst>
              <a:ext uri="{FF2B5EF4-FFF2-40B4-BE49-F238E27FC236}">
                <a16:creationId xmlns:a16="http://schemas.microsoft.com/office/drawing/2014/main" id="{EC625506-AA34-D441-992F-E54006B92B10}"/>
              </a:ext>
            </a:extLst>
          </p:cNvPr>
          <p:cNvSpPr/>
          <p:nvPr/>
        </p:nvSpPr>
        <p:spPr>
          <a:xfrm>
            <a:off x="3474886" y="3601304"/>
            <a:ext cx="417743" cy="4122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5" name="object 42">
            <a:extLst>
              <a:ext uri="{FF2B5EF4-FFF2-40B4-BE49-F238E27FC236}">
                <a16:creationId xmlns:a16="http://schemas.microsoft.com/office/drawing/2014/main" id="{E493A7D5-4C7A-7647-AD7F-40BD72B815DE}"/>
              </a:ext>
            </a:extLst>
          </p:cNvPr>
          <p:cNvSpPr txBox="1"/>
          <p:nvPr/>
        </p:nvSpPr>
        <p:spPr>
          <a:xfrm>
            <a:off x="2933033" y="4183183"/>
            <a:ext cx="76247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BA56BD"/>
                </a:solidFill>
                <a:latin typeface="Calibri"/>
                <a:cs typeface="Calibri"/>
              </a:rPr>
              <a:t>chain</a:t>
            </a:r>
            <a:r>
              <a:rPr sz="1350" spc="-45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BA56BD"/>
                </a:solidFill>
                <a:latin typeface="Calibri"/>
                <a:cs typeface="Calibri"/>
              </a:rPr>
              <a:t>rule!</a:t>
            </a:r>
            <a:endParaRPr sz="13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48724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57150"/>
            <a:ext cx="8902599" cy="492443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461A0FB-3F0F-074A-A099-6AE2E190092C}"/>
              </a:ext>
            </a:extLst>
          </p:cNvPr>
          <p:cNvSpPr/>
          <p:nvPr/>
        </p:nvSpPr>
        <p:spPr>
          <a:xfrm>
            <a:off x="1872415" y="2315960"/>
            <a:ext cx="276398" cy="160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07D9D8D-967A-8947-ACA4-B3FF54B543FE}"/>
              </a:ext>
            </a:extLst>
          </p:cNvPr>
          <p:cNvSpPr/>
          <p:nvPr/>
        </p:nvSpPr>
        <p:spPr>
          <a:xfrm>
            <a:off x="3387974" y="2298567"/>
            <a:ext cx="286625" cy="184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F31E337-8FB5-BD4D-B156-B8DF9FDABE9C}"/>
              </a:ext>
            </a:extLst>
          </p:cNvPr>
          <p:cNvSpPr/>
          <p:nvPr/>
        </p:nvSpPr>
        <p:spPr>
          <a:xfrm>
            <a:off x="4865960" y="2298567"/>
            <a:ext cx="287511" cy="184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7ED4962-9F45-3E4B-ACBE-EBF64029EE0C}"/>
              </a:ext>
            </a:extLst>
          </p:cNvPr>
          <p:cNvSpPr/>
          <p:nvPr/>
        </p:nvSpPr>
        <p:spPr>
          <a:xfrm>
            <a:off x="6365581" y="2319438"/>
            <a:ext cx="283130" cy="16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912D5AE-7262-7C40-A8B2-9A6AB1ECE9B1}"/>
              </a:ext>
            </a:extLst>
          </p:cNvPr>
          <p:cNvSpPr txBox="1">
            <a:spLocks/>
          </p:cNvSpPr>
          <p:nvPr/>
        </p:nvSpPr>
        <p:spPr>
          <a:xfrm>
            <a:off x="1430655" y="721950"/>
            <a:ext cx="3548539" cy="99498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Segoe UI Symbol"/>
                <a:ea typeface="+mj-ea"/>
                <a:cs typeface="Segoe UI Symbol"/>
              </a:defRPr>
            </a:lvl1pPr>
          </a:lstStyle>
          <a:p>
            <a:pPr marL="9525">
              <a:spcBef>
                <a:spcPts val="79"/>
              </a:spcBef>
            </a:pPr>
            <a:r>
              <a:rPr lang="en-US" kern="0" spc="-4">
                <a:solidFill>
                  <a:srgbClr val="3986FF"/>
                </a:solidFill>
                <a:latin typeface="Calibri"/>
                <a:cs typeface="Calibri"/>
              </a:rPr>
              <a:t>Vanishing gradient</a:t>
            </a:r>
            <a:r>
              <a:rPr lang="en-US" kern="0" spc="-6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lang="en-US" kern="0">
                <a:solidFill>
                  <a:srgbClr val="3986FF"/>
                </a:solidFill>
                <a:latin typeface="Calibri"/>
                <a:cs typeface="Calibri"/>
              </a:rPr>
              <a:t>intuition</a:t>
            </a:r>
            <a:endParaRPr lang="en-US" kern="0" dirty="0">
              <a:solidFill>
                <a:srgbClr val="3986FF"/>
              </a:solidFill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FE177B9-C3C9-7D48-ABD6-B08810E10904}"/>
              </a:ext>
            </a:extLst>
          </p:cNvPr>
          <p:cNvSpPr/>
          <p:nvPr/>
        </p:nvSpPr>
        <p:spPr>
          <a:xfrm>
            <a:off x="2119123" y="2571743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BF5BB8D5-8802-D342-8B5D-EA5B30B8B50F}"/>
              </a:ext>
            </a:extLst>
          </p:cNvPr>
          <p:cNvSpPr/>
          <p:nvPr/>
        </p:nvSpPr>
        <p:spPr>
          <a:xfrm>
            <a:off x="2119123" y="2746622"/>
            <a:ext cx="124586" cy="130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F3410CF-FCF7-1C4E-9482-92035A60F9E6}"/>
              </a:ext>
            </a:extLst>
          </p:cNvPr>
          <p:cNvSpPr/>
          <p:nvPr/>
        </p:nvSpPr>
        <p:spPr>
          <a:xfrm>
            <a:off x="2119123" y="2920359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6542AA78-E988-BA4E-A1B7-2FAE24792C04}"/>
              </a:ext>
            </a:extLst>
          </p:cNvPr>
          <p:cNvSpPr/>
          <p:nvPr/>
        </p:nvSpPr>
        <p:spPr>
          <a:xfrm>
            <a:off x="2119123" y="3095237"/>
            <a:ext cx="124586" cy="1303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431BEB9-4F54-3D4A-987A-F8B2D3A1BD57}"/>
              </a:ext>
            </a:extLst>
          </p:cNvPr>
          <p:cNvSpPr/>
          <p:nvPr/>
        </p:nvSpPr>
        <p:spPr>
          <a:xfrm>
            <a:off x="2040827" y="2502591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1" y="1068103"/>
                </a:lnTo>
                <a:lnTo>
                  <a:pt x="17854" y="1055036"/>
                </a:lnTo>
                <a:lnTo>
                  <a:pt x="4790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0" y="37236"/>
                </a:lnTo>
                <a:lnTo>
                  <a:pt x="17854" y="17859"/>
                </a:lnTo>
                <a:lnTo>
                  <a:pt x="37231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E3E7DDA-86C2-EC43-A198-426BCCF3CD73}"/>
              </a:ext>
            </a:extLst>
          </p:cNvPr>
          <p:cNvSpPr/>
          <p:nvPr/>
        </p:nvSpPr>
        <p:spPr>
          <a:xfrm>
            <a:off x="6651022" y="1445317"/>
            <a:ext cx="83820" cy="1056799"/>
          </a:xfrm>
          <a:custGeom>
            <a:avLst/>
            <a:gdLst/>
            <a:ahLst/>
            <a:cxnLst/>
            <a:rect l="l" t="t" r="r" b="b"/>
            <a:pathLst>
              <a:path w="111759" h="1409064">
                <a:moveTo>
                  <a:pt x="55753" y="39224"/>
                </a:moveTo>
                <a:lnTo>
                  <a:pt x="45847" y="56206"/>
                </a:lnTo>
                <a:lnTo>
                  <a:pt x="45847" y="1408938"/>
                </a:lnTo>
                <a:lnTo>
                  <a:pt x="65659" y="1408938"/>
                </a:lnTo>
                <a:lnTo>
                  <a:pt x="65659" y="56206"/>
                </a:lnTo>
                <a:lnTo>
                  <a:pt x="55753" y="39224"/>
                </a:lnTo>
                <a:close/>
              </a:path>
              <a:path w="111759" h="1409064">
                <a:moveTo>
                  <a:pt x="55752" y="0"/>
                </a:moveTo>
                <a:lnTo>
                  <a:pt x="2794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59" h="1409064">
                <a:moveTo>
                  <a:pt x="67159" y="19558"/>
                </a:moveTo>
                <a:lnTo>
                  <a:pt x="65659" y="19558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9854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59" h="1409064">
                <a:moveTo>
                  <a:pt x="65659" y="19558"/>
                </a:moveTo>
                <a:lnTo>
                  <a:pt x="45847" y="19558"/>
                </a:lnTo>
                <a:lnTo>
                  <a:pt x="45847" y="56206"/>
                </a:lnTo>
                <a:lnTo>
                  <a:pt x="55753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8"/>
                </a:lnTo>
                <a:close/>
              </a:path>
              <a:path w="111759" h="1409064">
                <a:moveTo>
                  <a:pt x="65659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59" h="1409064">
                <a:moveTo>
                  <a:pt x="64262" y="24637"/>
                </a:moveTo>
                <a:lnTo>
                  <a:pt x="47244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9323856E-3A58-E740-A449-9D48F3738BCF}"/>
              </a:ext>
            </a:extLst>
          </p:cNvPr>
          <p:cNvSpPr/>
          <p:nvPr/>
        </p:nvSpPr>
        <p:spPr>
          <a:xfrm>
            <a:off x="5324665" y="2863112"/>
            <a:ext cx="1231106" cy="83820"/>
          </a:xfrm>
          <a:custGeom>
            <a:avLst/>
            <a:gdLst/>
            <a:ahLst/>
            <a:cxnLst/>
            <a:rect l="l" t="t" r="r" b="b"/>
            <a:pathLst>
              <a:path w="1641475" h="111760">
                <a:moveTo>
                  <a:pt x="1601996" y="55752"/>
                </a:moveTo>
                <a:lnTo>
                  <a:pt x="1540382" y="91693"/>
                </a:lnTo>
                <a:lnTo>
                  <a:pt x="1535684" y="94361"/>
                </a:lnTo>
                <a:lnTo>
                  <a:pt x="1534032" y="100456"/>
                </a:lnTo>
                <a:lnTo>
                  <a:pt x="1536827" y="105155"/>
                </a:lnTo>
                <a:lnTo>
                  <a:pt x="1539494" y="109981"/>
                </a:lnTo>
                <a:lnTo>
                  <a:pt x="1545590" y="111505"/>
                </a:lnTo>
                <a:lnTo>
                  <a:pt x="1550289" y="108712"/>
                </a:lnTo>
                <a:lnTo>
                  <a:pt x="1624212" y="65659"/>
                </a:lnTo>
                <a:lnTo>
                  <a:pt x="1621536" y="65659"/>
                </a:lnTo>
                <a:lnTo>
                  <a:pt x="1621536" y="64262"/>
                </a:lnTo>
                <a:lnTo>
                  <a:pt x="1616582" y="64262"/>
                </a:lnTo>
                <a:lnTo>
                  <a:pt x="1601996" y="55752"/>
                </a:lnTo>
                <a:close/>
              </a:path>
              <a:path w="1641475" h="111760">
                <a:moveTo>
                  <a:pt x="1585014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1585014" y="65659"/>
                </a:lnTo>
                <a:lnTo>
                  <a:pt x="1601996" y="55752"/>
                </a:lnTo>
                <a:lnTo>
                  <a:pt x="1585014" y="45847"/>
                </a:lnTo>
                <a:close/>
              </a:path>
              <a:path w="1641475" h="111760">
                <a:moveTo>
                  <a:pt x="1624212" y="45847"/>
                </a:moveTo>
                <a:lnTo>
                  <a:pt x="1621536" y="45847"/>
                </a:lnTo>
                <a:lnTo>
                  <a:pt x="1621536" y="65659"/>
                </a:lnTo>
                <a:lnTo>
                  <a:pt x="1624212" y="65659"/>
                </a:lnTo>
                <a:lnTo>
                  <a:pt x="1641221" y="55752"/>
                </a:lnTo>
                <a:lnTo>
                  <a:pt x="1624212" y="45847"/>
                </a:lnTo>
                <a:close/>
              </a:path>
              <a:path w="1641475" h="111760">
                <a:moveTo>
                  <a:pt x="1616582" y="47243"/>
                </a:moveTo>
                <a:lnTo>
                  <a:pt x="1601996" y="55752"/>
                </a:lnTo>
                <a:lnTo>
                  <a:pt x="1616582" y="64262"/>
                </a:lnTo>
                <a:lnTo>
                  <a:pt x="1616582" y="47243"/>
                </a:lnTo>
                <a:close/>
              </a:path>
              <a:path w="1641475" h="111760">
                <a:moveTo>
                  <a:pt x="1621536" y="47243"/>
                </a:moveTo>
                <a:lnTo>
                  <a:pt x="1616582" y="47243"/>
                </a:lnTo>
                <a:lnTo>
                  <a:pt x="1616582" y="64262"/>
                </a:lnTo>
                <a:lnTo>
                  <a:pt x="1621536" y="64262"/>
                </a:lnTo>
                <a:lnTo>
                  <a:pt x="1621536" y="47243"/>
                </a:lnTo>
                <a:close/>
              </a:path>
              <a:path w="1641475" h="111760">
                <a:moveTo>
                  <a:pt x="1545590" y="0"/>
                </a:moveTo>
                <a:lnTo>
                  <a:pt x="1539494" y="1524"/>
                </a:lnTo>
                <a:lnTo>
                  <a:pt x="1536827" y="6350"/>
                </a:lnTo>
                <a:lnTo>
                  <a:pt x="1534032" y="11049"/>
                </a:lnTo>
                <a:lnTo>
                  <a:pt x="1535684" y="17144"/>
                </a:lnTo>
                <a:lnTo>
                  <a:pt x="1540382" y="19812"/>
                </a:lnTo>
                <a:lnTo>
                  <a:pt x="1601996" y="55752"/>
                </a:lnTo>
                <a:lnTo>
                  <a:pt x="1616582" y="47243"/>
                </a:lnTo>
                <a:lnTo>
                  <a:pt x="1621536" y="47243"/>
                </a:lnTo>
                <a:lnTo>
                  <a:pt x="1621536" y="45847"/>
                </a:lnTo>
                <a:lnTo>
                  <a:pt x="1624212" y="45847"/>
                </a:lnTo>
                <a:lnTo>
                  <a:pt x="1550289" y="2793"/>
                </a:lnTo>
                <a:lnTo>
                  <a:pt x="154559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2F9A7A5-B01B-8C43-8351-0A4FFA0AB0F7}"/>
              </a:ext>
            </a:extLst>
          </p:cNvPr>
          <p:cNvSpPr/>
          <p:nvPr/>
        </p:nvSpPr>
        <p:spPr>
          <a:xfrm>
            <a:off x="6635115" y="2571743"/>
            <a:ext cx="124586" cy="1314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1BEE02B-4917-184F-B989-3AF5AC6044B6}"/>
              </a:ext>
            </a:extLst>
          </p:cNvPr>
          <p:cNvSpPr/>
          <p:nvPr/>
        </p:nvSpPr>
        <p:spPr>
          <a:xfrm>
            <a:off x="6635115" y="2746622"/>
            <a:ext cx="124586" cy="1303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94C399B5-51EF-9F43-9701-7689B80F9F16}"/>
              </a:ext>
            </a:extLst>
          </p:cNvPr>
          <p:cNvSpPr/>
          <p:nvPr/>
        </p:nvSpPr>
        <p:spPr>
          <a:xfrm>
            <a:off x="6635115" y="2920359"/>
            <a:ext cx="124586" cy="1314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F6616044-8A8A-8741-B5F3-9687F27BF09B}"/>
              </a:ext>
            </a:extLst>
          </p:cNvPr>
          <p:cNvSpPr/>
          <p:nvPr/>
        </p:nvSpPr>
        <p:spPr>
          <a:xfrm>
            <a:off x="6635115" y="3095237"/>
            <a:ext cx="124586" cy="1303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F6401EA3-742C-704C-BD29-F9BC8411A27B}"/>
              </a:ext>
            </a:extLst>
          </p:cNvPr>
          <p:cNvSpPr/>
          <p:nvPr/>
        </p:nvSpPr>
        <p:spPr>
          <a:xfrm>
            <a:off x="6555677" y="2502591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9F6DEB21-2EEA-2B43-BCA6-0064E52C64B4}"/>
              </a:ext>
            </a:extLst>
          </p:cNvPr>
          <p:cNvSpPr/>
          <p:nvPr/>
        </p:nvSpPr>
        <p:spPr>
          <a:xfrm>
            <a:off x="3820478" y="2863112"/>
            <a:ext cx="1231106" cy="83820"/>
          </a:xfrm>
          <a:custGeom>
            <a:avLst/>
            <a:gdLst/>
            <a:ahLst/>
            <a:cxnLst/>
            <a:rect l="l" t="t" r="r" b="b"/>
            <a:pathLst>
              <a:path w="1641475" h="111760">
                <a:moveTo>
                  <a:pt x="1601996" y="55752"/>
                </a:moveTo>
                <a:lnTo>
                  <a:pt x="1540382" y="91693"/>
                </a:lnTo>
                <a:lnTo>
                  <a:pt x="1535683" y="94361"/>
                </a:lnTo>
                <a:lnTo>
                  <a:pt x="1534032" y="100456"/>
                </a:lnTo>
                <a:lnTo>
                  <a:pt x="1536827" y="105155"/>
                </a:lnTo>
                <a:lnTo>
                  <a:pt x="1539493" y="109981"/>
                </a:lnTo>
                <a:lnTo>
                  <a:pt x="1545589" y="111505"/>
                </a:lnTo>
                <a:lnTo>
                  <a:pt x="1550289" y="108712"/>
                </a:lnTo>
                <a:lnTo>
                  <a:pt x="1624212" y="65659"/>
                </a:lnTo>
                <a:lnTo>
                  <a:pt x="1621535" y="65659"/>
                </a:lnTo>
                <a:lnTo>
                  <a:pt x="1621535" y="64262"/>
                </a:lnTo>
                <a:lnTo>
                  <a:pt x="1616582" y="64262"/>
                </a:lnTo>
                <a:lnTo>
                  <a:pt x="1601996" y="55752"/>
                </a:lnTo>
                <a:close/>
              </a:path>
              <a:path w="1641475" h="111760">
                <a:moveTo>
                  <a:pt x="1585014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1585014" y="65659"/>
                </a:lnTo>
                <a:lnTo>
                  <a:pt x="1601996" y="55752"/>
                </a:lnTo>
                <a:lnTo>
                  <a:pt x="1585014" y="45847"/>
                </a:lnTo>
                <a:close/>
              </a:path>
              <a:path w="1641475" h="111760">
                <a:moveTo>
                  <a:pt x="1624212" y="45847"/>
                </a:moveTo>
                <a:lnTo>
                  <a:pt x="1621535" y="45847"/>
                </a:lnTo>
                <a:lnTo>
                  <a:pt x="1621535" y="65659"/>
                </a:lnTo>
                <a:lnTo>
                  <a:pt x="1624212" y="65659"/>
                </a:lnTo>
                <a:lnTo>
                  <a:pt x="1641220" y="55752"/>
                </a:lnTo>
                <a:lnTo>
                  <a:pt x="1624212" y="45847"/>
                </a:lnTo>
                <a:close/>
              </a:path>
              <a:path w="1641475" h="111760">
                <a:moveTo>
                  <a:pt x="1616582" y="47243"/>
                </a:moveTo>
                <a:lnTo>
                  <a:pt x="1601996" y="55752"/>
                </a:lnTo>
                <a:lnTo>
                  <a:pt x="1616582" y="64262"/>
                </a:lnTo>
                <a:lnTo>
                  <a:pt x="1616582" y="47243"/>
                </a:lnTo>
                <a:close/>
              </a:path>
              <a:path w="1641475" h="111760">
                <a:moveTo>
                  <a:pt x="1621535" y="47243"/>
                </a:moveTo>
                <a:lnTo>
                  <a:pt x="1616582" y="47243"/>
                </a:lnTo>
                <a:lnTo>
                  <a:pt x="1616582" y="64262"/>
                </a:lnTo>
                <a:lnTo>
                  <a:pt x="1621535" y="64262"/>
                </a:lnTo>
                <a:lnTo>
                  <a:pt x="1621535" y="47243"/>
                </a:lnTo>
                <a:close/>
              </a:path>
              <a:path w="1641475" h="111760">
                <a:moveTo>
                  <a:pt x="1545589" y="0"/>
                </a:moveTo>
                <a:lnTo>
                  <a:pt x="1539493" y="1524"/>
                </a:lnTo>
                <a:lnTo>
                  <a:pt x="1536827" y="6350"/>
                </a:lnTo>
                <a:lnTo>
                  <a:pt x="1534032" y="11049"/>
                </a:lnTo>
                <a:lnTo>
                  <a:pt x="1535683" y="17144"/>
                </a:lnTo>
                <a:lnTo>
                  <a:pt x="1540382" y="19812"/>
                </a:lnTo>
                <a:lnTo>
                  <a:pt x="1601996" y="55752"/>
                </a:lnTo>
                <a:lnTo>
                  <a:pt x="1616582" y="47243"/>
                </a:lnTo>
                <a:lnTo>
                  <a:pt x="1621535" y="47243"/>
                </a:lnTo>
                <a:lnTo>
                  <a:pt x="1621535" y="45847"/>
                </a:lnTo>
                <a:lnTo>
                  <a:pt x="1624212" y="45847"/>
                </a:lnTo>
                <a:lnTo>
                  <a:pt x="1550289" y="2793"/>
                </a:lnTo>
                <a:lnTo>
                  <a:pt x="154558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BEF89DEB-F9FE-4548-B5FC-1B884E5AC21D}"/>
              </a:ext>
            </a:extLst>
          </p:cNvPr>
          <p:cNvSpPr/>
          <p:nvPr/>
        </p:nvSpPr>
        <p:spPr>
          <a:xfrm>
            <a:off x="5129784" y="2571743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D8086647-2C11-0344-A921-68899DF0CE64}"/>
              </a:ext>
            </a:extLst>
          </p:cNvPr>
          <p:cNvSpPr/>
          <p:nvPr/>
        </p:nvSpPr>
        <p:spPr>
          <a:xfrm>
            <a:off x="5129784" y="2746622"/>
            <a:ext cx="124586" cy="130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03F034F9-7FEF-924E-9D29-E5C518291253}"/>
              </a:ext>
            </a:extLst>
          </p:cNvPr>
          <p:cNvSpPr/>
          <p:nvPr/>
        </p:nvSpPr>
        <p:spPr>
          <a:xfrm>
            <a:off x="5129784" y="2920359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4541F1A7-4694-BC4A-9E8A-2A2438625FC0}"/>
              </a:ext>
            </a:extLst>
          </p:cNvPr>
          <p:cNvSpPr/>
          <p:nvPr/>
        </p:nvSpPr>
        <p:spPr>
          <a:xfrm>
            <a:off x="5129784" y="3095237"/>
            <a:ext cx="124586" cy="1303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057EB038-E808-8748-8432-F123F8A7988D}"/>
              </a:ext>
            </a:extLst>
          </p:cNvPr>
          <p:cNvSpPr/>
          <p:nvPr/>
        </p:nvSpPr>
        <p:spPr>
          <a:xfrm>
            <a:off x="5050346" y="2502591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B1BEE5C9-366B-7141-9102-B0F00135CBC6}"/>
              </a:ext>
            </a:extLst>
          </p:cNvPr>
          <p:cNvSpPr/>
          <p:nvPr/>
        </p:nvSpPr>
        <p:spPr>
          <a:xfrm>
            <a:off x="2315146" y="2863112"/>
            <a:ext cx="1231106" cy="83820"/>
          </a:xfrm>
          <a:custGeom>
            <a:avLst/>
            <a:gdLst/>
            <a:ahLst/>
            <a:cxnLst/>
            <a:rect l="l" t="t" r="r" b="b"/>
            <a:pathLst>
              <a:path w="1641475" h="111760">
                <a:moveTo>
                  <a:pt x="1601996" y="55752"/>
                </a:moveTo>
                <a:lnTo>
                  <a:pt x="1540383" y="91693"/>
                </a:lnTo>
                <a:lnTo>
                  <a:pt x="1535683" y="94361"/>
                </a:lnTo>
                <a:lnTo>
                  <a:pt x="1534033" y="100456"/>
                </a:lnTo>
                <a:lnTo>
                  <a:pt x="1536827" y="105155"/>
                </a:lnTo>
                <a:lnTo>
                  <a:pt x="1539494" y="109981"/>
                </a:lnTo>
                <a:lnTo>
                  <a:pt x="1545589" y="111505"/>
                </a:lnTo>
                <a:lnTo>
                  <a:pt x="1550289" y="108712"/>
                </a:lnTo>
                <a:lnTo>
                  <a:pt x="1624212" y="65659"/>
                </a:lnTo>
                <a:lnTo>
                  <a:pt x="1621536" y="65659"/>
                </a:lnTo>
                <a:lnTo>
                  <a:pt x="1621536" y="64262"/>
                </a:lnTo>
                <a:lnTo>
                  <a:pt x="1616583" y="64262"/>
                </a:lnTo>
                <a:lnTo>
                  <a:pt x="1601996" y="55752"/>
                </a:lnTo>
                <a:close/>
              </a:path>
              <a:path w="1641475" h="111760">
                <a:moveTo>
                  <a:pt x="1585014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1585014" y="65659"/>
                </a:lnTo>
                <a:lnTo>
                  <a:pt x="1601996" y="55752"/>
                </a:lnTo>
                <a:lnTo>
                  <a:pt x="1585014" y="45847"/>
                </a:lnTo>
                <a:close/>
              </a:path>
              <a:path w="1641475" h="111760">
                <a:moveTo>
                  <a:pt x="1624212" y="45847"/>
                </a:moveTo>
                <a:lnTo>
                  <a:pt x="1621536" y="45847"/>
                </a:lnTo>
                <a:lnTo>
                  <a:pt x="1621536" y="65659"/>
                </a:lnTo>
                <a:lnTo>
                  <a:pt x="1624212" y="65659"/>
                </a:lnTo>
                <a:lnTo>
                  <a:pt x="1641220" y="55752"/>
                </a:lnTo>
                <a:lnTo>
                  <a:pt x="1624212" y="45847"/>
                </a:lnTo>
                <a:close/>
              </a:path>
              <a:path w="1641475" h="111760">
                <a:moveTo>
                  <a:pt x="1616583" y="47243"/>
                </a:moveTo>
                <a:lnTo>
                  <a:pt x="1601996" y="55752"/>
                </a:lnTo>
                <a:lnTo>
                  <a:pt x="1616583" y="64262"/>
                </a:lnTo>
                <a:lnTo>
                  <a:pt x="1616583" y="47243"/>
                </a:lnTo>
                <a:close/>
              </a:path>
              <a:path w="1641475" h="111760">
                <a:moveTo>
                  <a:pt x="1621536" y="47243"/>
                </a:moveTo>
                <a:lnTo>
                  <a:pt x="1616583" y="47243"/>
                </a:lnTo>
                <a:lnTo>
                  <a:pt x="1616583" y="64262"/>
                </a:lnTo>
                <a:lnTo>
                  <a:pt x="1621536" y="64262"/>
                </a:lnTo>
                <a:lnTo>
                  <a:pt x="1621536" y="47243"/>
                </a:lnTo>
                <a:close/>
              </a:path>
              <a:path w="1641475" h="111760">
                <a:moveTo>
                  <a:pt x="1545589" y="0"/>
                </a:moveTo>
                <a:lnTo>
                  <a:pt x="1539494" y="1524"/>
                </a:lnTo>
                <a:lnTo>
                  <a:pt x="1536827" y="6350"/>
                </a:lnTo>
                <a:lnTo>
                  <a:pt x="1534033" y="11049"/>
                </a:lnTo>
                <a:lnTo>
                  <a:pt x="1535683" y="17144"/>
                </a:lnTo>
                <a:lnTo>
                  <a:pt x="1540383" y="19812"/>
                </a:lnTo>
                <a:lnTo>
                  <a:pt x="1601996" y="55752"/>
                </a:lnTo>
                <a:lnTo>
                  <a:pt x="1616583" y="47243"/>
                </a:lnTo>
                <a:lnTo>
                  <a:pt x="1621536" y="47243"/>
                </a:lnTo>
                <a:lnTo>
                  <a:pt x="1621536" y="45847"/>
                </a:lnTo>
                <a:lnTo>
                  <a:pt x="1624212" y="45847"/>
                </a:lnTo>
                <a:lnTo>
                  <a:pt x="1550289" y="2793"/>
                </a:lnTo>
                <a:lnTo>
                  <a:pt x="154558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9CDBCA60-235E-024E-875E-50B79E5B048A}"/>
              </a:ext>
            </a:extLst>
          </p:cNvPr>
          <p:cNvSpPr/>
          <p:nvPr/>
        </p:nvSpPr>
        <p:spPr>
          <a:xfrm>
            <a:off x="3624453" y="2571743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72C8D246-97FD-DF4D-BD20-B806C309F67B}"/>
              </a:ext>
            </a:extLst>
          </p:cNvPr>
          <p:cNvSpPr/>
          <p:nvPr/>
        </p:nvSpPr>
        <p:spPr>
          <a:xfrm>
            <a:off x="3624453" y="2746622"/>
            <a:ext cx="124586" cy="130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1D79B0EC-2926-AB4D-8FD7-9B49F69FD448}"/>
              </a:ext>
            </a:extLst>
          </p:cNvPr>
          <p:cNvSpPr/>
          <p:nvPr/>
        </p:nvSpPr>
        <p:spPr>
          <a:xfrm>
            <a:off x="3624453" y="2920359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746F9D5B-3755-5747-B366-28862A4BA98E}"/>
              </a:ext>
            </a:extLst>
          </p:cNvPr>
          <p:cNvSpPr/>
          <p:nvPr/>
        </p:nvSpPr>
        <p:spPr>
          <a:xfrm>
            <a:off x="3624453" y="3095237"/>
            <a:ext cx="124586" cy="1303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0DD59A27-AE3B-5446-B65A-1313EBF69DF3}"/>
              </a:ext>
            </a:extLst>
          </p:cNvPr>
          <p:cNvSpPr/>
          <p:nvPr/>
        </p:nvSpPr>
        <p:spPr>
          <a:xfrm>
            <a:off x="3546158" y="2502591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60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5CE9C883-831F-214F-A79D-568F7E89CE83}"/>
              </a:ext>
            </a:extLst>
          </p:cNvPr>
          <p:cNvSpPr/>
          <p:nvPr/>
        </p:nvSpPr>
        <p:spPr>
          <a:xfrm>
            <a:off x="2814314" y="2689726"/>
            <a:ext cx="219158" cy="1353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BA1E2BF5-B7F4-FD45-B3D2-3B677AA26206}"/>
              </a:ext>
            </a:extLst>
          </p:cNvPr>
          <p:cNvSpPr/>
          <p:nvPr/>
        </p:nvSpPr>
        <p:spPr>
          <a:xfrm>
            <a:off x="4332218" y="2689726"/>
            <a:ext cx="219158" cy="1353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A69D5512-009B-D046-9270-152C014BCEA4}"/>
              </a:ext>
            </a:extLst>
          </p:cNvPr>
          <p:cNvSpPr/>
          <p:nvPr/>
        </p:nvSpPr>
        <p:spPr>
          <a:xfrm>
            <a:off x="5837466" y="2689726"/>
            <a:ext cx="218114" cy="1353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D9BFF2BB-976D-B540-9FF7-F1D6E23B1A5E}"/>
              </a:ext>
            </a:extLst>
          </p:cNvPr>
          <p:cNvSpPr/>
          <p:nvPr/>
        </p:nvSpPr>
        <p:spPr>
          <a:xfrm>
            <a:off x="6432858" y="1222109"/>
            <a:ext cx="505069" cy="2017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A08F7221-0064-1F42-84D7-FD0965ED1FDC}"/>
              </a:ext>
            </a:extLst>
          </p:cNvPr>
          <p:cNvSpPr/>
          <p:nvPr/>
        </p:nvSpPr>
        <p:spPr>
          <a:xfrm>
            <a:off x="4845176" y="2269991"/>
            <a:ext cx="674370" cy="1273492"/>
          </a:xfrm>
          <a:custGeom>
            <a:avLst/>
            <a:gdLst/>
            <a:ahLst/>
            <a:cxnLst/>
            <a:rect l="l" t="t" r="r" b="b"/>
            <a:pathLst>
              <a:path w="899160" h="1697989">
                <a:moveTo>
                  <a:pt x="0" y="1697736"/>
                </a:moveTo>
                <a:lnTo>
                  <a:pt x="899160" y="1697736"/>
                </a:lnTo>
                <a:lnTo>
                  <a:pt x="899160" y="0"/>
                </a:lnTo>
                <a:lnTo>
                  <a:pt x="0" y="0"/>
                </a:lnTo>
                <a:lnTo>
                  <a:pt x="0" y="1697736"/>
                </a:lnTo>
                <a:close/>
              </a:path>
            </a:pathLst>
          </a:custGeom>
          <a:solidFill>
            <a:srgbClr val="4285F4">
              <a:alpha val="34901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009F1BB7-77FC-5445-B999-B0164C1A8E8B}"/>
              </a:ext>
            </a:extLst>
          </p:cNvPr>
          <p:cNvSpPr/>
          <p:nvPr/>
        </p:nvSpPr>
        <p:spPr>
          <a:xfrm>
            <a:off x="6334505" y="1150994"/>
            <a:ext cx="712470" cy="333851"/>
          </a:xfrm>
          <a:custGeom>
            <a:avLst/>
            <a:gdLst/>
            <a:ahLst/>
            <a:cxnLst/>
            <a:rect l="l" t="t" r="r" b="b"/>
            <a:pathLst>
              <a:path w="949959" h="445134">
                <a:moveTo>
                  <a:pt x="0" y="445008"/>
                </a:moveTo>
                <a:lnTo>
                  <a:pt x="949451" y="445008"/>
                </a:lnTo>
                <a:lnTo>
                  <a:pt x="949451" y="0"/>
                </a:lnTo>
                <a:lnTo>
                  <a:pt x="0" y="0"/>
                </a:lnTo>
                <a:lnTo>
                  <a:pt x="0" y="445008"/>
                </a:lnTo>
                <a:close/>
              </a:path>
            </a:pathLst>
          </a:custGeom>
          <a:solidFill>
            <a:srgbClr val="4285F4">
              <a:alpha val="34901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16E4EEDA-0169-394B-BBEE-D31B8A3B775D}"/>
              </a:ext>
            </a:extLst>
          </p:cNvPr>
          <p:cNvSpPr/>
          <p:nvPr/>
        </p:nvSpPr>
        <p:spPr>
          <a:xfrm>
            <a:off x="6690550" y="1485321"/>
            <a:ext cx="6191" cy="1442561"/>
          </a:xfrm>
          <a:custGeom>
            <a:avLst/>
            <a:gdLst/>
            <a:ahLst/>
            <a:cxnLst/>
            <a:rect l="l" t="t" r="r" b="b"/>
            <a:pathLst>
              <a:path w="8254" h="1923414">
                <a:moveTo>
                  <a:pt x="-91122" y="961580"/>
                </a:moveTo>
                <a:lnTo>
                  <a:pt x="99377" y="961580"/>
                </a:lnTo>
              </a:path>
            </a:pathLst>
          </a:custGeom>
          <a:ln w="2113661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8B8EF447-6DE2-E14A-B1B7-A642F3AADE5E}"/>
              </a:ext>
            </a:extLst>
          </p:cNvPr>
          <p:cNvSpPr/>
          <p:nvPr/>
        </p:nvSpPr>
        <p:spPr>
          <a:xfrm>
            <a:off x="5520119" y="2690615"/>
            <a:ext cx="1232059" cy="428625"/>
          </a:xfrm>
          <a:custGeom>
            <a:avLst/>
            <a:gdLst/>
            <a:ahLst/>
            <a:cxnLst/>
            <a:rect l="l" t="t" r="r" b="b"/>
            <a:pathLst>
              <a:path w="1642745" h="571500">
                <a:moveTo>
                  <a:pt x="571500" y="0"/>
                </a:moveTo>
                <a:lnTo>
                  <a:pt x="0" y="285750"/>
                </a:lnTo>
                <a:lnTo>
                  <a:pt x="571500" y="571500"/>
                </a:lnTo>
                <a:lnTo>
                  <a:pt x="571500" y="381000"/>
                </a:lnTo>
                <a:lnTo>
                  <a:pt x="476250" y="381000"/>
                </a:lnTo>
                <a:lnTo>
                  <a:pt x="476250" y="190500"/>
                </a:lnTo>
                <a:lnTo>
                  <a:pt x="571500" y="190500"/>
                </a:lnTo>
                <a:lnTo>
                  <a:pt x="571500" y="0"/>
                </a:lnTo>
                <a:close/>
              </a:path>
              <a:path w="1642745" h="571500">
                <a:moveTo>
                  <a:pt x="571500" y="190500"/>
                </a:moveTo>
                <a:lnTo>
                  <a:pt x="476250" y="190500"/>
                </a:lnTo>
                <a:lnTo>
                  <a:pt x="476250" y="381000"/>
                </a:lnTo>
                <a:lnTo>
                  <a:pt x="571500" y="381000"/>
                </a:lnTo>
                <a:lnTo>
                  <a:pt x="571500" y="190500"/>
                </a:lnTo>
                <a:close/>
              </a:path>
              <a:path w="1642745" h="571500">
                <a:moveTo>
                  <a:pt x="1642237" y="190500"/>
                </a:moveTo>
                <a:lnTo>
                  <a:pt x="571500" y="190500"/>
                </a:lnTo>
                <a:lnTo>
                  <a:pt x="571500" y="381000"/>
                </a:lnTo>
                <a:lnTo>
                  <a:pt x="1642237" y="381000"/>
                </a:lnTo>
                <a:lnTo>
                  <a:pt x="1642237" y="190500"/>
                </a:lnTo>
                <a:close/>
              </a:path>
            </a:pathLst>
          </a:custGeom>
          <a:solidFill>
            <a:srgbClr val="4285F4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7327CF2E-636A-D048-901B-F4CA0F76CF0D}"/>
              </a:ext>
            </a:extLst>
          </p:cNvPr>
          <p:cNvSpPr/>
          <p:nvPr/>
        </p:nvSpPr>
        <p:spPr>
          <a:xfrm>
            <a:off x="1972632" y="3667991"/>
            <a:ext cx="622589" cy="41221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7B909579-8F4C-4342-BCCD-A331CFA03079}"/>
              </a:ext>
            </a:extLst>
          </p:cNvPr>
          <p:cNvSpPr/>
          <p:nvPr/>
        </p:nvSpPr>
        <p:spPr>
          <a:xfrm>
            <a:off x="2800574" y="3672451"/>
            <a:ext cx="551800" cy="4857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B9CEB21C-D872-F54D-9665-453D8B7EE36C}"/>
              </a:ext>
            </a:extLst>
          </p:cNvPr>
          <p:cNvSpPr/>
          <p:nvPr/>
        </p:nvSpPr>
        <p:spPr>
          <a:xfrm>
            <a:off x="4295994" y="3689963"/>
            <a:ext cx="547408" cy="4095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5B922FAF-CA12-F744-98EF-64FD66B91BD5}"/>
              </a:ext>
            </a:extLst>
          </p:cNvPr>
          <p:cNvSpPr/>
          <p:nvPr/>
        </p:nvSpPr>
        <p:spPr>
          <a:xfrm>
            <a:off x="5024895" y="3685321"/>
            <a:ext cx="414677" cy="4751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9670453F-DAE7-204A-A0C0-B69A38933877}"/>
              </a:ext>
            </a:extLst>
          </p:cNvPr>
          <p:cNvSpPr txBox="1"/>
          <p:nvPr/>
        </p:nvSpPr>
        <p:spPr>
          <a:xfrm>
            <a:off x="4427791" y="4259383"/>
            <a:ext cx="76247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BA56BD"/>
                </a:solidFill>
                <a:latin typeface="Calibri"/>
                <a:cs typeface="Calibri"/>
              </a:rPr>
              <a:t>chain</a:t>
            </a:r>
            <a:r>
              <a:rPr sz="1350" spc="-45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BA56BD"/>
                </a:solidFill>
                <a:latin typeface="Calibri"/>
                <a:cs typeface="Calibri"/>
              </a:rPr>
              <a:t>rule!</a:t>
            </a:r>
            <a:endParaRPr sz="13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7316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57150"/>
            <a:ext cx="8902599" cy="492443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231F11E-BAF2-A947-9192-1B3D0FFEE451}"/>
              </a:ext>
            </a:extLst>
          </p:cNvPr>
          <p:cNvSpPr/>
          <p:nvPr/>
        </p:nvSpPr>
        <p:spPr>
          <a:xfrm>
            <a:off x="1872415" y="2239760"/>
            <a:ext cx="276398" cy="160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9F29628-B459-A64E-8CB2-0F4BE97A4FA7}"/>
              </a:ext>
            </a:extLst>
          </p:cNvPr>
          <p:cNvSpPr/>
          <p:nvPr/>
        </p:nvSpPr>
        <p:spPr>
          <a:xfrm>
            <a:off x="3387974" y="2222367"/>
            <a:ext cx="286625" cy="184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630737D-0FEB-3249-9201-3E48A6C2A6F9}"/>
              </a:ext>
            </a:extLst>
          </p:cNvPr>
          <p:cNvSpPr/>
          <p:nvPr/>
        </p:nvSpPr>
        <p:spPr>
          <a:xfrm>
            <a:off x="4865960" y="2222367"/>
            <a:ext cx="287511" cy="184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5C6CBF2-BB7C-6E45-B619-F10C93CE324E}"/>
              </a:ext>
            </a:extLst>
          </p:cNvPr>
          <p:cNvSpPr/>
          <p:nvPr/>
        </p:nvSpPr>
        <p:spPr>
          <a:xfrm>
            <a:off x="6365581" y="2243238"/>
            <a:ext cx="283130" cy="16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38B09C-21C0-4F46-8033-88DFCF81CBA4}"/>
              </a:ext>
            </a:extLst>
          </p:cNvPr>
          <p:cNvSpPr txBox="1">
            <a:spLocks/>
          </p:cNvSpPr>
          <p:nvPr/>
        </p:nvSpPr>
        <p:spPr>
          <a:xfrm>
            <a:off x="1430655" y="645750"/>
            <a:ext cx="3548539" cy="99498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Segoe UI Symbol"/>
                <a:ea typeface="+mj-ea"/>
                <a:cs typeface="Segoe UI Symbol"/>
              </a:defRPr>
            </a:lvl1pPr>
          </a:lstStyle>
          <a:p>
            <a:pPr marL="9525">
              <a:spcBef>
                <a:spcPts val="79"/>
              </a:spcBef>
            </a:pPr>
            <a:r>
              <a:rPr lang="en-US" kern="0" spc="-4">
                <a:solidFill>
                  <a:srgbClr val="3986FF"/>
                </a:solidFill>
                <a:latin typeface="Calibri"/>
                <a:cs typeface="Calibri"/>
              </a:rPr>
              <a:t>Vanishing gradient</a:t>
            </a:r>
            <a:r>
              <a:rPr lang="en-US" kern="0" spc="-6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lang="en-US" kern="0">
                <a:solidFill>
                  <a:srgbClr val="3986FF"/>
                </a:solidFill>
                <a:latin typeface="Calibri"/>
                <a:cs typeface="Calibri"/>
              </a:rPr>
              <a:t>intuition</a:t>
            </a:r>
            <a:endParaRPr lang="en-US" kern="0" dirty="0">
              <a:solidFill>
                <a:srgbClr val="3986FF"/>
              </a:solidFill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ECD3F69-9E8F-8C4E-8EFA-BFA5B90E43F3}"/>
              </a:ext>
            </a:extLst>
          </p:cNvPr>
          <p:cNvSpPr/>
          <p:nvPr/>
        </p:nvSpPr>
        <p:spPr>
          <a:xfrm>
            <a:off x="2119123" y="2495543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AB85279-9EAC-6245-9BE2-D0E3B417EC82}"/>
              </a:ext>
            </a:extLst>
          </p:cNvPr>
          <p:cNvSpPr/>
          <p:nvPr/>
        </p:nvSpPr>
        <p:spPr>
          <a:xfrm>
            <a:off x="2119123" y="2670422"/>
            <a:ext cx="124586" cy="130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9D3B4B1-0B79-8047-A54C-C76B6A47ACC5}"/>
              </a:ext>
            </a:extLst>
          </p:cNvPr>
          <p:cNvSpPr/>
          <p:nvPr/>
        </p:nvSpPr>
        <p:spPr>
          <a:xfrm>
            <a:off x="2119123" y="2844159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8F7AE18-B944-6444-ADE5-E49CFE3BCA82}"/>
              </a:ext>
            </a:extLst>
          </p:cNvPr>
          <p:cNvSpPr/>
          <p:nvPr/>
        </p:nvSpPr>
        <p:spPr>
          <a:xfrm>
            <a:off x="2119123" y="3019037"/>
            <a:ext cx="124586" cy="1303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5F3BC8E8-14EC-DB43-B13B-BA4363442B51}"/>
              </a:ext>
            </a:extLst>
          </p:cNvPr>
          <p:cNvSpPr/>
          <p:nvPr/>
        </p:nvSpPr>
        <p:spPr>
          <a:xfrm>
            <a:off x="2040827" y="2426391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1" y="1068103"/>
                </a:lnTo>
                <a:lnTo>
                  <a:pt x="17854" y="1055036"/>
                </a:lnTo>
                <a:lnTo>
                  <a:pt x="4790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0" y="37236"/>
                </a:lnTo>
                <a:lnTo>
                  <a:pt x="17854" y="17859"/>
                </a:lnTo>
                <a:lnTo>
                  <a:pt x="37231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0D937C3-9391-2C42-93DF-7AE569A2430E}"/>
              </a:ext>
            </a:extLst>
          </p:cNvPr>
          <p:cNvSpPr/>
          <p:nvPr/>
        </p:nvSpPr>
        <p:spPr>
          <a:xfrm>
            <a:off x="6651022" y="1369117"/>
            <a:ext cx="83820" cy="1056799"/>
          </a:xfrm>
          <a:custGeom>
            <a:avLst/>
            <a:gdLst/>
            <a:ahLst/>
            <a:cxnLst/>
            <a:rect l="l" t="t" r="r" b="b"/>
            <a:pathLst>
              <a:path w="111759" h="1409064">
                <a:moveTo>
                  <a:pt x="55753" y="39224"/>
                </a:moveTo>
                <a:lnTo>
                  <a:pt x="45847" y="56206"/>
                </a:lnTo>
                <a:lnTo>
                  <a:pt x="45847" y="1408938"/>
                </a:lnTo>
                <a:lnTo>
                  <a:pt x="65659" y="1408938"/>
                </a:lnTo>
                <a:lnTo>
                  <a:pt x="65659" y="56206"/>
                </a:lnTo>
                <a:lnTo>
                  <a:pt x="55753" y="39224"/>
                </a:lnTo>
                <a:close/>
              </a:path>
              <a:path w="111759" h="1409064">
                <a:moveTo>
                  <a:pt x="55752" y="0"/>
                </a:moveTo>
                <a:lnTo>
                  <a:pt x="2794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59" h="1409064">
                <a:moveTo>
                  <a:pt x="67159" y="19558"/>
                </a:moveTo>
                <a:lnTo>
                  <a:pt x="65659" y="19558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9854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59" h="1409064">
                <a:moveTo>
                  <a:pt x="65659" y="19558"/>
                </a:moveTo>
                <a:lnTo>
                  <a:pt x="45847" y="19558"/>
                </a:lnTo>
                <a:lnTo>
                  <a:pt x="45847" y="56206"/>
                </a:lnTo>
                <a:lnTo>
                  <a:pt x="55753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8"/>
                </a:lnTo>
                <a:close/>
              </a:path>
              <a:path w="111759" h="1409064">
                <a:moveTo>
                  <a:pt x="65659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59" h="1409064">
                <a:moveTo>
                  <a:pt x="64262" y="24637"/>
                </a:moveTo>
                <a:lnTo>
                  <a:pt x="47244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B68BA31C-3CB5-394F-B17E-9A7862A464F7}"/>
              </a:ext>
            </a:extLst>
          </p:cNvPr>
          <p:cNvSpPr/>
          <p:nvPr/>
        </p:nvSpPr>
        <p:spPr>
          <a:xfrm>
            <a:off x="5324665" y="2786912"/>
            <a:ext cx="1231106" cy="83820"/>
          </a:xfrm>
          <a:custGeom>
            <a:avLst/>
            <a:gdLst/>
            <a:ahLst/>
            <a:cxnLst/>
            <a:rect l="l" t="t" r="r" b="b"/>
            <a:pathLst>
              <a:path w="1641475" h="111760">
                <a:moveTo>
                  <a:pt x="1601996" y="55752"/>
                </a:moveTo>
                <a:lnTo>
                  <a:pt x="1540382" y="91693"/>
                </a:lnTo>
                <a:lnTo>
                  <a:pt x="1535684" y="94361"/>
                </a:lnTo>
                <a:lnTo>
                  <a:pt x="1534032" y="100456"/>
                </a:lnTo>
                <a:lnTo>
                  <a:pt x="1536827" y="105155"/>
                </a:lnTo>
                <a:lnTo>
                  <a:pt x="1539494" y="109981"/>
                </a:lnTo>
                <a:lnTo>
                  <a:pt x="1545590" y="111505"/>
                </a:lnTo>
                <a:lnTo>
                  <a:pt x="1550289" y="108712"/>
                </a:lnTo>
                <a:lnTo>
                  <a:pt x="1624212" y="65659"/>
                </a:lnTo>
                <a:lnTo>
                  <a:pt x="1621536" y="65659"/>
                </a:lnTo>
                <a:lnTo>
                  <a:pt x="1621536" y="64262"/>
                </a:lnTo>
                <a:lnTo>
                  <a:pt x="1616582" y="64262"/>
                </a:lnTo>
                <a:lnTo>
                  <a:pt x="1601996" y="55752"/>
                </a:lnTo>
                <a:close/>
              </a:path>
              <a:path w="1641475" h="111760">
                <a:moveTo>
                  <a:pt x="1585014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1585014" y="65659"/>
                </a:lnTo>
                <a:lnTo>
                  <a:pt x="1601996" y="55752"/>
                </a:lnTo>
                <a:lnTo>
                  <a:pt x="1585014" y="45847"/>
                </a:lnTo>
                <a:close/>
              </a:path>
              <a:path w="1641475" h="111760">
                <a:moveTo>
                  <a:pt x="1624212" y="45847"/>
                </a:moveTo>
                <a:lnTo>
                  <a:pt x="1621536" y="45847"/>
                </a:lnTo>
                <a:lnTo>
                  <a:pt x="1621536" y="65659"/>
                </a:lnTo>
                <a:lnTo>
                  <a:pt x="1624212" y="65659"/>
                </a:lnTo>
                <a:lnTo>
                  <a:pt x="1641221" y="55752"/>
                </a:lnTo>
                <a:lnTo>
                  <a:pt x="1624212" y="45847"/>
                </a:lnTo>
                <a:close/>
              </a:path>
              <a:path w="1641475" h="111760">
                <a:moveTo>
                  <a:pt x="1616582" y="47243"/>
                </a:moveTo>
                <a:lnTo>
                  <a:pt x="1601996" y="55752"/>
                </a:lnTo>
                <a:lnTo>
                  <a:pt x="1616582" y="64262"/>
                </a:lnTo>
                <a:lnTo>
                  <a:pt x="1616582" y="47243"/>
                </a:lnTo>
                <a:close/>
              </a:path>
              <a:path w="1641475" h="111760">
                <a:moveTo>
                  <a:pt x="1621536" y="47243"/>
                </a:moveTo>
                <a:lnTo>
                  <a:pt x="1616582" y="47243"/>
                </a:lnTo>
                <a:lnTo>
                  <a:pt x="1616582" y="64262"/>
                </a:lnTo>
                <a:lnTo>
                  <a:pt x="1621536" y="64262"/>
                </a:lnTo>
                <a:lnTo>
                  <a:pt x="1621536" y="47243"/>
                </a:lnTo>
                <a:close/>
              </a:path>
              <a:path w="1641475" h="111760">
                <a:moveTo>
                  <a:pt x="1545590" y="0"/>
                </a:moveTo>
                <a:lnTo>
                  <a:pt x="1539494" y="1524"/>
                </a:lnTo>
                <a:lnTo>
                  <a:pt x="1536827" y="6350"/>
                </a:lnTo>
                <a:lnTo>
                  <a:pt x="1534032" y="11049"/>
                </a:lnTo>
                <a:lnTo>
                  <a:pt x="1535684" y="17144"/>
                </a:lnTo>
                <a:lnTo>
                  <a:pt x="1540382" y="19812"/>
                </a:lnTo>
                <a:lnTo>
                  <a:pt x="1601996" y="55752"/>
                </a:lnTo>
                <a:lnTo>
                  <a:pt x="1616582" y="47243"/>
                </a:lnTo>
                <a:lnTo>
                  <a:pt x="1621536" y="47243"/>
                </a:lnTo>
                <a:lnTo>
                  <a:pt x="1621536" y="45847"/>
                </a:lnTo>
                <a:lnTo>
                  <a:pt x="1624212" y="45847"/>
                </a:lnTo>
                <a:lnTo>
                  <a:pt x="1550289" y="2793"/>
                </a:lnTo>
                <a:lnTo>
                  <a:pt x="154559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971378A3-7484-3846-9697-5E4C43B420B9}"/>
              </a:ext>
            </a:extLst>
          </p:cNvPr>
          <p:cNvSpPr/>
          <p:nvPr/>
        </p:nvSpPr>
        <p:spPr>
          <a:xfrm>
            <a:off x="6635115" y="2495543"/>
            <a:ext cx="124586" cy="1314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9F073E7-C979-BE45-97A6-B94EC7409083}"/>
              </a:ext>
            </a:extLst>
          </p:cNvPr>
          <p:cNvSpPr/>
          <p:nvPr/>
        </p:nvSpPr>
        <p:spPr>
          <a:xfrm>
            <a:off x="6635115" y="2670422"/>
            <a:ext cx="124586" cy="1303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FAC201D0-8C8B-0342-AEAD-D22C849C8C50}"/>
              </a:ext>
            </a:extLst>
          </p:cNvPr>
          <p:cNvSpPr/>
          <p:nvPr/>
        </p:nvSpPr>
        <p:spPr>
          <a:xfrm>
            <a:off x="6635115" y="2844159"/>
            <a:ext cx="124586" cy="1314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B41DCB09-927D-874B-86C2-0F5CC5578EF3}"/>
              </a:ext>
            </a:extLst>
          </p:cNvPr>
          <p:cNvSpPr/>
          <p:nvPr/>
        </p:nvSpPr>
        <p:spPr>
          <a:xfrm>
            <a:off x="6635115" y="3019037"/>
            <a:ext cx="124586" cy="1303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F3F0F1A5-1DA9-5A4C-AF42-273037B18DE0}"/>
              </a:ext>
            </a:extLst>
          </p:cNvPr>
          <p:cNvSpPr/>
          <p:nvPr/>
        </p:nvSpPr>
        <p:spPr>
          <a:xfrm>
            <a:off x="6555677" y="2426391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A4B3A9F-506A-5141-870D-BA7523DAF2C8}"/>
              </a:ext>
            </a:extLst>
          </p:cNvPr>
          <p:cNvSpPr/>
          <p:nvPr/>
        </p:nvSpPr>
        <p:spPr>
          <a:xfrm>
            <a:off x="3820478" y="2786912"/>
            <a:ext cx="1231106" cy="83820"/>
          </a:xfrm>
          <a:custGeom>
            <a:avLst/>
            <a:gdLst/>
            <a:ahLst/>
            <a:cxnLst/>
            <a:rect l="l" t="t" r="r" b="b"/>
            <a:pathLst>
              <a:path w="1641475" h="111760">
                <a:moveTo>
                  <a:pt x="1601996" y="55752"/>
                </a:moveTo>
                <a:lnTo>
                  <a:pt x="1540382" y="91693"/>
                </a:lnTo>
                <a:lnTo>
                  <a:pt x="1535683" y="94361"/>
                </a:lnTo>
                <a:lnTo>
                  <a:pt x="1534032" y="100456"/>
                </a:lnTo>
                <a:lnTo>
                  <a:pt x="1536827" y="105155"/>
                </a:lnTo>
                <a:lnTo>
                  <a:pt x="1539493" y="109981"/>
                </a:lnTo>
                <a:lnTo>
                  <a:pt x="1545589" y="111505"/>
                </a:lnTo>
                <a:lnTo>
                  <a:pt x="1550289" y="108712"/>
                </a:lnTo>
                <a:lnTo>
                  <a:pt x="1624212" y="65659"/>
                </a:lnTo>
                <a:lnTo>
                  <a:pt x="1621535" y="65659"/>
                </a:lnTo>
                <a:lnTo>
                  <a:pt x="1621535" y="64262"/>
                </a:lnTo>
                <a:lnTo>
                  <a:pt x="1616582" y="64262"/>
                </a:lnTo>
                <a:lnTo>
                  <a:pt x="1601996" y="55752"/>
                </a:lnTo>
                <a:close/>
              </a:path>
              <a:path w="1641475" h="111760">
                <a:moveTo>
                  <a:pt x="1585014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1585014" y="65659"/>
                </a:lnTo>
                <a:lnTo>
                  <a:pt x="1601996" y="55752"/>
                </a:lnTo>
                <a:lnTo>
                  <a:pt x="1585014" y="45847"/>
                </a:lnTo>
                <a:close/>
              </a:path>
              <a:path w="1641475" h="111760">
                <a:moveTo>
                  <a:pt x="1624212" y="45847"/>
                </a:moveTo>
                <a:lnTo>
                  <a:pt x="1621535" y="45847"/>
                </a:lnTo>
                <a:lnTo>
                  <a:pt x="1621535" y="65659"/>
                </a:lnTo>
                <a:lnTo>
                  <a:pt x="1624212" y="65659"/>
                </a:lnTo>
                <a:lnTo>
                  <a:pt x="1641220" y="55752"/>
                </a:lnTo>
                <a:lnTo>
                  <a:pt x="1624212" y="45847"/>
                </a:lnTo>
                <a:close/>
              </a:path>
              <a:path w="1641475" h="111760">
                <a:moveTo>
                  <a:pt x="1616582" y="47243"/>
                </a:moveTo>
                <a:lnTo>
                  <a:pt x="1601996" y="55752"/>
                </a:lnTo>
                <a:lnTo>
                  <a:pt x="1616582" y="64262"/>
                </a:lnTo>
                <a:lnTo>
                  <a:pt x="1616582" y="47243"/>
                </a:lnTo>
                <a:close/>
              </a:path>
              <a:path w="1641475" h="111760">
                <a:moveTo>
                  <a:pt x="1621535" y="47243"/>
                </a:moveTo>
                <a:lnTo>
                  <a:pt x="1616582" y="47243"/>
                </a:lnTo>
                <a:lnTo>
                  <a:pt x="1616582" y="64262"/>
                </a:lnTo>
                <a:lnTo>
                  <a:pt x="1621535" y="64262"/>
                </a:lnTo>
                <a:lnTo>
                  <a:pt x="1621535" y="47243"/>
                </a:lnTo>
                <a:close/>
              </a:path>
              <a:path w="1641475" h="111760">
                <a:moveTo>
                  <a:pt x="1545589" y="0"/>
                </a:moveTo>
                <a:lnTo>
                  <a:pt x="1539493" y="1524"/>
                </a:lnTo>
                <a:lnTo>
                  <a:pt x="1536827" y="6350"/>
                </a:lnTo>
                <a:lnTo>
                  <a:pt x="1534032" y="11049"/>
                </a:lnTo>
                <a:lnTo>
                  <a:pt x="1535683" y="17144"/>
                </a:lnTo>
                <a:lnTo>
                  <a:pt x="1540382" y="19812"/>
                </a:lnTo>
                <a:lnTo>
                  <a:pt x="1601996" y="55752"/>
                </a:lnTo>
                <a:lnTo>
                  <a:pt x="1616582" y="47243"/>
                </a:lnTo>
                <a:lnTo>
                  <a:pt x="1621535" y="47243"/>
                </a:lnTo>
                <a:lnTo>
                  <a:pt x="1621535" y="45847"/>
                </a:lnTo>
                <a:lnTo>
                  <a:pt x="1624212" y="45847"/>
                </a:lnTo>
                <a:lnTo>
                  <a:pt x="1550289" y="2793"/>
                </a:lnTo>
                <a:lnTo>
                  <a:pt x="154558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C74D1862-F306-E944-B849-1E69B0975AA6}"/>
              </a:ext>
            </a:extLst>
          </p:cNvPr>
          <p:cNvSpPr/>
          <p:nvPr/>
        </p:nvSpPr>
        <p:spPr>
          <a:xfrm>
            <a:off x="5129784" y="2495543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B0CA927D-7AC1-F94B-BCDC-C9A331849E72}"/>
              </a:ext>
            </a:extLst>
          </p:cNvPr>
          <p:cNvSpPr/>
          <p:nvPr/>
        </p:nvSpPr>
        <p:spPr>
          <a:xfrm>
            <a:off x="5129784" y="2670422"/>
            <a:ext cx="124586" cy="130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5A11D57E-12A4-4243-A9B2-98F236DB9065}"/>
              </a:ext>
            </a:extLst>
          </p:cNvPr>
          <p:cNvSpPr/>
          <p:nvPr/>
        </p:nvSpPr>
        <p:spPr>
          <a:xfrm>
            <a:off x="5129784" y="2844159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E319B27C-77AC-BF4B-8BFC-E8C8D48EDB72}"/>
              </a:ext>
            </a:extLst>
          </p:cNvPr>
          <p:cNvSpPr/>
          <p:nvPr/>
        </p:nvSpPr>
        <p:spPr>
          <a:xfrm>
            <a:off x="5129784" y="3019037"/>
            <a:ext cx="124586" cy="1303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A1F84B9D-6BED-454B-AA15-1EB9D0C0F7A7}"/>
              </a:ext>
            </a:extLst>
          </p:cNvPr>
          <p:cNvSpPr/>
          <p:nvPr/>
        </p:nvSpPr>
        <p:spPr>
          <a:xfrm>
            <a:off x="5050346" y="2426391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98A542D9-CCE5-AC42-85D1-E9FC9E1443E7}"/>
              </a:ext>
            </a:extLst>
          </p:cNvPr>
          <p:cNvSpPr/>
          <p:nvPr/>
        </p:nvSpPr>
        <p:spPr>
          <a:xfrm>
            <a:off x="2315146" y="2786912"/>
            <a:ext cx="1231106" cy="83820"/>
          </a:xfrm>
          <a:custGeom>
            <a:avLst/>
            <a:gdLst/>
            <a:ahLst/>
            <a:cxnLst/>
            <a:rect l="l" t="t" r="r" b="b"/>
            <a:pathLst>
              <a:path w="1641475" h="111760">
                <a:moveTo>
                  <a:pt x="1601996" y="55752"/>
                </a:moveTo>
                <a:lnTo>
                  <a:pt x="1540383" y="91693"/>
                </a:lnTo>
                <a:lnTo>
                  <a:pt x="1535683" y="94361"/>
                </a:lnTo>
                <a:lnTo>
                  <a:pt x="1534033" y="100456"/>
                </a:lnTo>
                <a:lnTo>
                  <a:pt x="1536827" y="105155"/>
                </a:lnTo>
                <a:lnTo>
                  <a:pt x="1539494" y="109981"/>
                </a:lnTo>
                <a:lnTo>
                  <a:pt x="1545589" y="111505"/>
                </a:lnTo>
                <a:lnTo>
                  <a:pt x="1550289" y="108712"/>
                </a:lnTo>
                <a:lnTo>
                  <a:pt x="1624212" y="65659"/>
                </a:lnTo>
                <a:lnTo>
                  <a:pt x="1621536" y="65659"/>
                </a:lnTo>
                <a:lnTo>
                  <a:pt x="1621536" y="64262"/>
                </a:lnTo>
                <a:lnTo>
                  <a:pt x="1616583" y="64262"/>
                </a:lnTo>
                <a:lnTo>
                  <a:pt x="1601996" y="55752"/>
                </a:lnTo>
                <a:close/>
              </a:path>
              <a:path w="1641475" h="111760">
                <a:moveTo>
                  <a:pt x="1585014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1585014" y="65659"/>
                </a:lnTo>
                <a:lnTo>
                  <a:pt x="1601996" y="55752"/>
                </a:lnTo>
                <a:lnTo>
                  <a:pt x="1585014" y="45847"/>
                </a:lnTo>
                <a:close/>
              </a:path>
              <a:path w="1641475" h="111760">
                <a:moveTo>
                  <a:pt x="1624212" y="45847"/>
                </a:moveTo>
                <a:lnTo>
                  <a:pt x="1621536" y="45847"/>
                </a:lnTo>
                <a:lnTo>
                  <a:pt x="1621536" y="65659"/>
                </a:lnTo>
                <a:lnTo>
                  <a:pt x="1624212" y="65659"/>
                </a:lnTo>
                <a:lnTo>
                  <a:pt x="1641220" y="55752"/>
                </a:lnTo>
                <a:lnTo>
                  <a:pt x="1624212" y="45847"/>
                </a:lnTo>
                <a:close/>
              </a:path>
              <a:path w="1641475" h="111760">
                <a:moveTo>
                  <a:pt x="1616583" y="47243"/>
                </a:moveTo>
                <a:lnTo>
                  <a:pt x="1601996" y="55752"/>
                </a:lnTo>
                <a:lnTo>
                  <a:pt x="1616583" y="64262"/>
                </a:lnTo>
                <a:lnTo>
                  <a:pt x="1616583" y="47243"/>
                </a:lnTo>
                <a:close/>
              </a:path>
              <a:path w="1641475" h="111760">
                <a:moveTo>
                  <a:pt x="1621536" y="47243"/>
                </a:moveTo>
                <a:lnTo>
                  <a:pt x="1616583" y="47243"/>
                </a:lnTo>
                <a:lnTo>
                  <a:pt x="1616583" y="64262"/>
                </a:lnTo>
                <a:lnTo>
                  <a:pt x="1621536" y="64262"/>
                </a:lnTo>
                <a:lnTo>
                  <a:pt x="1621536" y="47243"/>
                </a:lnTo>
                <a:close/>
              </a:path>
              <a:path w="1641475" h="111760">
                <a:moveTo>
                  <a:pt x="1545589" y="0"/>
                </a:moveTo>
                <a:lnTo>
                  <a:pt x="1539494" y="1524"/>
                </a:lnTo>
                <a:lnTo>
                  <a:pt x="1536827" y="6350"/>
                </a:lnTo>
                <a:lnTo>
                  <a:pt x="1534033" y="11049"/>
                </a:lnTo>
                <a:lnTo>
                  <a:pt x="1535683" y="17144"/>
                </a:lnTo>
                <a:lnTo>
                  <a:pt x="1540383" y="19812"/>
                </a:lnTo>
                <a:lnTo>
                  <a:pt x="1601996" y="55752"/>
                </a:lnTo>
                <a:lnTo>
                  <a:pt x="1616583" y="47243"/>
                </a:lnTo>
                <a:lnTo>
                  <a:pt x="1621536" y="47243"/>
                </a:lnTo>
                <a:lnTo>
                  <a:pt x="1621536" y="45847"/>
                </a:lnTo>
                <a:lnTo>
                  <a:pt x="1624212" y="45847"/>
                </a:lnTo>
                <a:lnTo>
                  <a:pt x="1550289" y="2793"/>
                </a:lnTo>
                <a:lnTo>
                  <a:pt x="154558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B1B2C103-D6A7-3446-8B41-E85658E5051D}"/>
              </a:ext>
            </a:extLst>
          </p:cNvPr>
          <p:cNvSpPr/>
          <p:nvPr/>
        </p:nvSpPr>
        <p:spPr>
          <a:xfrm>
            <a:off x="3624453" y="2495543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FF445DB1-B351-9240-90A7-8475A2AB2494}"/>
              </a:ext>
            </a:extLst>
          </p:cNvPr>
          <p:cNvSpPr/>
          <p:nvPr/>
        </p:nvSpPr>
        <p:spPr>
          <a:xfrm>
            <a:off x="3624453" y="2670422"/>
            <a:ext cx="124586" cy="130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0B0DA162-3B6F-384D-8038-8CC265902DE7}"/>
              </a:ext>
            </a:extLst>
          </p:cNvPr>
          <p:cNvSpPr/>
          <p:nvPr/>
        </p:nvSpPr>
        <p:spPr>
          <a:xfrm>
            <a:off x="3624453" y="2844159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51C9E28F-74AE-9149-9E75-CE6CE3C22FC1}"/>
              </a:ext>
            </a:extLst>
          </p:cNvPr>
          <p:cNvSpPr/>
          <p:nvPr/>
        </p:nvSpPr>
        <p:spPr>
          <a:xfrm>
            <a:off x="3624453" y="3019037"/>
            <a:ext cx="124586" cy="1303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CCFC4E74-8E25-0745-BD82-BECA02EFB612}"/>
              </a:ext>
            </a:extLst>
          </p:cNvPr>
          <p:cNvSpPr/>
          <p:nvPr/>
        </p:nvSpPr>
        <p:spPr>
          <a:xfrm>
            <a:off x="3546158" y="2426391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60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820477C4-1677-3345-A865-1184DCF6DFE5}"/>
              </a:ext>
            </a:extLst>
          </p:cNvPr>
          <p:cNvSpPr/>
          <p:nvPr/>
        </p:nvSpPr>
        <p:spPr>
          <a:xfrm>
            <a:off x="2814314" y="2613526"/>
            <a:ext cx="219158" cy="1353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4FCE4D73-6193-DE4D-9E70-C75A636FEEFA}"/>
              </a:ext>
            </a:extLst>
          </p:cNvPr>
          <p:cNvSpPr/>
          <p:nvPr/>
        </p:nvSpPr>
        <p:spPr>
          <a:xfrm>
            <a:off x="4332218" y="2613526"/>
            <a:ext cx="219158" cy="1353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E88D300A-39CC-9748-84A2-ECCA9CA62124}"/>
              </a:ext>
            </a:extLst>
          </p:cNvPr>
          <p:cNvSpPr/>
          <p:nvPr/>
        </p:nvSpPr>
        <p:spPr>
          <a:xfrm>
            <a:off x="5837466" y="2613526"/>
            <a:ext cx="218114" cy="1353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9FA41B1F-8B56-3349-B3B1-10EF9B9B6DA0}"/>
              </a:ext>
            </a:extLst>
          </p:cNvPr>
          <p:cNvSpPr/>
          <p:nvPr/>
        </p:nvSpPr>
        <p:spPr>
          <a:xfrm>
            <a:off x="6432858" y="1145909"/>
            <a:ext cx="505069" cy="2017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C5DB52CA-951D-594A-8EA8-93F6CBA990BF}"/>
              </a:ext>
            </a:extLst>
          </p:cNvPr>
          <p:cNvSpPr/>
          <p:nvPr/>
        </p:nvSpPr>
        <p:spPr>
          <a:xfrm>
            <a:off x="6351651" y="2157215"/>
            <a:ext cx="674370" cy="1272540"/>
          </a:xfrm>
          <a:custGeom>
            <a:avLst/>
            <a:gdLst/>
            <a:ahLst/>
            <a:cxnLst/>
            <a:rect l="l" t="t" r="r" b="b"/>
            <a:pathLst>
              <a:path w="899159" h="1696720">
                <a:moveTo>
                  <a:pt x="0" y="1696212"/>
                </a:moveTo>
                <a:lnTo>
                  <a:pt x="899159" y="1696212"/>
                </a:lnTo>
                <a:lnTo>
                  <a:pt x="899159" y="0"/>
                </a:lnTo>
                <a:lnTo>
                  <a:pt x="0" y="0"/>
                </a:lnTo>
                <a:lnTo>
                  <a:pt x="0" y="1696212"/>
                </a:lnTo>
                <a:close/>
              </a:path>
            </a:pathLst>
          </a:custGeom>
          <a:solidFill>
            <a:srgbClr val="4285F4">
              <a:alpha val="34901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D31EF494-27F5-CB4E-AA97-A404770F3570}"/>
              </a:ext>
            </a:extLst>
          </p:cNvPr>
          <p:cNvSpPr/>
          <p:nvPr/>
        </p:nvSpPr>
        <p:spPr>
          <a:xfrm>
            <a:off x="6334505" y="1074794"/>
            <a:ext cx="712470" cy="333851"/>
          </a:xfrm>
          <a:custGeom>
            <a:avLst/>
            <a:gdLst/>
            <a:ahLst/>
            <a:cxnLst/>
            <a:rect l="l" t="t" r="r" b="b"/>
            <a:pathLst>
              <a:path w="949959" h="445134">
                <a:moveTo>
                  <a:pt x="0" y="445008"/>
                </a:moveTo>
                <a:lnTo>
                  <a:pt x="949451" y="445008"/>
                </a:lnTo>
                <a:lnTo>
                  <a:pt x="949451" y="0"/>
                </a:lnTo>
                <a:lnTo>
                  <a:pt x="0" y="0"/>
                </a:lnTo>
                <a:lnTo>
                  <a:pt x="0" y="445008"/>
                </a:lnTo>
                <a:close/>
              </a:path>
            </a:pathLst>
          </a:custGeom>
          <a:solidFill>
            <a:srgbClr val="4285F4">
              <a:alpha val="34901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392B908C-1754-0C49-B7F0-FF6DB31F7746}"/>
              </a:ext>
            </a:extLst>
          </p:cNvPr>
          <p:cNvSpPr/>
          <p:nvPr/>
        </p:nvSpPr>
        <p:spPr>
          <a:xfrm>
            <a:off x="6476048" y="1408931"/>
            <a:ext cx="428625" cy="748189"/>
          </a:xfrm>
          <a:custGeom>
            <a:avLst/>
            <a:gdLst/>
            <a:ahLst/>
            <a:cxnLst/>
            <a:rect l="l" t="t" r="r" b="b"/>
            <a:pathLst>
              <a:path w="571500" h="997585">
                <a:moveTo>
                  <a:pt x="0" y="425196"/>
                </a:moveTo>
                <a:lnTo>
                  <a:pt x="284479" y="997203"/>
                </a:lnTo>
                <a:lnTo>
                  <a:pt x="523801" y="521208"/>
                </a:lnTo>
                <a:lnTo>
                  <a:pt x="380746" y="521208"/>
                </a:lnTo>
                <a:lnTo>
                  <a:pt x="190246" y="520826"/>
                </a:lnTo>
                <a:lnTo>
                  <a:pt x="190455" y="425576"/>
                </a:lnTo>
                <a:lnTo>
                  <a:pt x="0" y="425196"/>
                </a:lnTo>
                <a:close/>
              </a:path>
              <a:path w="571500" h="997585">
                <a:moveTo>
                  <a:pt x="190455" y="425576"/>
                </a:moveTo>
                <a:lnTo>
                  <a:pt x="190246" y="520826"/>
                </a:lnTo>
                <a:lnTo>
                  <a:pt x="380746" y="521208"/>
                </a:lnTo>
                <a:lnTo>
                  <a:pt x="380955" y="425957"/>
                </a:lnTo>
                <a:lnTo>
                  <a:pt x="190455" y="425576"/>
                </a:lnTo>
                <a:close/>
              </a:path>
              <a:path w="571500" h="997585">
                <a:moveTo>
                  <a:pt x="380955" y="425957"/>
                </a:moveTo>
                <a:lnTo>
                  <a:pt x="380746" y="521208"/>
                </a:lnTo>
                <a:lnTo>
                  <a:pt x="523801" y="521208"/>
                </a:lnTo>
                <a:lnTo>
                  <a:pt x="571500" y="426338"/>
                </a:lnTo>
                <a:lnTo>
                  <a:pt x="380955" y="425957"/>
                </a:lnTo>
                <a:close/>
              </a:path>
              <a:path w="571500" h="997585">
                <a:moveTo>
                  <a:pt x="191389" y="0"/>
                </a:moveTo>
                <a:lnTo>
                  <a:pt x="190455" y="425576"/>
                </a:lnTo>
                <a:lnTo>
                  <a:pt x="380955" y="425957"/>
                </a:lnTo>
                <a:lnTo>
                  <a:pt x="381889" y="508"/>
                </a:lnTo>
                <a:lnTo>
                  <a:pt x="191389" y="0"/>
                </a:lnTo>
                <a:close/>
              </a:path>
            </a:pathLst>
          </a:custGeom>
          <a:solidFill>
            <a:srgbClr val="4285F4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EEC82FFB-1BFC-5048-9317-123DE3FC42CF}"/>
              </a:ext>
            </a:extLst>
          </p:cNvPr>
          <p:cNvSpPr/>
          <p:nvPr/>
        </p:nvSpPr>
        <p:spPr>
          <a:xfrm>
            <a:off x="1972632" y="3591791"/>
            <a:ext cx="622589" cy="41221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9DF6F4C7-6F60-5A47-B68E-CB789F599966}"/>
              </a:ext>
            </a:extLst>
          </p:cNvPr>
          <p:cNvSpPr/>
          <p:nvPr/>
        </p:nvSpPr>
        <p:spPr>
          <a:xfrm>
            <a:off x="2800574" y="3596251"/>
            <a:ext cx="551800" cy="4857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42F5CDCB-D111-1B4C-8422-3133019E9975}"/>
              </a:ext>
            </a:extLst>
          </p:cNvPr>
          <p:cNvSpPr/>
          <p:nvPr/>
        </p:nvSpPr>
        <p:spPr>
          <a:xfrm>
            <a:off x="4295994" y="3613763"/>
            <a:ext cx="547408" cy="4095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A28433D8-8DD6-D144-925A-8C5AB2BEB34D}"/>
              </a:ext>
            </a:extLst>
          </p:cNvPr>
          <p:cNvSpPr/>
          <p:nvPr/>
        </p:nvSpPr>
        <p:spPr>
          <a:xfrm>
            <a:off x="5748423" y="3609162"/>
            <a:ext cx="546680" cy="4095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F212B8B5-F506-024A-9A64-F0A3EBB53F9C}"/>
              </a:ext>
            </a:extLst>
          </p:cNvPr>
          <p:cNvSpPr/>
          <p:nvPr/>
        </p:nvSpPr>
        <p:spPr>
          <a:xfrm>
            <a:off x="6457921" y="3600852"/>
            <a:ext cx="413942" cy="4811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C4D5D60F-0DD6-6847-B5FF-EE820C6ABC71}"/>
              </a:ext>
            </a:extLst>
          </p:cNvPr>
          <p:cNvSpPr txBox="1"/>
          <p:nvPr/>
        </p:nvSpPr>
        <p:spPr>
          <a:xfrm>
            <a:off x="5915787" y="4183183"/>
            <a:ext cx="76247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BA56BD"/>
                </a:solidFill>
                <a:latin typeface="Calibri"/>
                <a:cs typeface="Calibri"/>
              </a:rPr>
              <a:t>chain</a:t>
            </a:r>
            <a:r>
              <a:rPr sz="1350" spc="-45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BA56BD"/>
                </a:solidFill>
                <a:latin typeface="Calibri"/>
                <a:cs typeface="Calibri"/>
              </a:rPr>
              <a:t>rule!</a:t>
            </a:r>
            <a:endParaRPr sz="13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89654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57150"/>
            <a:ext cx="8902599" cy="492443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98CAD6C-E69A-D240-9F43-FBD5AF9C7811}"/>
              </a:ext>
            </a:extLst>
          </p:cNvPr>
          <p:cNvSpPr/>
          <p:nvPr/>
        </p:nvSpPr>
        <p:spPr>
          <a:xfrm>
            <a:off x="1872415" y="2109028"/>
            <a:ext cx="276398" cy="160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DFABC40-3828-B049-8C2F-37F09C0E51A2}"/>
              </a:ext>
            </a:extLst>
          </p:cNvPr>
          <p:cNvSpPr/>
          <p:nvPr/>
        </p:nvSpPr>
        <p:spPr>
          <a:xfrm>
            <a:off x="3387974" y="2091635"/>
            <a:ext cx="286625" cy="184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A55E2FD-A46D-B441-91F1-94AF005F0C7C}"/>
              </a:ext>
            </a:extLst>
          </p:cNvPr>
          <p:cNvSpPr/>
          <p:nvPr/>
        </p:nvSpPr>
        <p:spPr>
          <a:xfrm>
            <a:off x="4865960" y="2091635"/>
            <a:ext cx="287511" cy="184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BDC10B5-3648-FA46-AE92-81E835C159C4}"/>
              </a:ext>
            </a:extLst>
          </p:cNvPr>
          <p:cNvSpPr/>
          <p:nvPr/>
        </p:nvSpPr>
        <p:spPr>
          <a:xfrm>
            <a:off x="6365581" y="2112506"/>
            <a:ext cx="283130" cy="16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09F7F5C-2B01-2A4D-A2EA-EF34F3D37516}"/>
              </a:ext>
            </a:extLst>
          </p:cNvPr>
          <p:cNvSpPr txBox="1">
            <a:spLocks/>
          </p:cNvSpPr>
          <p:nvPr/>
        </p:nvSpPr>
        <p:spPr>
          <a:xfrm>
            <a:off x="1430022" y="671260"/>
            <a:ext cx="3548539" cy="99498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Segoe UI Symbol"/>
                <a:ea typeface="+mj-ea"/>
                <a:cs typeface="Segoe UI Symbol"/>
              </a:defRPr>
            </a:lvl1pPr>
          </a:lstStyle>
          <a:p>
            <a:pPr marL="9525">
              <a:spcBef>
                <a:spcPts val="79"/>
              </a:spcBef>
            </a:pPr>
            <a:r>
              <a:rPr lang="en-US" kern="0" spc="-4" dirty="0">
                <a:solidFill>
                  <a:srgbClr val="3986FF"/>
                </a:solidFill>
                <a:latin typeface="Calibri"/>
                <a:cs typeface="Calibri"/>
              </a:rPr>
              <a:t>Vanishing gradient</a:t>
            </a:r>
            <a:r>
              <a:rPr lang="en-US" kern="0" spc="-60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lang="en-US" kern="0" dirty="0">
                <a:solidFill>
                  <a:srgbClr val="3986FF"/>
                </a:solidFill>
                <a:latin typeface="Calibri"/>
                <a:cs typeface="Calibri"/>
              </a:rPr>
              <a:t>intuition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B6D26BD-48D0-A843-8EC4-84B1029657BE}"/>
              </a:ext>
            </a:extLst>
          </p:cNvPr>
          <p:cNvSpPr/>
          <p:nvPr/>
        </p:nvSpPr>
        <p:spPr>
          <a:xfrm>
            <a:off x="2119123" y="2364811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05A53C2-83C1-0D46-A30E-CEE33F89C876}"/>
              </a:ext>
            </a:extLst>
          </p:cNvPr>
          <p:cNvSpPr/>
          <p:nvPr/>
        </p:nvSpPr>
        <p:spPr>
          <a:xfrm>
            <a:off x="2119123" y="2539690"/>
            <a:ext cx="124586" cy="130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66A1280B-068E-1D48-BF3D-CE36FAD84A52}"/>
              </a:ext>
            </a:extLst>
          </p:cNvPr>
          <p:cNvSpPr/>
          <p:nvPr/>
        </p:nvSpPr>
        <p:spPr>
          <a:xfrm>
            <a:off x="2119123" y="2713427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BA31203-39EC-7D49-B139-122D2AE35A57}"/>
              </a:ext>
            </a:extLst>
          </p:cNvPr>
          <p:cNvSpPr/>
          <p:nvPr/>
        </p:nvSpPr>
        <p:spPr>
          <a:xfrm>
            <a:off x="2119123" y="2888305"/>
            <a:ext cx="124586" cy="1303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F4EC8D9F-CBE4-6D49-AAEB-88957131688C}"/>
              </a:ext>
            </a:extLst>
          </p:cNvPr>
          <p:cNvSpPr/>
          <p:nvPr/>
        </p:nvSpPr>
        <p:spPr>
          <a:xfrm>
            <a:off x="2040827" y="2295659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1" y="1068103"/>
                </a:lnTo>
                <a:lnTo>
                  <a:pt x="17854" y="1055036"/>
                </a:lnTo>
                <a:lnTo>
                  <a:pt x="4790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0" y="37236"/>
                </a:lnTo>
                <a:lnTo>
                  <a:pt x="17854" y="17859"/>
                </a:lnTo>
                <a:lnTo>
                  <a:pt x="37231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E741F05A-CF5C-A946-AF3B-0E5BB5D69AF9}"/>
              </a:ext>
            </a:extLst>
          </p:cNvPr>
          <p:cNvSpPr/>
          <p:nvPr/>
        </p:nvSpPr>
        <p:spPr>
          <a:xfrm>
            <a:off x="6651022" y="1238385"/>
            <a:ext cx="83820" cy="1056799"/>
          </a:xfrm>
          <a:custGeom>
            <a:avLst/>
            <a:gdLst/>
            <a:ahLst/>
            <a:cxnLst/>
            <a:rect l="l" t="t" r="r" b="b"/>
            <a:pathLst>
              <a:path w="111759" h="1409064">
                <a:moveTo>
                  <a:pt x="55753" y="39224"/>
                </a:moveTo>
                <a:lnTo>
                  <a:pt x="45847" y="56206"/>
                </a:lnTo>
                <a:lnTo>
                  <a:pt x="45847" y="1408938"/>
                </a:lnTo>
                <a:lnTo>
                  <a:pt x="65659" y="1408938"/>
                </a:lnTo>
                <a:lnTo>
                  <a:pt x="65659" y="56206"/>
                </a:lnTo>
                <a:lnTo>
                  <a:pt x="55753" y="39224"/>
                </a:lnTo>
                <a:close/>
              </a:path>
              <a:path w="111759" h="1409064">
                <a:moveTo>
                  <a:pt x="55752" y="0"/>
                </a:moveTo>
                <a:lnTo>
                  <a:pt x="2794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59" h="1409064">
                <a:moveTo>
                  <a:pt x="67159" y="19558"/>
                </a:moveTo>
                <a:lnTo>
                  <a:pt x="65659" y="19558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9854" y="101600"/>
                </a:lnTo>
                <a:lnTo>
                  <a:pt x="111505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11759" h="1409064">
                <a:moveTo>
                  <a:pt x="65659" y="19558"/>
                </a:moveTo>
                <a:lnTo>
                  <a:pt x="45847" y="19558"/>
                </a:lnTo>
                <a:lnTo>
                  <a:pt x="45847" y="56206"/>
                </a:lnTo>
                <a:lnTo>
                  <a:pt x="55753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8"/>
                </a:lnTo>
                <a:close/>
              </a:path>
              <a:path w="111759" h="1409064">
                <a:moveTo>
                  <a:pt x="65659" y="24637"/>
                </a:moveTo>
                <a:lnTo>
                  <a:pt x="64262" y="24637"/>
                </a:lnTo>
                <a:lnTo>
                  <a:pt x="55753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59" h="1409064">
                <a:moveTo>
                  <a:pt x="64262" y="24637"/>
                </a:moveTo>
                <a:lnTo>
                  <a:pt x="47244" y="24637"/>
                </a:lnTo>
                <a:lnTo>
                  <a:pt x="55753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08DF3D7-8B57-2447-9B73-58ED3C47D163}"/>
              </a:ext>
            </a:extLst>
          </p:cNvPr>
          <p:cNvSpPr/>
          <p:nvPr/>
        </p:nvSpPr>
        <p:spPr>
          <a:xfrm>
            <a:off x="5324665" y="2656180"/>
            <a:ext cx="1231106" cy="83820"/>
          </a:xfrm>
          <a:custGeom>
            <a:avLst/>
            <a:gdLst/>
            <a:ahLst/>
            <a:cxnLst/>
            <a:rect l="l" t="t" r="r" b="b"/>
            <a:pathLst>
              <a:path w="1641475" h="111760">
                <a:moveTo>
                  <a:pt x="1601996" y="55752"/>
                </a:moveTo>
                <a:lnTo>
                  <a:pt x="1540382" y="91693"/>
                </a:lnTo>
                <a:lnTo>
                  <a:pt x="1535684" y="94361"/>
                </a:lnTo>
                <a:lnTo>
                  <a:pt x="1534032" y="100456"/>
                </a:lnTo>
                <a:lnTo>
                  <a:pt x="1536827" y="105155"/>
                </a:lnTo>
                <a:lnTo>
                  <a:pt x="1539494" y="109981"/>
                </a:lnTo>
                <a:lnTo>
                  <a:pt x="1545590" y="111505"/>
                </a:lnTo>
                <a:lnTo>
                  <a:pt x="1550289" y="108712"/>
                </a:lnTo>
                <a:lnTo>
                  <a:pt x="1624212" y="65659"/>
                </a:lnTo>
                <a:lnTo>
                  <a:pt x="1621536" y="65659"/>
                </a:lnTo>
                <a:lnTo>
                  <a:pt x="1621536" y="64262"/>
                </a:lnTo>
                <a:lnTo>
                  <a:pt x="1616582" y="64262"/>
                </a:lnTo>
                <a:lnTo>
                  <a:pt x="1601996" y="55752"/>
                </a:lnTo>
                <a:close/>
              </a:path>
              <a:path w="1641475" h="111760">
                <a:moveTo>
                  <a:pt x="1585014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1585014" y="65659"/>
                </a:lnTo>
                <a:lnTo>
                  <a:pt x="1601996" y="55752"/>
                </a:lnTo>
                <a:lnTo>
                  <a:pt x="1585014" y="45847"/>
                </a:lnTo>
                <a:close/>
              </a:path>
              <a:path w="1641475" h="111760">
                <a:moveTo>
                  <a:pt x="1624212" y="45847"/>
                </a:moveTo>
                <a:lnTo>
                  <a:pt x="1621536" y="45847"/>
                </a:lnTo>
                <a:lnTo>
                  <a:pt x="1621536" y="65659"/>
                </a:lnTo>
                <a:lnTo>
                  <a:pt x="1624212" y="65659"/>
                </a:lnTo>
                <a:lnTo>
                  <a:pt x="1641221" y="55752"/>
                </a:lnTo>
                <a:lnTo>
                  <a:pt x="1624212" y="45847"/>
                </a:lnTo>
                <a:close/>
              </a:path>
              <a:path w="1641475" h="111760">
                <a:moveTo>
                  <a:pt x="1616582" y="47243"/>
                </a:moveTo>
                <a:lnTo>
                  <a:pt x="1601996" y="55752"/>
                </a:lnTo>
                <a:lnTo>
                  <a:pt x="1616582" y="64262"/>
                </a:lnTo>
                <a:lnTo>
                  <a:pt x="1616582" y="47243"/>
                </a:lnTo>
                <a:close/>
              </a:path>
              <a:path w="1641475" h="111760">
                <a:moveTo>
                  <a:pt x="1621536" y="47243"/>
                </a:moveTo>
                <a:lnTo>
                  <a:pt x="1616582" y="47243"/>
                </a:lnTo>
                <a:lnTo>
                  <a:pt x="1616582" y="64262"/>
                </a:lnTo>
                <a:lnTo>
                  <a:pt x="1621536" y="64262"/>
                </a:lnTo>
                <a:lnTo>
                  <a:pt x="1621536" y="47243"/>
                </a:lnTo>
                <a:close/>
              </a:path>
              <a:path w="1641475" h="111760">
                <a:moveTo>
                  <a:pt x="1545590" y="0"/>
                </a:moveTo>
                <a:lnTo>
                  <a:pt x="1539494" y="1524"/>
                </a:lnTo>
                <a:lnTo>
                  <a:pt x="1536827" y="6350"/>
                </a:lnTo>
                <a:lnTo>
                  <a:pt x="1534032" y="11049"/>
                </a:lnTo>
                <a:lnTo>
                  <a:pt x="1535684" y="17144"/>
                </a:lnTo>
                <a:lnTo>
                  <a:pt x="1540382" y="19812"/>
                </a:lnTo>
                <a:lnTo>
                  <a:pt x="1601996" y="55752"/>
                </a:lnTo>
                <a:lnTo>
                  <a:pt x="1616582" y="47243"/>
                </a:lnTo>
                <a:lnTo>
                  <a:pt x="1621536" y="47243"/>
                </a:lnTo>
                <a:lnTo>
                  <a:pt x="1621536" y="45847"/>
                </a:lnTo>
                <a:lnTo>
                  <a:pt x="1624212" y="45847"/>
                </a:lnTo>
                <a:lnTo>
                  <a:pt x="1550289" y="2793"/>
                </a:lnTo>
                <a:lnTo>
                  <a:pt x="154559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290B760E-FBB8-5F45-AB5F-7F6AA89DC199}"/>
              </a:ext>
            </a:extLst>
          </p:cNvPr>
          <p:cNvSpPr/>
          <p:nvPr/>
        </p:nvSpPr>
        <p:spPr>
          <a:xfrm>
            <a:off x="6635115" y="2364811"/>
            <a:ext cx="124586" cy="1314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2F34A4B8-FC73-284B-ADA4-11DAF2F8F720}"/>
              </a:ext>
            </a:extLst>
          </p:cNvPr>
          <p:cNvSpPr/>
          <p:nvPr/>
        </p:nvSpPr>
        <p:spPr>
          <a:xfrm>
            <a:off x="6635115" y="2539690"/>
            <a:ext cx="124586" cy="1303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B514D7A5-CCE8-DD4A-BB0A-5D2335E10F69}"/>
              </a:ext>
            </a:extLst>
          </p:cNvPr>
          <p:cNvSpPr/>
          <p:nvPr/>
        </p:nvSpPr>
        <p:spPr>
          <a:xfrm>
            <a:off x="6635115" y="2713427"/>
            <a:ext cx="124586" cy="1314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226D5303-7308-3844-8FEE-C340DF82B9F4}"/>
              </a:ext>
            </a:extLst>
          </p:cNvPr>
          <p:cNvSpPr/>
          <p:nvPr/>
        </p:nvSpPr>
        <p:spPr>
          <a:xfrm>
            <a:off x="6635115" y="2888305"/>
            <a:ext cx="124586" cy="1303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09622C64-71D7-7C49-8089-59EBB380555D}"/>
              </a:ext>
            </a:extLst>
          </p:cNvPr>
          <p:cNvSpPr/>
          <p:nvPr/>
        </p:nvSpPr>
        <p:spPr>
          <a:xfrm>
            <a:off x="6555677" y="2295659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1E1DF5D6-8D03-A548-8250-065187AF1DE3}"/>
              </a:ext>
            </a:extLst>
          </p:cNvPr>
          <p:cNvSpPr/>
          <p:nvPr/>
        </p:nvSpPr>
        <p:spPr>
          <a:xfrm>
            <a:off x="3820478" y="2656180"/>
            <a:ext cx="1231106" cy="83820"/>
          </a:xfrm>
          <a:custGeom>
            <a:avLst/>
            <a:gdLst/>
            <a:ahLst/>
            <a:cxnLst/>
            <a:rect l="l" t="t" r="r" b="b"/>
            <a:pathLst>
              <a:path w="1641475" h="111760">
                <a:moveTo>
                  <a:pt x="1601996" y="55752"/>
                </a:moveTo>
                <a:lnTo>
                  <a:pt x="1540382" y="91693"/>
                </a:lnTo>
                <a:lnTo>
                  <a:pt x="1535683" y="94361"/>
                </a:lnTo>
                <a:lnTo>
                  <a:pt x="1534032" y="100456"/>
                </a:lnTo>
                <a:lnTo>
                  <a:pt x="1536827" y="105155"/>
                </a:lnTo>
                <a:lnTo>
                  <a:pt x="1539493" y="109981"/>
                </a:lnTo>
                <a:lnTo>
                  <a:pt x="1545589" y="111505"/>
                </a:lnTo>
                <a:lnTo>
                  <a:pt x="1550289" y="108712"/>
                </a:lnTo>
                <a:lnTo>
                  <a:pt x="1624212" y="65659"/>
                </a:lnTo>
                <a:lnTo>
                  <a:pt x="1621535" y="65659"/>
                </a:lnTo>
                <a:lnTo>
                  <a:pt x="1621535" y="64262"/>
                </a:lnTo>
                <a:lnTo>
                  <a:pt x="1616582" y="64262"/>
                </a:lnTo>
                <a:lnTo>
                  <a:pt x="1601996" y="55752"/>
                </a:lnTo>
                <a:close/>
              </a:path>
              <a:path w="1641475" h="111760">
                <a:moveTo>
                  <a:pt x="1585014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1585014" y="65659"/>
                </a:lnTo>
                <a:lnTo>
                  <a:pt x="1601996" y="55752"/>
                </a:lnTo>
                <a:lnTo>
                  <a:pt x="1585014" y="45847"/>
                </a:lnTo>
                <a:close/>
              </a:path>
              <a:path w="1641475" h="111760">
                <a:moveTo>
                  <a:pt x="1624212" y="45847"/>
                </a:moveTo>
                <a:lnTo>
                  <a:pt x="1621535" y="45847"/>
                </a:lnTo>
                <a:lnTo>
                  <a:pt x="1621535" y="65659"/>
                </a:lnTo>
                <a:lnTo>
                  <a:pt x="1624212" y="65659"/>
                </a:lnTo>
                <a:lnTo>
                  <a:pt x="1641220" y="55752"/>
                </a:lnTo>
                <a:lnTo>
                  <a:pt x="1624212" y="45847"/>
                </a:lnTo>
                <a:close/>
              </a:path>
              <a:path w="1641475" h="111760">
                <a:moveTo>
                  <a:pt x="1616582" y="47243"/>
                </a:moveTo>
                <a:lnTo>
                  <a:pt x="1601996" y="55752"/>
                </a:lnTo>
                <a:lnTo>
                  <a:pt x="1616582" y="64262"/>
                </a:lnTo>
                <a:lnTo>
                  <a:pt x="1616582" y="47243"/>
                </a:lnTo>
                <a:close/>
              </a:path>
              <a:path w="1641475" h="111760">
                <a:moveTo>
                  <a:pt x="1621535" y="47243"/>
                </a:moveTo>
                <a:lnTo>
                  <a:pt x="1616582" y="47243"/>
                </a:lnTo>
                <a:lnTo>
                  <a:pt x="1616582" y="64262"/>
                </a:lnTo>
                <a:lnTo>
                  <a:pt x="1621535" y="64262"/>
                </a:lnTo>
                <a:lnTo>
                  <a:pt x="1621535" y="47243"/>
                </a:lnTo>
                <a:close/>
              </a:path>
              <a:path w="1641475" h="111760">
                <a:moveTo>
                  <a:pt x="1545589" y="0"/>
                </a:moveTo>
                <a:lnTo>
                  <a:pt x="1539493" y="1524"/>
                </a:lnTo>
                <a:lnTo>
                  <a:pt x="1536827" y="6350"/>
                </a:lnTo>
                <a:lnTo>
                  <a:pt x="1534032" y="11049"/>
                </a:lnTo>
                <a:lnTo>
                  <a:pt x="1535683" y="17144"/>
                </a:lnTo>
                <a:lnTo>
                  <a:pt x="1540382" y="19812"/>
                </a:lnTo>
                <a:lnTo>
                  <a:pt x="1601996" y="55752"/>
                </a:lnTo>
                <a:lnTo>
                  <a:pt x="1616582" y="47243"/>
                </a:lnTo>
                <a:lnTo>
                  <a:pt x="1621535" y="47243"/>
                </a:lnTo>
                <a:lnTo>
                  <a:pt x="1621535" y="45847"/>
                </a:lnTo>
                <a:lnTo>
                  <a:pt x="1624212" y="45847"/>
                </a:lnTo>
                <a:lnTo>
                  <a:pt x="1550289" y="2793"/>
                </a:lnTo>
                <a:lnTo>
                  <a:pt x="154558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8F6B91-CFD8-2643-8A92-3252CEF75C4C}"/>
              </a:ext>
            </a:extLst>
          </p:cNvPr>
          <p:cNvSpPr/>
          <p:nvPr/>
        </p:nvSpPr>
        <p:spPr>
          <a:xfrm>
            <a:off x="5129784" y="2364811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3E9898AF-9767-C844-BD8A-893E037D765B}"/>
              </a:ext>
            </a:extLst>
          </p:cNvPr>
          <p:cNvSpPr/>
          <p:nvPr/>
        </p:nvSpPr>
        <p:spPr>
          <a:xfrm>
            <a:off x="5129784" y="2539690"/>
            <a:ext cx="124586" cy="130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40C56658-3491-BD48-AF71-FB677590BE3C}"/>
              </a:ext>
            </a:extLst>
          </p:cNvPr>
          <p:cNvSpPr/>
          <p:nvPr/>
        </p:nvSpPr>
        <p:spPr>
          <a:xfrm>
            <a:off x="5129784" y="2713427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0D0E01B6-C35D-D843-93DE-F404393AF875}"/>
              </a:ext>
            </a:extLst>
          </p:cNvPr>
          <p:cNvSpPr/>
          <p:nvPr/>
        </p:nvSpPr>
        <p:spPr>
          <a:xfrm>
            <a:off x="5129784" y="2888305"/>
            <a:ext cx="124586" cy="1303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30DAA6E9-DFDF-A24A-BA97-CF83ABCA7790}"/>
              </a:ext>
            </a:extLst>
          </p:cNvPr>
          <p:cNvSpPr/>
          <p:nvPr/>
        </p:nvSpPr>
        <p:spPr>
          <a:xfrm>
            <a:off x="5050346" y="2295659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14AB355C-77FA-CE4C-BAE4-A3E6BE26DBFC}"/>
              </a:ext>
            </a:extLst>
          </p:cNvPr>
          <p:cNvSpPr/>
          <p:nvPr/>
        </p:nvSpPr>
        <p:spPr>
          <a:xfrm>
            <a:off x="2315146" y="2656180"/>
            <a:ext cx="1231106" cy="83820"/>
          </a:xfrm>
          <a:custGeom>
            <a:avLst/>
            <a:gdLst/>
            <a:ahLst/>
            <a:cxnLst/>
            <a:rect l="l" t="t" r="r" b="b"/>
            <a:pathLst>
              <a:path w="1641475" h="111760">
                <a:moveTo>
                  <a:pt x="1601996" y="55752"/>
                </a:moveTo>
                <a:lnTo>
                  <a:pt x="1540383" y="91693"/>
                </a:lnTo>
                <a:lnTo>
                  <a:pt x="1535683" y="94361"/>
                </a:lnTo>
                <a:lnTo>
                  <a:pt x="1534033" y="100456"/>
                </a:lnTo>
                <a:lnTo>
                  <a:pt x="1536827" y="105155"/>
                </a:lnTo>
                <a:lnTo>
                  <a:pt x="1539494" y="109981"/>
                </a:lnTo>
                <a:lnTo>
                  <a:pt x="1545589" y="111505"/>
                </a:lnTo>
                <a:lnTo>
                  <a:pt x="1550289" y="108712"/>
                </a:lnTo>
                <a:lnTo>
                  <a:pt x="1624212" y="65659"/>
                </a:lnTo>
                <a:lnTo>
                  <a:pt x="1621536" y="65659"/>
                </a:lnTo>
                <a:lnTo>
                  <a:pt x="1621536" y="64262"/>
                </a:lnTo>
                <a:lnTo>
                  <a:pt x="1616583" y="64262"/>
                </a:lnTo>
                <a:lnTo>
                  <a:pt x="1601996" y="55752"/>
                </a:lnTo>
                <a:close/>
              </a:path>
              <a:path w="1641475" h="111760">
                <a:moveTo>
                  <a:pt x="1585014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1585014" y="65659"/>
                </a:lnTo>
                <a:lnTo>
                  <a:pt x="1601996" y="55752"/>
                </a:lnTo>
                <a:lnTo>
                  <a:pt x="1585014" y="45847"/>
                </a:lnTo>
                <a:close/>
              </a:path>
              <a:path w="1641475" h="111760">
                <a:moveTo>
                  <a:pt x="1624212" y="45847"/>
                </a:moveTo>
                <a:lnTo>
                  <a:pt x="1621536" y="45847"/>
                </a:lnTo>
                <a:lnTo>
                  <a:pt x="1621536" y="65659"/>
                </a:lnTo>
                <a:lnTo>
                  <a:pt x="1624212" y="65659"/>
                </a:lnTo>
                <a:lnTo>
                  <a:pt x="1641220" y="55752"/>
                </a:lnTo>
                <a:lnTo>
                  <a:pt x="1624212" y="45847"/>
                </a:lnTo>
                <a:close/>
              </a:path>
              <a:path w="1641475" h="111760">
                <a:moveTo>
                  <a:pt x="1616583" y="47243"/>
                </a:moveTo>
                <a:lnTo>
                  <a:pt x="1601996" y="55752"/>
                </a:lnTo>
                <a:lnTo>
                  <a:pt x="1616583" y="64262"/>
                </a:lnTo>
                <a:lnTo>
                  <a:pt x="1616583" y="47243"/>
                </a:lnTo>
                <a:close/>
              </a:path>
              <a:path w="1641475" h="111760">
                <a:moveTo>
                  <a:pt x="1621536" y="47243"/>
                </a:moveTo>
                <a:lnTo>
                  <a:pt x="1616583" y="47243"/>
                </a:lnTo>
                <a:lnTo>
                  <a:pt x="1616583" y="64262"/>
                </a:lnTo>
                <a:lnTo>
                  <a:pt x="1621536" y="64262"/>
                </a:lnTo>
                <a:lnTo>
                  <a:pt x="1621536" y="47243"/>
                </a:lnTo>
                <a:close/>
              </a:path>
              <a:path w="1641475" h="111760">
                <a:moveTo>
                  <a:pt x="1545589" y="0"/>
                </a:moveTo>
                <a:lnTo>
                  <a:pt x="1539494" y="1524"/>
                </a:lnTo>
                <a:lnTo>
                  <a:pt x="1536827" y="6350"/>
                </a:lnTo>
                <a:lnTo>
                  <a:pt x="1534033" y="11049"/>
                </a:lnTo>
                <a:lnTo>
                  <a:pt x="1535683" y="17144"/>
                </a:lnTo>
                <a:lnTo>
                  <a:pt x="1540383" y="19812"/>
                </a:lnTo>
                <a:lnTo>
                  <a:pt x="1601996" y="55752"/>
                </a:lnTo>
                <a:lnTo>
                  <a:pt x="1616583" y="47243"/>
                </a:lnTo>
                <a:lnTo>
                  <a:pt x="1621536" y="47243"/>
                </a:lnTo>
                <a:lnTo>
                  <a:pt x="1621536" y="45847"/>
                </a:lnTo>
                <a:lnTo>
                  <a:pt x="1624212" y="45847"/>
                </a:lnTo>
                <a:lnTo>
                  <a:pt x="1550289" y="2793"/>
                </a:lnTo>
                <a:lnTo>
                  <a:pt x="154558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EEE4E598-FFBF-A944-A89F-990AF0B18E81}"/>
              </a:ext>
            </a:extLst>
          </p:cNvPr>
          <p:cNvSpPr/>
          <p:nvPr/>
        </p:nvSpPr>
        <p:spPr>
          <a:xfrm>
            <a:off x="3624453" y="2364811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FF6FD410-8D46-CB44-A723-88662927A413}"/>
              </a:ext>
            </a:extLst>
          </p:cNvPr>
          <p:cNvSpPr/>
          <p:nvPr/>
        </p:nvSpPr>
        <p:spPr>
          <a:xfrm>
            <a:off x="3624453" y="2539690"/>
            <a:ext cx="124586" cy="130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9A7C7E45-1ACA-224C-9318-C986508B9EC0}"/>
              </a:ext>
            </a:extLst>
          </p:cNvPr>
          <p:cNvSpPr/>
          <p:nvPr/>
        </p:nvSpPr>
        <p:spPr>
          <a:xfrm>
            <a:off x="3624453" y="2713427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7CDC12EF-E9BB-F241-A429-1363F9E8505A}"/>
              </a:ext>
            </a:extLst>
          </p:cNvPr>
          <p:cNvSpPr/>
          <p:nvPr/>
        </p:nvSpPr>
        <p:spPr>
          <a:xfrm>
            <a:off x="3624453" y="2888305"/>
            <a:ext cx="124586" cy="1303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ED7CA73B-F052-BF4C-8C7A-BABC6E4CFD24}"/>
              </a:ext>
            </a:extLst>
          </p:cNvPr>
          <p:cNvSpPr/>
          <p:nvPr/>
        </p:nvSpPr>
        <p:spPr>
          <a:xfrm>
            <a:off x="3546158" y="2295659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60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8A8B21D9-65E9-1E4D-A327-520F6FED66E4}"/>
              </a:ext>
            </a:extLst>
          </p:cNvPr>
          <p:cNvSpPr/>
          <p:nvPr/>
        </p:nvSpPr>
        <p:spPr>
          <a:xfrm>
            <a:off x="2814314" y="2482794"/>
            <a:ext cx="219158" cy="1353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204664EF-71CD-0846-904A-625B30750608}"/>
              </a:ext>
            </a:extLst>
          </p:cNvPr>
          <p:cNvSpPr/>
          <p:nvPr/>
        </p:nvSpPr>
        <p:spPr>
          <a:xfrm>
            <a:off x="4332218" y="2482794"/>
            <a:ext cx="219158" cy="1353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C4E6DDCA-8500-EC42-8643-5D2A0391C323}"/>
              </a:ext>
            </a:extLst>
          </p:cNvPr>
          <p:cNvSpPr/>
          <p:nvPr/>
        </p:nvSpPr>
        <p:spPr>
          <a:xfrm>
            <a:off x="5837466" y="2482794"/>
            <a:ext cx="218114" cy="1353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B523DE48-6525-8D4B-821E-295268C74272}"/>
              </a:ext>
            </a:extLst>
          </p:cNvPr>
          <p:cNvSpPr/>
          <p:nvPr/>
        </p:nvSpPr>
        <p:spPr>
          <a:xfrm>
            <a:off x="6432858" y="1015177"/>
            <a:ext cx="505069" cy="2017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E4A5AD2A-D17B-C142-AE60-FA357BCCC9D3}"/>
              </a:ext>
            </a:extLst>
          </p:cNvPr>
          <p:cNvSpPr/>
          <p:nvPr/>
        </p:nvSpPr>
        <p:spPr>
          <a:xfrm>
            <a:off x="1972632" y="3461059"/>
            <a:ext cx="622589" cy="41221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19CB55DF-9AAC-574B-95BA-E3F564B65460}"/>
              </a:ext>
            </a:extLst>
          </p:cNvPr>
          <p:cNvSpPr/>
          <p:nvPr/>
        </p:nvSpPr>
        <p:spPr>
          <a:xfrm>
            <a:off x="2800574" y="3465519"/>
            <a:ext cx="551800" cy="4857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31E95C12-232F-7245-B0E4-62FFEE8603E3}"/>
              </a:ext>
            </a:extLst>
          </p:cNvPr>
          <p:cNvSpPr/>
          <p:nvPr/>
        </p:nvSpPr>
        <p:spPr>
          <a:xfrm>
            <a:off x="4295994" y="3483031"/>
            <a:ext cx="547408" cy="4095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BE0C681E-5209-B74B-9571-73AE5D0A89AA}"/>
              </a:ext>
            </a:extLst>
          </p:cNvPr>
          <p:cNvSpPr/>
          <p:nvPr/>
        </p:nvSpPr>
        <p:spPr>
          <a:xfrm>
            <a:off x="5748423" y="3478430"/>
            <a:ext cx="546680" cy="4095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E37AF911-7008-0242-AFFE-60865E5B9BD2}"/>
              </a:ext>
            </a:extLst>
          </p:cNvPr>
          <p:cNvSpPr/>
          <p:nvPr/>
        </p:nvSpPr>
        <p:spPr>
          <a:xfrm>
            <a:off x="6457921" y="3470120"/>
            <a:ext cx="413942" cy="4811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352F2F26-9EC5-8047-B62E-7D9988B5FBD2}"/>
              </a:ext>
            </a:extLst>
          </p:cNvPr>
          <p:cNvSpPr/>
          <p:nvPr/>
        </p:nvSpPr>
        <p:spPr>
          <a:xfrm>
            <a:off x="5696140" y="3388367"/>
            <a:ext cx="489585" cy="605790"/>
          </a:xfrm>
          <a:custGeom>
            <a:avLst/>
            <a:gdLst/>
            <a:ahLst/>
            <a:cxnLst/>
            <a:rect l="l" t="t" r="r" b="b"/>
            <a:pathLst>
              <a:path w="652779" h="807720">
                <a:moveTo>
                  <a:pt x="0" y="807719"/>
                </a:moveTo>
                <a:lnTo>
                  <a:pt x="652272" y="807719"/>
                </a:lnTo>
                <a:lnTo>
                  <a:pt x="652272" y="0"/>
                </a:lnTo>
                <a:lnTo>
                  <a:pt x="0" y="0"/>
                </a:lnTo>
                <a:lnTo>
                  <a:pt x="0" y="807719"/>
                </a:lnTo>
                <a:close/>
              </a:path>
            </a:pathLst>
          </a:custGeom>
          <a:ln w="19812">
            <a:solidFill>
              <a:srgbClr val="BA56B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2CD146B4-24A4-D343-B52E-C101FB230D9A}"/>
              </a:ext>
            </a:extLst>
          </p:cNvPr>
          <p:cNvSpPr/>
          <p:nvPr/>
        </p:nvSpPr>
        <p:spPr>
          <a:xfrm>
            <a:off x="4239959" y="3388367"/>
            <a:ext cx="489585" cy="605790"/>
          </a:xfrm>
          <a:custGeom>
            <a:avLst/>
            <a:gdLst/>
            <a:ahLst/>
            <a:cxnLst/>
            <a:rect l="l" t="t" r="r" b="b"/>
            <a:pathLst>
              <a:path w="652779" h="807720">
                <a:moveTo>
                  <a:pt x="0" y="807719"/>
                </a:moveTo>
                <a:lnTo>
                  <a:pt x="652272" y="807719"/>
                </a:lnTo>
                <a:lnTo>
                  <a:pt x="652272" y="0"/>
                </a:lnTo>
                <a:lnTo>
                  <a:pt x="0" y="0"/>
                </a:lnTo>
                <a:lnTo>
                  <a:pt x="0" y="807719"/>
                </a:lnTo>
                <a:close/>
              </a:path>
            </a:pathLst>
          </a:custGeom>
          <a:ln w="19812">
            <a:solidFill>
              <a:srgbClr val="BA56B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F5EEB776-5852-0144-8147-78117D2FED9E}"/>
              </a:ext>
            </a:extLst>
          </p:cNvPr>
          <p:cNvSpPr/>
          <p:nvPr/>
        </p:nvSpPr>
        <p:spPr>
          <a:xfrm>
            <a:off x="2751772" y="3388367"/>
            <a:ext cx="489585" cy="605790"/>
          </a:xfrm>
          <a:custGeom>
            <a:avLst/>
            <a:gdLst/>
            <a:ahLst/>
            <a:cxnLst/>
            <a:rect l="l" t="t" r="r" b="b"/>
            <a:pathLst>
              <a:path w="652780" h="807720">
                <a:moveTo>
                  <a:pt x="0" y="807719"/>
                </a:moveTo>
                <a:lnTo>
                  <a:pt x="652271" y="807719"/>
                </a:lnTo>
                <a:lnTo>
                  <a:pt x="652271" y="0"/>
                </a:lnTo>
                <a:lnTo>
                  <a:pt x="0" y="0"/>
                </a:lnTo>
                <a:lnTo>
                  <a:pt x="0" y="807719"/>
                </a:lnTo>
                <a:close/>
              </a:path>
            </a:pathLst>
          </a:custGeom>
          <a:ln w="19812">
            <a:solidFill>
              <a:srgbClr val="BA56B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6AB891DD-A111-DA49-8631-539A8B8F21B0}"/>
              </a:ext>
            </a:extLst>
          </p:cNvPr>
          <p:cNvSpPr txBox="1"/>
          <p:nvPr/>
        </p:nvSpPr>
        <p:spPr>
          <a:xfrm>
            <a:off x="1919858" y="4727926"/>
            <a:ext cx="234219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BA56BD"/>
                </a:solidFill>
                <a:latin typeface="Calibri"/>
                <a:cs typeface="Calibri"/>
              </a:rPr>
              <a:t>What </a:t>
            </a:r>
            <a:r>
              <a:rPr sz="1350" dirty="0">
                <a:solidFill>
                  <a:srgbClr val="BA56BD"/>
                </a:solidFill>
                <a:latin typeface="Calibri"/>
                <a:cs typeface="Calibri"/>
              </a:rPr>
              <a:t>happens </a:t>
            </a:r>
            <a:r>
              <a:rPr sz="1350" spc="-4" dirty="0">
                <a:solidFill>
                  <a:srgbClr val="BA56BD"/>
                </a:solidFill>
                <a:latin typeface="Calibri"/>
                <a:cs typeface="Calibri"/>
              </a:rPr>
              <a:t>if </a:t>
            </a:r>
            <a:r>
              <a:rPr sz="1350" dirty="0">
                <a:solidFill>
                  <a:srgbClr val="BA56BD"/>
                </a:solidFill>
                <a:latin typeface="Calibri"/>
                <a:cs typeface="Calibri"/>
              </a:rPr>
              <a:t>these </a:t>
            </a:r>
            <a:r>
              <a:rPr sz="1350" spc="-8" dirty="0">
                <a:solidFill>
                  <a:srgbClr val="BA56BD"/>
                </a:solidFill>
                <a:latin typeface="Calibri"/>
                <a:cs typeface="Calibri"/>
              </a:rPr>
              <a:t>are</a:t>
            </a:r>
            <a:r>
              <a:rPr sz="1350" spc="-26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BA56BD"/>
                </a:solidFill>
                <a:latin typeface="Calibri"/>
                <a:cs typeface="Calibri"/>
              </a:rPr>
              <a:t>small?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D8ED6850-C4F1-A443-BA7B-6A58B5E3F63E}"/>
              </a:ext>
            </a:extLst>
          </p:cNvPr>
          <p:cNvSpPr/>
          <p:nvPr/>
        </p:nvSpPr>
        <p:spPr>
          <a:xfrm>
            <a:off x="2961418" y="3994157"/>
            <a:ext cx="135731" cy="721995"/>
          </a:xfrm>
          <a:custGeom>
            <a:avLst/>
            <a:gdLst/>
            <a:ahLst/>
            <a:cxnLst/>
            <a:rect l="l" t="t" r="r" b="b"/>
            <a:pathLst>
              <a:path w="180975" h="962660">
                <a:moveTo>
                  <a:pt x="72738" y="124643"/>
                </a:moveTo>
                <a:lnTo>
                  <a:pt x="53058" y="127205"/>
                </a:lnTo>
                <a:lnTo>
                  <a:pt x="161290" y="962075"/>
                </a:lnTo>
                <a:lnTo>
                  <a:pt x="180848" y="959535"/>
                </a:lnTo>
                <a:lnTo>
                  <a:pt x="72738" y="124643"/>
                </a:lnTo>
                <a:close/>
              </a:path>
              <a:path w="180975" h="962660">
                <a:moveTo>
                  <a:pt x="46609" y="0"/>
                </a:moveTo>
                <a:lnTo>
                  <a:pt x="0" y="134112"/>
                </a:lnTo>
                <a:lnTo>
                  <a:pt x="53058" y="127205"/>
                </a:lnTo>
                <a:lnTo>
                  <a:pt x="51435" y="114681"/>
                </a:lnTo>
                <a:lnTo>
                  <a:pt x="71119" y="112141"/>
                </a:lnTo>
                <a:lnTo>
                  <a:pt x="122095" y="112141"/>
                </a:lnTo>
                <a:lnTo>
                  <a:pt x="46609" y="0"/>
                </a:lnTo>
                <a:close/>
              </a:path>
              <a:path w="180975" h="962660">
                <a:moveTo>
                  <a:pt x="71119" y="112141"/>
                </a:moveTo>
                <a:lnTo>
                  <a:pt x="51435" y="114681"/>
                </a:lnTo>
                <a:lnTo>
                  <a:pt x="53058" y="127205"/>
                </a:lnTo>
                <a:lnTo>
                  <a:pt x="72738" y="124643"/>
                </a:lnTo>
                <a:lnTo>
                  <a:pt x="71119" y="112141"/>
                </a:lnTo>
                <a:close/>
              </a:path>
              <a:path w="180975" h="962660">
                <a:moveTo>
                  <a:pt x="122095" y="112141"/>
                </a:moveTo>
                <a:lnTo>
                  <a:pt x="71119" y="112141"/>
                </a:lnTo>
                <a:lnTo>
                  <a:pt x="72738" y="124643"/>
                </a:lnTo>
                <a:lnTo>
                  <a:pt x="125856" y="117729"/>
                </a:lnTo>
                <a:lnTo>
                  <a:pt x="122095" y="112141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9D52A74F-F54E-6E4F-9287-CD478086388A}"/>
              </a:ext>
            </a:extLst>
          </p:cNvPr>
          <p:cNvSpPr/>
          <p:nvPr/>
        </p:nvSpPr>
        <p:spPr>
          <a:xfrm>
            <a:off x="3086671" y="3994157"/>
            <a:ext cx="1398270" cy="727233"/>
          </a:xfrm>
          <a:custGeom>
            <a:avLst/>
            <a:gdLst/>
            <a:ahLst/>
            <a:cxnLst/>
            <a:rect l="l" t="t" r="r" b="b"/>
            <a:pathLst>
              <a:path w="1864360" h="969645">
                <a:moveTo>
                  <a:pt x="1746587" y="49485"/>
                </a:moveTo>
                <a:lnTo>
                  <a:pt x="0" y="952004"/>
                </a:lnTo>
                <a:lnTo>
                  <a:pt x="9143" y="969606"/>
                </a:lnTo>
                <a:lnTo>
                  <a:pt x="1755664" y="67046"/>
                </a:lnTo>
                <a:lnTo>
                  <a:pt x="1746587" y="49485"/>
                </a:lnTo>
                <a:close/>
              </a:path>
              <a:path w="1864360" h="969645">
                <a:moveTo>
                  <a:pt x="1832017" y="43688"/>
                </a:moveTo>
                <a:lnTo>
                  <a:pt x="1757807" y="43688"/>
                </a:lnTo>
                <a:lnTo>
                  <a:pt x="1766951" y="61214"/>
                </a:lnTo>
                <a:lnTo>
                  <a:pt x="1755664" y="67046"/>
                </a:lnTo>
                <a:lnTo>
                  <a:pt x="1780286" y="114681"/>
                </a:lnTo>
                <a:lnTo>
                  <a:pt x="1832017" y="43688"/>
                </a:lnTo>
                <a:close/>
              </a:path>
              <a:path w="1864360" h="969645">
                <a:moveTo>
                  <a:pt x="1757807" y="43688"/>
                </a:moveTo>
                <a:lnTo>
                  <a:pt x="1746587" y="49485"/>
                </a:lnTo>
                <a:lnTo>
                  <a:pt x="1755664" y="67046"/>
                </a:lnTo>
                <a:lnTo>
                  <a:pt x="1766951" y="61214"/>
                </a:lnTo>
                <a:lnTo>
                  <a:pt x="1757807" y="43688"/>
                </a:lnTo>
                <a:close/>
              </a:path>
              <a:path w="1864360" h="969645">
                <a:moveTo>
                  <a:pt x="1863852" y="0"/>
                </a:moveTo>
                <a:lnTo>
                  <a:pt x="1721992" y="1905"/>
                </a:lnTo>
                <a:lnTo>
                  <a:pt x="1746587" y="49485"/>
                </a:lnTo>
                <a:lnTo>
                  <a:pt x="1757807" y="43688"/>
                </a:lnTo>
                <a:lnTo>
                  <a:pt x="1832017" y="43688"/>
                </a:lnTo>
                <a:lnTo>
                  <a:pt x="1863852" y="0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3C5C70BD-809F-1546-A461-C1DFA972C0D6}"/>
              </a:ext>
            </a:extLst>
          </p:cNvPr>
          <p:cNvSpPr/>
          <p:nvPr/>
        </p:nvSpPr>
        <p:spPr>
          <a:xfrm>
            <a:off x="3088291" y="3971297"/>
            <a:ext cx="2852261" cy="751046"/>
          </a:xfrm>
          <a:custGeom>
            <a:avLst/>
            <a:gdLst/>
            <a:ahLst/>
            <a:cxnLst/>
            <a:rect l="l" t="t" r="r" b="b"/>
            <a:pathLst>
              <a:path w="3803015" h="1001395">
                <a:moveTo>
                  <a:pt x="3677217" y="52026"/>
                </a:moveTo>
                <a:lnTo>
                  <a:pt x="0" y="981684"/>
                </a:lnTo>
                <a:lnTo>
                  <a:pt x="4826" y="1000887"/>
                </a:lnTo>
                <a:lnTo>
                  <a:pt x="3682060" y="71199"/>
                </a:lnTo>
                <a:lnTo>
                  <a:pt x="3677217" y="52026"/>
                </a:lnTo>
                <a:close/>
              </a:path>
              <a:path w="3803015" h="1001395">
                <a:moveTo>
                  <a:pt x="3781394" y="48894"/>
                </a:moveTo>
                <a:lnTo>
                  <a:pt x="3689604" y="48894"/>
                </a:lnTo>
                <a:lnTo>
                  <a:pt x="3694429" y="68072"/>
                </a:lnTo>
                <a:lnTo>
                  <a:pt x="3682060" y="71199"/>
                </a:lnTo>
                <a:lnTo>
                  <a:pt x="3695192" y="123189"/>
                </a:lnTo>
                <a:lnTo>
                  <a:pt x="3781394" y="48894"/>
                </a:lnTo>
                <a:close/>
              </a:path>
              <a:path w="3803015" h="1001395">
                <a:moveTo>
                  <a:pt x="3689604" y="48894"/>
                </a:moveTo>
                <a:lnTo>
                  <a:pt x="3677217" y="52026"/>
                </a:lnTo>
                <a:lnTo>
                  <a:pt x="3682060" y="71199"/>
                </a:lnTo>
                <a:lnTo>
                  <a:pt x="3694429" y="68072"/>
                </a:lnTo>
                <a:lnTo>
                  <a:pt x="3689604" y="48894"/>
                </a:lnTo>
                <a:close/>
              </a:path>
              <a:path w="3803015" h="1001395">
                <a:moveTo>
                  <a:pt x="3664077" y="0"/>
                </a:moveTo>
                <a:lnTo>
                  <a:pt x="3677217" y="52026"/>
                </a:lnTo>
                <a:lnTo>
                  <a:pt x="3689604" y="48894"/>
                </a:lnTo>
                <a:lnTo>
                  <a:pt x="3781394" y="48894"/>
                </a:lnTo>
                <a:lnTo>
                  <a:pt x="3802761" y="30480"/>
                </a:lnTo>
                <a:lnTo>
                  <a:pt x="3664077" y="0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E99BA723-A137-BD44-BBF6-4B4CC5EEDF7E}"/>
              </a:ext>
            </a:extLst>
          </p:cNvPr>
          <p:cNvSpPr txBox="1"/>
          <p:nvPr/>
        </p:nvSpPr>
        <p:spPr>
          <a:xfrm>
            <a:off x="6588918" y="3994157"/>
            <a:ext cx="2327434" cy="1062310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23336" rIns="0" bIns="0" rtlCol="0">
            <a:spAutoFit/>
          </a:bodyPr>
          <a:lstStyle/>
          <a:p>
            <a:pPr marL="181928" marR="177641" algn="ctr">
              <a:spcBef>
                <a:spcPts val="183"/>
              </a:spcBef>
            </a:pPr>
            <a:r>
              <a:rPr sz="1350" u="heavy" spc="-11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Vanishing </a:t>
            </a:r>
            <a:r>
              <a:rPr sz="1350" u="heavy" spc="-8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gradient problem: </a:t>
            </a:r>
            <a:r>
              <a:rPr sz="1350" spc="-8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4285F4"/>
                </a:solidFill>
                <a:latin typeface="Calibri"/>
                <a:cs typeface="Calibri"/>
              </a:rPr>
              <a:t>When these </a:t>
            </a:r>
            <a:r>
              <a:rPr sz="1350" spc="-8" dirty="0">
                <a:solidFill>
                  <a:srgbClr val="4285F4"/>
                </a:solidFill>
                <a:latin typeface="Calibri"/>
                <a:cs typeface="Calibri"/>
              </a:rPr>
              <a:t>are </a:t>
            </a:r>
            <a:r>
              <a:rPr sz="1350" dirty="0">
                <a:solidFill>
                  <a:srgbClr val="4285F4"/>
                </a:solidFill>
                <a:latin typeface="Calibri"/>
                <a:cs typeface="Calibri"/>
              </a:rPr>
              <a:t>small, the  </a:t>
            </a:r>
            <a:r>
              <a:rPr sz="1350" spc="-8" dirty="0">
                <a:solidFill>
                  <a:srgbClr val="4285F4"/>
                </a:solidFill>
                <a:latin typeface="Calibri"/>
                <a:cs typeface="Calibri"/>
              </a:rPr>
              <a:t>gradient </a:t>
            </a:r>
            <a:r>
              <a:rPr sz="1350" dirty="0">
                <a:solidFill>
                  <a:srgbClr val="4285F4"/>
                </a:solidFill>
                <a:latin typeface="Calibri"/>
                <a:cs typeface="Calibri"/>
              </a:rPr>
              <a:t>signal </a:t>
            </a:r>
            <a:r>
              <a:rPr sz="1350" spc="-4" dirty="0">
                <a:solidFill>
                  <a:srgbClr val="4285F4"/>
                </a:solidFill>
                <a:latin typeface="Calibri"/>
                <a:cs typeface="Calibri"/>
              </a:rPr>
              <a:t>gets </a:t>
            </a:r>
            <a:r>
              <a:rPr sz="1350" dirty="0">
                <a:solidFill>
                  <a:srgbClr val="4285F4"/>
                </a:solidFill>
                <a:latin typeface="Calibri"/>
                <a:cs typeface="Calibri"/>
              </a:rPr>
              <a:t>smaller  and </a:t>
            </a:r>
            <a:r>
              <a:rPr sz="1350" spc="-4" dirty="0">
                <a:solidFill>
                  <a:srgbClr val="4285F4"/>
                </a:solidFill>
                <a:latin typeface="Calibri"/>
                <a:cs typeface="Calibri"/>
              </a:rPr>
              <a:t>smaller </a:t>
            </a:r>
            <a:r>
              <a:rPr sz="1350" dirty="0">
                <a:solidFill>
                  <a:srgbClr val="4285F4"/>
                </a:solidFill>
                <a:latin typeface="Calibri"/>
                <a:cs typeface="Calibri"/>
              </a:rPr>
              <a:t>as </a:t>
            </a:r>
            <a:r>
              <a:rPr sz="1350" spc="-4" dirty="0">
                <a:solidFill>
                  <a:srgbClr val="4285F4"/>
                </a:solidFill>
                <a:latin typeface="Calibri"/>
                <a:cs typeface="Calibri"/>
              </a:rPr>
              <a:t>it  </a:t>
            </a:r>
            <a:r>
              <a:rPr sz="1350" spc="-11" dirty="0">
                <a:solidFill>
                  <a:srgbClr val="4285F4"/>
                </a:solidFill>
                <a:latin typeface="Calibri"/>
                <a:cs typeface="Calibri"/>
              </a:rPr>
              <a:t>backpropagates</a:t>
            </a:r>
            <a:r>
              <a:rPr sz="13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4285F4"/>
                </a:solidFill>
                <a:latin typeface="Calibri"/>
                <a:cs typeface="Calibri"/>
              </a:rPr>
              <a:t>further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F3CF8E3C-05E5-0948-BAB9-40BF45E3BBE5}"/>
              </a:ext>
            </a:extLst>
          </p:cNvPr>
          <p:cNvSpPr/>
          <p:nvPr/>
        </p:nvSpPr>
        <p:spPr>
          <a:xfrm>
            <a:off x="6334505" y="944062"/>
            <a:ext cx="712470" cy="333851"/>
          </a:xfrm>
          <a:custGeom>
            <a:avLst/>
            <a:gdLst/>
            <a:ahLst/>
            <a:cxnLst/>
            <a:rect l="l" t="t" r="r" b="b"/>
            <a:pathLst>
              <a:path w="949959" h="445134">
                <a:moveTo>
                  <a:pt x="0" y="445008"/>
                </a:moveTo>
                <a:lnTo>
                  <a:pt x="949451" y="445008"/>
                </a:lnTo>
                <a:lnTo>
                  <a:pt x="949451" y="0"/>
                </a:lnTo>
                <a:lnTo>
                  <a:pt x="0" y="0"/>
                </a:lnTo>
                <a:lnTo>
                  <a:pt x="0" y="445008"/>
                </a:lnTo>
                <a:close/>
              </a:path>
            </a:pathLst>
          </a:custGeom>
          <a:solidFill>
            <a:srgbClr val="4285F4">
              <a:alpha val="34901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D5BE008D-61C3-6646-8633-59C0E7BC3F47}"/>
              </a:ext>
            </a:extLst>
          </p:cNvPr>
          <p:cNvSpPr/>
          <p:nvPr/>
        </p:nvSpPr>
        <p:spPr>
          <a:xfrm>
            <a:off x="6480620" y="1276960"/>
            <a:ext cx="428625" cy="1444942"/>
          </a:xfrm>
          <a:custGeom>
            <a:avLst/>
            <a:gdLst/>
            <a:ahLst/>
            <a:cxnLst/>
            <a:rect l="l" t="t" r="r" b="b"/>
            <a:pathLst>
              <a:path w="571500" h="1926589">
                <a:moveTo>
                  <a:pt x="190472" y="1355259"/>
                </a:moveTo>
                <a:lnTo>
                  <a:pt x="0" y="1356106"/>
                </a:lnTo>
                <a:lnTo>
                  <a:pt x="288163" y="1926336"/>
                </a:lnTo>
                <a:lnTo>
                  <a:pt x="523565" y="1450466"/>
                </a:lnTo>
                <a:lnTo>
                  <a:pt x="190880" y="1450466"/>
                </a:lnTo>
                <a:lnTo>
                  <a:pt x="190472" y="1355259"/>
                </a:lnTo>
                <a:close/>
              </a:path>
              <a:path w="571500" h="1926589">
                <a:moveTo>
                  <a:pt x="380971" y="1354412"/>
                </a:moveTo>
                <a:lnTo>
                  <a:pt x="190472" y="1355259"/>
                </a:lnTo>
                <a:lnTo>
                  <a:pt x="190880" y="1450466"/>
                </a:lnTo>
                <a:lnTo>
                  <a:pt x="381380" y="1449704"/>
                </a:lnTo>
                <a:lnTo>
                  <a:pt x="380971" y="1354412"/>
                </a:lnTo>
                <a:close/>
              </a:path>
              <a:path w="571500" h="1926589">
                <a:moveTo>
                  <a:pt x="571500" y="1353565"/>
                </a:moveTo>
                <a:lnTo>
                  <a:pt x="380971" y="1354412"/>
                </a:lnTo>
                <a:lnTo>
                  <a:pt x="381380" y="1449704"/>
                </a:lnTo>
                <a:lnTo>
                  <a:pt x="190880" y="1450466"/>
                </a:lnTo>
                <a:lnTo>
                  <a:pt x="523565" y="1450466"/>
                </a:lnTo>
                <a:lnTo>
                  <a:pt x="571500" y="1353565"/>
                </a:lnTo>
                <a:close/>
              </a:path>
              <a:path w="571500" h="1926589">
                <a:moveTo>
                  <a:pt x="375157" y="0"/>
                </a:moveTo>
                <a:lnTo>
                  <a:pt x="184657" y="762"/>
                </a:lnTo>
                <a:lnTo>
                  <a:pt x="190472" y="1355259"/>
                </a:lnTo>
                <a:lnTo>
                  <a:pt x="380971" y="1354412"/>
                </a:lnTo>
                <a:lnTo>
                  <a:pt x="375157" y="0"/>
                </a:lnTo>
                <a:close/>
              </a:path>
            </a:pathLst>
          </a:custGeom>
          <a:solidFill>
            <a:srgbClr val="4285F4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52F79EC7-C339-F84D-8C14-7414BD60B2E1}"/>
              </a:ext>
            </a:extLst>
          </p:cNvPr>
          <p:cNvSpPr/>
          <p:nvPr/>
        </p:nvSpPr>
        <p:spPr>
          <a:xfrm>
            <a:off x="5324665" y="2483683"/>
            <a:ext cx="1231106" cy="428625"/>
          </a:xfrm>
          <a:custGeom>
            <a:avLst/>
            <a:gdLst/>
            <a:ahLst/>
            <a:cxnLst/>
            <a:rect l="l" t="t" r="r" b="b"/>
            <a:pathLst>
              <a:path w="1641475" h="571500">
                <a:moveTo>
                  <a:pt x="571500" y="0"/>
                </a:moveTo>
                <a:lnTo>
                  <a:pt x="0" y="285750"/>
                </a:lnTo>
                <a:lnTo>
                  <a:pt x="571500" y="571500"/>
                </a:lnTo>
                <a:lnTo>
                  <a:pt x="571500" y="381000"/>
                </a:lnTo>
                <a:lnTo>
                  <a:pt x="476250" y="381000"/>
                </a:lnTo>
                <a:lnTo>
                  <a:pt x="476250" y="190500"/>
                </a:lnTo>
                <a:lnTo>
                  <a:pt x="571500" y="190500"/>
                </a:lnTo>
                <a:lnTo>
                  <a:pt x="571500" y="0"/>
                </a:lnTo>
                <a:close/>
              </a:path>
              <a:path w="1641475" h="571500">
                <a:moveTo>
                  <a:pt x="571500" y="190500"/>
                </a:moveTo>
                <a:lnTo>
                  <a:pt x="476250" y="190500"/>
                </a:lnTo>
                <a:lnTo>
                  <a:pt x="476250" y="381000"/>
                </a:lnTo>
                <a:lnTo>
                  <a:pt x="571500" y="381000"/>
                </a:lnTo>
                <a:lnTo>
                  <a:pt x="571500" y="190500"/>
                </a:lnTo>
                <a:close/>
              </a:path>
              <a:path w="1641475" h="571500">
                <a:moveTo>
                  <a:pt x="1641221" y="190500"/>
                </a:moveTo>
                <a:lnTo>
                  <a:pt x="571500" y="190500"/>
                </a:lnTo>
                <a:lnTo>
                  <a:pt x="571500" y="381000"/>
                </a:lnTo>
                <a:lnTo>
                  <a:pt x="1641221" y="381000"/>
                </a:lnTo>
                <a:lnTo>
                  <a:pt x="1641221" y="190500"/>
                </a:lnTo>
                <a:close/>
              </a:path>
            </a:pathLst>
          </a:custGeom>
          <a:solidFill>
            <a:srgbClr val="4285F4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109EEF3D-8640-024D-ABCD-A49EE2A8C32F}"/>
              </a:ext>
            </a:extLst>
          </p:cNvPr>
          <p:cNvSpPr/>
          <p:nvPr/>
        </p:nvSpPr>
        <p:spPr>
          <a:xfrm>
            <a:off x="3819907" y="2525973"/>
            <a:ext cx="1231106" cy="342900"/>
          </a:xfrm>
          <a:custGeom>
            <a:avLst/>
            <a:gdLst/>
            <a:ahLst/>
            <a:cxnLst/>
            <a:rect l="l" t="t" r="r" b="b"/>
            <a:pathLst>
              <a:path w="1641475" h="457200">
                <a:moveTo>
                  <a:pt x="457200" y="0"/>
                </a:moveTo>
                <a:lnTo>
                  <a:pt x="0" y="228600"/>
                </a:lnTo>
                <a:lnTo>
                  <a:pt x="457200" y="457200"/>
                </a:lnTo>
                <a:lnTo>
                  <a:pt x="457200" y="304800"/>
                </a:lnTo>
                <a:lnTo>
                  <a:pt x="381000" y="304800"/>
                </a:lnTo>
                <a:lnTo>
                  <a:pt x="381000" y="152400"/>
                </a:lnTo>
                <a:lnTo>
                  <a:pt x="457200" y="152400"/>
                </a:lnTo>
                <a:lnTo>
                  <a:pt x="457200" y="0"/>
                </a:lnTo>
                <a:close/>
              </a:path>
              <a:path w="1641475" h="457200">
                <a:moveTo>
                  <a:pt x="457200" y="152400"/>
                </a:moveTo>
                <a:lnTo>
                  <a:pt x="381000" y="152400"/>
                </a:lnTo>
                <a:lnTo>
                  <a:pt x="381000" y="304800"/>
                </a:lnTo>
                <a:lnTo>
                  <a:pt x="457200" y="304800"/>
                </a:lnTo>
                <a:lnTo>
                  <a:pt x="457200" y="152400"/>
                </a:lnTo>
                <a:close/>
              </a:path>
              <a:path w="1641475" h="457200">
                <a:moveTo>
                  <a:pt x="1641220" y="152400"/>
                </a:moveTo>
                <a:lnTo>
                  <a:pt x="457200" y="152400"/>
                </a:lnTo>
                <a:lnTo>
                  <a:pt x="457200" y="304800"/>
                </a:lnTo>
                <a:lnTo>
                  <a:pt x="1641220" y="304800"/>
                </a:lnTo>
                <a:lnTo>
                  <a:pt x="1641220" y="152400"/>
                </a:lnTo>
                <a:close/>
              </a:path>
            </a:pathLst>
          </a:custGeom>
          <a:solidFill>
            <a:srgbClr val="4285F4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47C4B2FC-8F2C-2A4C-B495-E82F0C6621A2}"/>
              </a:ext>
            </a:extLst>
          </p:cNvPr>
          <p:cNvSpPr/>
          <p:nvPr/>
        </p:nvSpPr>
        <p:spPr>
          <a:xfrm>
            <a:off x="2315146" y="2583124"/>
            <a:ext cx="1231106" cy="230029"/>
          </a:xfrm>
          <a:custGeom>
            <a:avLst/>
            <a:gdLst/>
            <a:ahLst/>
            <a:cxnLst/>
            <a:rect l="l" t="t" r="r" b="b"/>
            <a:pathLst>
              <a:path w="1641475" h="306704">
                <a:moveTo>
                  <a:pt x="306324" y="0"/>
                </a:moveTo>
                <a:lnTo>
                  <a:pt x="0" y="153162"/>
                </a:lnTo>
                <a:lnTo>
                  <a:pt x="306324" y="306324"/>
                </a:lnTo>
                <a:lnTo>
                  <a:pt x="306324" y="204215"/>
                </a:lnTo>
                <a:lnTo>
                  <a:pt x="255269" y="204215"/>
                </a:lnTo>
                <a:lnTo>
                  <a:pt x="255269" y="102108"/>
                </a:lnTo>
                <a:lnTo>
                  <a:pt x="306324" y="102108"/>
                </a:lnTo>
                <a:lnTo>
                  <a:pt x="306324" y="0"/>
                </a:lnTo>
                <a:close/>
              </a:path>
              <a:path w="1641475" h="306704">
                <a:moveTo>
                  <a:pt x="306324" y="102108"/>
                </a:moveTo>
                <a:lnTo>
                  <a:pt x="255269" y="102108"/>
                </a:lnTo>
                <a:lnTo>
                  <a:pt x="255269" y="204215"/>
                </a:lnTo>
                <a:lnTo>
                  <a:pt x="306324" y="204215"/>
                </a:lnTo>
                <a:lnTo>
                  <a:pt x="306324" y="102108"/>
                </a:lnTo>
                <a:close/>
              </a:path>
              <a:path w="1641475" h="306704">
                <a:moveTo>
                  <a:pt x="1641220" y="102108"/>
                </a:moveTo>
                <a:lnTo>
                  <a:pt x="306324" y="102108"/>
                </a:lnTo>
                <a:lnTo>
                  <a:pt x="306324" y="204215"/>
                </a:lnTo>
                <a:lnTo>
                  <a:pt x="1641220" y="204215"/>
                </a:lnTo>
                <a:lnTo>
                  <a:pt x="1641220" y="102108"/>
                </a:lnTo>
                <a:close/>
              </a:path>
            </a:pathLst>
          </a:custGeom>
          <a:solidFill>
            <a:srgbClr val="4285F4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DC2641DA-780A-9548-9EC1-0E86ABD798F1}"/>
              </a:ext>
            </a:extLst>
          </p:cNvPr>
          <p:cNvSpPr/>
          <p:nvPr/>
        </p:nvSpPr>
        <p:spPr>
          <a:xfrm>
            <a:off x="1237297" y="2641417"/>
            <a:ext cx="802958" cy="113348"/>
          </a:xfrm>
          <a:custGeom>
            <a:avLst/>
            <a:gdLst/>
            <a:ahLst/>
            <a:cxnLst/>
            <a:rect l="l" t="t" r="r" b="b"/>
            <a:pathLst>
              <a:path w="1070610" h="151130">
                <a:moveTo>
                  <a:pt x="150876" y="0"/>
                </a:moveTo>
                <a:lnTo>
                  <a:pt x="0" y="75437"/>
                </a:lnTo>
                <a:lnTo>
                  <a:pt x="150876" y="150875"/>
                </a:lnTo>
                <a:lnTo>
                  <a:pt x="150876" y="100584"/>
                </a:lnTo>
                <a:lnTo>
                  <a:pt x="125730" y="100584"/>
                </a:lnTo>
                <a:lnTo>
                  <a:pt x="125730" y="50291"/>
                </a:lnTo>
                <a:lnTo>
                  <a:pt x="150876" y="50291"/>
                </a:lnTo>
                <a:lnTo>
                  <a:pt x="150876" y="0"/>
                </a:lnTo>
                <a:close/>
              </a:path>
              <a:path w="1070610" h="151130">
                <a:moveTo>
                  <a:pt x="150876" y="50291"/>
                </a:moveTo>
                <a:lnTo>
                  <a:pt x="125730" y="50291"/>
                </a:lnTo>
                <a:lnTo>
                  <a:pt x="125730" y="100584"/>
                </a:lnTo>
                <a:lnTo>
                  <a:pt x="150876" y="100584"/>
                </a:lnTo>
                <a:lnTo>
                  <a:pt x="150876" y="50291"/>
                </a:lnTo>
                <a:close/>
              </a:path>
              <a:path w="1070610" h="151130">
                <a:moveTo>
                  <a:pt x="1070356" y="50291"/>
                </a:moveTo>
                <a:lnTo>
                  <a:pt x="150876" y="50291"/>
                </a:lnTo>
                <a:lnTo>
                  <a:pt x="150876" y="100584"/>
                </a:lnTo>
                <a:lnTo>
                  <a:pt x="1070356" y="100584"/>
                </a:lnTo>
                <a:lnTo>
                  <a:pt x="1070356" y="50291"/>
                </a:lnTo>
                <a:close/>
              </a:path>
            </a:pathLst>
          </a:custGeom>
          <a:solidFill>
            <a:srgbClr val="4285F4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92145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57150"/>
            <a:ext cx="8902599" cy="492443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D148844-3D2D-4148-9E46-7C81BC43C999}"/>
              </a:ext>
            </a:extLst>
          </p:cNvPr>
          <p:cNvSpPr/>
          <p:nvPr/>
        </p:nvSpPr>
        <p:spPr>
          <a:xfrm>
            <a:off x="1872415" y="2213947"/>
            <a:ext cx="276398" cy="160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6728BAA-C091-2040-9A6B-2AE593D73139}"/>
              </a:ext>
            </a:extLst>
          </p:cNvPr>
          <p:cNvSpPr/>
          <p:nvPr/>
        </p:nvSpPr>
        <p:spPr>
          <a:xfrm>
            <a:off x="3387974" y="2196554"/>
            <a:ext cx="286625" cy="184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39BAB2F-3787-7E46-8C5F-A6FB5CB8FC97}"/>
              </a:ext>
            </a:extLst>
          </p:cNvPr>
          <p:cNvSpPr/>
          <p:nvPr/>
        </p:nvSpPr>
        <p:spPr>
          <a:xfrm>
            <a:off x="4865960" y="2196554"/>
            <a:ext cx="287511" cy="184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529AB5E-5FD3-A94C-BED2-962B5DDB33AD}"/>
              </a:ext>
            </a:extLst>
          </p:cNvPr>
          <p:cNvSpPr/>
          <p:nvPr/>
        </p:nvSpPr>
        <p:spPr>
          <a:xfrm>
            <a:off x="6365581" y="2217425"/>
            <a:ext cx="283130" cy="16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15F45CF-F497-B740-BF94-F3408CE4FFB3}"/>
              </a:ext>
            </a:extLst>
          </p:cNvPr>
          <p:cNvSpPr txBox="1">
            <a:spLocks/>
          </p:cNvSpPr>
          <p:nvPr/>
        </p:nvSpPr>
        <p:spPr>
          <a:xfrm>
            <a:off x="1430656" y="619937"/>
            <a:ext cx="4776311" cy="99498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Segoe UI Symbol"/>
                <a:ea typeface="+mj-ea"/>
                <a:cs typeface="Segoe UI Symbol"/>
              </a:defRPr>
            </a:lvl1pPr>
          </a:lstStyle>
          <a:p>
            <a:pPr marL="9525">
              <a:spcBef>
                <a:spcPts val="79"/>
              </a:spcBef>
            </a:pPr>
            <a:r>
              <a:rPr lang="en-US" kern="0">
                <a:solidFill>
                  <a:srgbClr val="3986FF"/>
                </a:solidFill>
                <a:latin typeface="Calibri"/>
                <a:cs typeface="Calibri"/>
              </a:rPr>
              <a:t>Why is vanishing </a:t>
            </a:r>
            <a:r>
              <a:rPr lang="en-US" kern="0" spc="-4">
                <a:solidFill>
                  <a:srgbClr val="3986FF"/>
                </a:solidFill>
                <a:latin typeface="Calibri"/>
                <a:cs typeface="Calibri"/>
              </a:rPr>
              <a:t>gradient </a:t>
            </a:r>
            <a:r>
              <a:rPr lang="en-US" kern="0">
                <a:solidFill>
                  <a:srgbClr val="3986FF"/>
                </a:solidFill>
                <a:latin typeface="Calibri"/>
                <a:cs typeface="Calibri"/>
              </a:rPr>
              <a:t>a</a:t>
            </a:r>
            <a:r>
              <a:rPr lang="en-US" kern="0" spc="-94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lang="en-US" kern="0" spc="-4">
                <a:solidFill>
                  <a:srgbClr val="3986FF"/>
                </a:solidFill>
                <a:latin typeface="Calibri"/>
                <a:cs typeface="Calibri"/>
              </a:rPr>
              <a:t>problem?</a:t>
            </a:r>
            <a:endParaRPr lang="en-US" kern="0" spc="-4" dirty="0">
              <a:solidFill>
                <a:srgbClr val="3986FF"/>
              </a:solidFill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0EAB5E-E3FF-2648-AC46-A5E054A1C85A}"/>
              </a:ext>
            </a:extLst>
          </p:cNvPr>
          <p:cNvSpPr/>
          <p:nvPr/>
        </p:nvSpPr>
        <p:spPr>
          <a:xfrm>
            <a:off x="2119123" y="2469730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3E57C36-E8D7-A34D-9F61-2EEABC079A75}"/>
              </a:ext>
            </a:extLst>
          </p:cNvPr>
          <p:cNvSpPr/>
          <p:nvPr/>
        </p:nvSpPr>
        <p:spPr>
          <a:xfrm>
            <a:off x="2119123" y="2644609"/>
            <a:ext cx="124586" cy="130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EF32935-C4AF-984E-80F3-926E68FA84E5}"/>
              </a:ext>
            </a:extLst>
          </p:cNvPr>
          <p:cNvSpPr/>
          <p:nvPr/>
        </p:nvSpPr>
        <p:spPr>
          <a:xfrm>
            <a:off x="2119123" y="2818346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8B8CF2A5-F9BB-644D-9FC6-9EAE110B135A}"/>
              </a:ext>
            </a:extLst>
          </p:cNvPr>
          <p:cNvSpPr/>
          <p:nvPr/>
        </p:nvSpPr>
        <p:spPr>
          <a:xfrm>
            <a:off x="2119123" y="2993224"/>
            <a:ext cx="124586" cy="1303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BC585AB4-E7E5-6A4D-9558-C19A36910A00}"/>
              </a:ext>
            </a:extLst>
          </p:cNvPr>
          <p:cNvSpPr/>
          <p:nvPr/>
        </p:nvSpPr>
        <p:spPr>
          <a:xfrm>
            <a:off x="2040827" y="2400578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1" y="1068103"/>
                </a:lnTo>
                <a:lnTo>
                  <a:pt x="17854" y="1055036"/>
                </a:lnTo>
                <a:lnTo>
                  <a:pt x="4790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0" y="37236"/>
                </a:lnTo>
                <a:lnTo>
                  <a:pt x="17854" y="17859"/>
                </a:lnTo>
                <a:lnTo>
                  <a:pt x="37231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60F41B72-B041-2B4E-8E0C-80E90E7FD03A}"/>
              </a:ext>
            </a:extLst>
          </p:cNvPr>
          <p:cNvSpPr/>
          <p:nvPr/>
        </p:nvSpPr>
        <p:spPr>
          <a:xfrm>
            <a:off x="6656641" y="1383308"/>
            <a:ext cx="83820" cy="1016794"/>
          </a:xfrm>
          <a:custGeom>
            <a:avLst/>
            <a:gdLst/>
            <a:ahLst/>
            <a:cxnLst/>
            <a:rect l="l" t="t" r="r" b="b"/>
            <a:pathLst>
              <a:path w="111759" h="1355725">
                <a:moveTo>
                  <a:pt x="56106" y="39268"/>
                </a:moveTo>
                <a:lnTo>
                  <a:pt x="46136" y="56107"/>
                </a:lnTo>
                <a:lnTo>
                  <a:pt x="38353" y="1355344"/>
                </a:lnTo>
                <a:lnTo>
                  <a:pt x="58166" y="1355344"/>
                </a:lnTo>
                <a:lnTo>
                  <a:pt x="65947" y="56389"/>
                </a:lnTo>
                <a:lnTo>
                  <a:pt x="56106" y="39268"/>
                </a:lnTo>
                <a:close/>
              </a:path>
              <a:path w="111759" h="1355725">
                <a:moveTo>
                  <a:pt x="67538" y="19558"/>
                </a:moveTo>
                <a:lnTo>
                  <a:pt x="46354" y="19558"/>
                </a:lnTo>
                <a:lnTo>
                  <a:pt x="66167" y="19685"/>
                </a:lnTo>
                <a:lnTo>
                  <a:pt x="65947" y="56389"/>
                </a:lnTo>
                <a:lnTo>
                  <a:pt x="91567" y="100965"/>
                </a:lnTo>
                <a:lnTo>
                  <a:pt x="94360" y="105791"/>
                </a:lnTo>
                <a:lnTo>
                  <a:pt x="100456" y="107442"/>
                </a:lnTo>
                <a:lnTo>
                  <a:pt x="105155" y="104648"/>
                </a:lnTo>
                <a:lnTo>
                  <a:pt x="109854" y="101981"/>
                </a:lnTo>
                <a:lnTo>
                  <a:pt x="111505" y="95885"/>
                </a:lnTo>
                <a:lnTo>
                  <a:pt x="108838" y="91186"/>
                </a:lnTo>
                <a:lnTo>
                  <a:pt x="67538" y="19558"/>
                </a:lnTo>
                <a:close/>
              </a:path>
              <a:path w="111759" h="1355725">
                <a:moveTo>
                  <a:pt x="56260" y="0"/>
                </a:moveTo>
                <a:lnTo>
                  <a:pt x="2794" y="90551"/>
                </a:lnTo>
                <a:lnTo>
                  <a:pt x="0" y="95250"/>
                </a:lnTo>
                <a:lnTo>
                  <a:pt x="1524" y="101346"/>
                </a:lnTo>
                <a:lnTo>
                  <a:pt x="6223" y="104013"/>
                </a:lnTo>
                <a:lnTo>
                  <a:pt x="10922" y="106807"/>
                </a:lnTo>
                <a:lnTo>
                  <a:pt x="17018" y="105283"/>
                </a:lnTo>
                <a:lnTo>
                  <a:pt x="46136" y="56107"/>
                </a:lnTo>
                <a:lnTo>
                  <a:pt x="46354" y="19558"/>
                </a:lnTo>
                <a:lnTo>
                  <a:pt x="67538" y="19558"/>
                </a:lnTo>
                <a:lnTo>
                  <a:pt x="56260" y="0"/>
                </a:lnTo>
                <a:close/>
              </a:path>
              <a:path w="111759" h="1355725">
                <a:moveTo>
                  <a:pt x="66138" y="24511"/>
                </a:moveTo>
                <a:lnTo>
                  <a:pt x="47625" y="24511"/>
                </a:lnTo>
                <a:lnTo>
                  <a:pt x="64770" y="24638"/>
                </a:lnTo>
                <a:lnTo>
                  <a:pt x="56106" y="39268"/>
                </a:lnTo>
                <a:lnTo>
                  <a:pt x="65947" y="56389"/>
                </a:lnTo>
                <a:lnTo>
                  <a:pt x="66138" y="24511"/>
                </a:lnTo>
                <a:close/>
              </a:path>
              <a:path w="111759" h="1355725">
                <a:moveTo>
                  <a:pt x="46354" y="19558"/>
                </a:moveTo>
                <a:lnTo>
                  <a:pt x="46136" y="56107"/>
                </a:lnTo>
                <a:lnTo>
                  <a:pt x="56106" y="39268"/>
                </a:lnTo>
                <a:lnTo>
                  <a:pt x="47625" y="24511"/>
                </a:lnTo>
                <a:lnTo>
                  <a:pt x="66138" y="24511"/>
                </a:lnTo>
                <a:lnTo>
                  <a:pt x="66167" y="19685"/>
                </a:lnTo>
                <a:lnTo>
                  <a:pt x="46354" y="19558"/>
                </a:lnTo>
                <a:close/>
              </a:path>
              <a:path w="111759" h="1355725">
                <a:moveTo>
                  <a:pt x="47625" y="24511"/>
                </a:moveTo>
                <a:lnTo>
                  <a:pt x="56106" y="39268"/>
                </a:lnTo>
                <a:lnTo>
                  <a:pt x="64770" y="24638"/>
                </a:lnTo>
                <a:lnTo>
                  <a:pt x="47625" y="2451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29FFF931-37B3-5E4E-97E5-D6696FDEB125}"/>
              </a:ext>
            </a:extLst>
          </p:cNvPr>
          <p:cNvSpPr/>
          <p:nvPr/>
        </p:nvSpPr>
        <p:spPr>
          <a:xfrm>
            <a:off x="5324665" y="2761099"/>
            <a:ext cx="1231106" cy="83820"/>
          </a:xfrm>
          <a:custGeom>
            <a:avLst/>
            <a:gdLst/>
            <a:ahLst/>
            <a:cxnLst/>
            <a:rect l="l" t="t" r="r" b="b"/>
            <a:pathLst>
              <a:path w="1641475" h="111760">
                <a:moveTo>
                  <a:pt x="1601996" y="55752"/>
                </a:moveTo>
                <a:lnTo>
                  <a:pt x="1540382" y="91693"/>
                </a:lnTo>
                <a:lnTo>
                  <a:pt x="1535684" y="94361"/>
                </a:lnTo>
                <a:lnTo>
                  <a:pt x="1534032" y="100456"/>
                </a:lnTo>
                <a:lnTo>
                  <a:pt x="1536827" y="105155"/>
                </a:lnTo>
                <a:lnTo>
                  <a:pt x="1539494" y="109981"/>
                </a:lnTo>
                <a:lnTo>
                  <a:pt x="1545590" y="111505"/>
                </a:lnTo>
                <a:lnTo>
                  <a:pt x="1550289" y="108712"/>
                </a:lnTo>
                <a:lnTo>
                  <a:pt x="1624212" y="65659"/>
                </a:lnTo>
                <a:lnTo>
                  <a:pt x="1621536" y="65659"/>
                </a:lnTo>
                <a:lnTo>
                  <a:pt x="1621536" y="64262"/>
                </a:lnTo>
                <a:lnTo>
                  <a:pt x="1616582" y="64262"/>
                </a:lnTo>
                <a:lnTo>
                  <a:pt x="1601996" y="55752"/>
                </a:lnTo>
                <a:close/>
              </a:path>
              <a:path w="1641475" h="111760">
                <a:moveTo>
                  <a:pt x="1585014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1585014" y="65659"/>
                </a:lnTo>
                <a:lnTo>
                  <a:pt x="1601996" y="55752"/>
                </a:lnTo>
                <a:lnTo>
                  <a:pt x="1585014" y="45847"/>
                </a:lnTo>
                <a:close/>
              </a:path>
              <a:path w="1641475" h="111760">
                <a:moveTo>
                  <a:pt x="1624212" y="45847"/>
                </a:moveTo>
                <a:lnTo>
                  <a:pt x="1621536" y="45847"/>
                </a:lnTo>
                <a:lnTo>
                  <a:pt x="1621536" y="65659"/>
                </a:lnTo>
                <a:lnTo>
                  <a:pt x="1624212" y="65659"/>
                </a:lnTo>
                <a:lnTo>
                  <a:pt x="1641221" y="55752"/>
                </a:lnTo>
                <a:lnTo>
                  <a:pt x="1624212" y="45847"/>
                </a:lnTo>
                <a:close/>
              </a:path>
              <a:path w="1641475" h="111760">
                <a:moveTo>
                  <a:pt x="1616582" y="47243"/>
                </a:moveTo>
                <a:lnTo>
                  <a:pt x="1601996" y="55752"/>
                </a:lnTo>
                <a:lnTo>
                  <a:pt x="1616582" y="64262"/>
                </a:lnTo>
                <a:lnTo>
                  <a:pt x="1616582" y="47243"/>
                </a:lnTo>
                <a:close/>
              </a:path>
              <a:path w="1641475" h="111760">
                <a:moveTo>
                  <a:pt x="1621536" y="47243"/>
                </a:moveTo>
                <a:lnTo>
                  <a:pt x="1616582" y="47243"/>
                </a:lnTo>
                <a:lnTo>
                  <a:pt x="1616582" y="64262"/>
                </a:lnTo>
                <a:lnTo>
                  <a:pt x="1621536" y="64262"/>
                </a:lnTo>
                <a:lnTo>
                  <a:pt x="1621536" y="47243"/>
                </a:lnTo>
                <a:close/>
              </a:path>
              <a:path w="1641475" h="111760">
                <a:moveTo>
                  <a:pt x="1545590" y="0"/>
                </a:moveTo>
                <a:lnTo>
                  <a:pt x="1539494" y="1524"/>
                </a:lnTo>
                <a:lnTo>
                  <a:pt x="1536827" y="6350"/>
                </a:lnTo>
                <a:lnTo>
                  <a:pt x="1534032" y="11049"/>
                </a:lnTo>
                <a:lnTo>
                  <a:pt x="1535684" y="17144"/>
                </a:lnTo>
                <a:lnTo>
                  <a:pt x="1540382" y="19812"/>
                </a:lnTo>
                <a:lnTo>
                  <a:pt x="1601996" y="55752"/>
                </a:lnTo>
                <a:lnTo>
                  <a:pt x="1616582" y="47243"/>
                </a:lnTo>
                <a:lnTo>
                  <a:pt x="1621536" y="47243"/>
                </a:lnTo>
                <a:lnTo>
                  <a:pt x="1621536" y="45847"/>
                </a:lnTo>
                <a:lnTo>
                  <a:pt x="1624212" y="45847"/>
                </a:lnTo>
                <a:lnTo>
                  <a:pt x="1550289" y="2793"/>
                </a:lnTo>
                <a:lnTo>
                  <a:pt x="154559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2B3AB0C7-ADB5-044A-B8CF-10479F110EB0}"/>
              </a:ext>
            </a:extLst>
          </p:cNvPr>
          <p:cNvSpPr/>
          <p:nvPr/>
        </p:nvSpPr>
        <p:spPr>
          <a:xfrm>
            <a:off x="6635115" y="2469730"/>
            <a:ext cx="124586" cy="1314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4DE2637-7FEF-2041-80A2-CDA8FA663FBD}"/>
              </a:ext>
            </a:extLst>
          </p:cNvPr>
          <p:cNvSpPr/>
          <p:nvPr/>
        </p:nvSpPr>
        <p:spPr>
          <a:xfrm>
            <a:off x="6635115" y="2644609"/>
            <a:ext cx="124586" cy="1303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FA38D992-95A1-9F49-8F96-C5CB547B78A8}"/>
              </a:ext>
            </a:extLst>
          </p:cNvPr>
          <p:cNvSpPr/>
          <p:nvPr/>
        </p:nvSpPr>
        <p:spPr>
          <a:xfrm>
            <a:off x="6635115" y="2818346"/>
            <a:ext cx="124586" cy="1314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BB2A8E7A-E0C4-C746-BFBB-B15C7D9E170C}"/>
              </a:ext>
            </a:extLst>
          </p:cNvPr>
          <p:cNvSpPr/>
          <p:nvPr/>
        </p:nvSpPr>
        <p:spPr>
          <a:xfrm>
            <a:off x="6635115" y="2993224"/>
            <a:ext cx="124586" cy="1303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4E20FFC2-E877-EF42-B24D-94185398D65B}"/>
              </a:ext>
            </a:extLst>
          </p:cNvPr>
          <p:cNvSpPr/>
          <p:nvPr/>
        </p:nvSpPr>
        <p:spPr>
          <a:xfrm>
            <a:off x="6555677" y="2400578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5B772970-6196-9E43-AE95-A9B3FF7911EE}"/>
              </a:ext>
            </a:extLst>
          </p:cNvPr>
          <p:cNvSpPr/>
          <p:nvPr/>
        </p:nvSpPr>
        <p:spPr>
          <a:xfrm>
            <a:off x="3820478" y="2761099"/>
            <a:ext cx="1231106" cy="83820"/>
          </a:xfrm>
          <a:custGeom>
            <a:avLst/>
            <a:gdLst/>
            <a:ahLst/>
            <a:cxnLst/>
            <a:rect l="l" t="t" r="r" b="b"/>
            <a:pathLst>
              <a:path w="1641475" h="111760">
                <a:moveTo>
                  <a:pt x="1601996" y="55752"/>
                </a:moveTo>
                <a:lnTo>
                  <a:pt x="1540382" y="91693"/>
                </a:lnTo>
                <a:lnTo>
                  <a:pt x="1535683" y="94361"/>
                </a:lnTo>
                <a:lnTo>
                  <a:pt x="1534032" y="100456"/>
                </a:lnTo>
                <a:lnTo>
                  <a:pt x="1536827" y="105155"/>
                </a:lnTo>
                <a:lnTo>
                  <a:pt x="1539493" y="109981"/>
                </a:lnTo>
                <a:lnTo>
                  <a:pt x="1545589" y="111505"/>
                </a:lnTo>
                <a:lnTo>
                  <a:pt x="1550289" y="108712"/>
                </a:lnTo>
                <a:lnTo>
                  <a:pt x="1624212" y="65659"/>
                </a:lnTo>
                <a:lnTo>
                  <a:pt x="1621535" y="65659"/>
                </a:lnTo>
                <a:lnTo>
                  <a:pt x="1621535" y="64262"/>
                </a:lnTo>
                <a:lnTo>
                  <a:pt x="1616582" y="64262"/>
                </a:lnTo>
                <a:lnTo>
                  <a:pt x="1601996" y="55752"/>
                </a:lnTo>
                <a:close/>
              </a:path>
              <a:path w="1641475" h="111760">
                <a:moveTo>
                  <a:pt x="1585014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1585014" y="65659"/>
                </a:lnTo>
                <a:lnTo>
                  <a:pt x="1601996" y="55752"/>
                </a:lnTo>
                <a:lnTo>
                  <a:pt x="1585014" y="45847"/>
                </a:lnTo>
                <a:close/>
              </a:path>
              <a:path w="1641475" h="111760">
                <a:moveTo>
                  <a:pt x="1624212" y="45847"/>
                </a:moveTo>
                <a:lnTo>
                  <a:pt x="1621535" y="45847"/>
                </a:lnTo>
                <a:lnTo>
                  <a:pt x="1621535" y="65659"/>
                </a:lnTo>
                <a:lnTo>
                  <a:pt x="1624212" y="65659"/>
                </a:lnTo>
                <a:lnTo>
                  <a:pt x="1641220" y="55752"/>
                </a:lnTo>
                <a:lnTo>
                  <a:pt x="1624212" y="45847"/>
                </a:lnTo>
                <a:close/>
              </a:path>
              <a:path w="1641475" h="111760">
                <a:moveTo>
                  <a:pt x="1616582" y="47243"/>
                </a:moveTo>
                <a:lnTo>
                  <a:pt x="1601996" y="55752"/>
                </a:lnTo>
                <a:lnTo>
                  <a:pt x="1616582" y="64262"/>
                </a:lnTo>
                <a:lnTo>
                  <a:pt x="1616582" y="47243"/>
                </a:lnTo>
                <a:close/>
              </a:path>
              <a:path w="1641475" h="111760">
                <a:moveTo>
                  <a:pt x="1621535" y="47243"/>
                </a:moveTo>
                <a:lnTo>
                  <a:pt x="1616582" y="47243"/>
                </a:lnTo>
                <a:lnTo>
                  <a:pt x="1616582" y="64262"/>
                </a:lnTo>
                <a:lnTo>
                  <a:pt x="1621535" y="64262"/>
                </a:lnTo>
                <a:lnTo>
                  <a:pt x="1621535" y="47243"/>
                </a:lnTo>
                <a:close/>
              </a:path>
              <a:path w="1641475" h="111760">
                <a:moveTo>
                  <a:pt x="1545589" y="0"/>
                </a:moveTo>
                <a:lnTo>
                  <a:pt x="1539493" y="1524"/>
                </a:lnTo>
                <a:lnTo>
                  <a:pt x="1536827" y="6350"/>
                </a:lnTo>
                <a:lnTo>
                  <a:pt x="1534032" y="11049"/>
                </a:lnTo>
                <a:lnTo>
                  <a:pt x="1535683" y="17144"/>
                </a:lnTo>
                <a:lnTo>
                  <a:pt x="1540382" y="19812"/>
                </a:lnTo>
                <a:lnTo>
                  <a:pt x="1601996" y="55752"/>
                </a:lnTo>
                <a:lnTo>
                  <a:pt x="1616582" y="47243"/>
                </a:lnTo>
                <a:lnTo>
                  <a:pt x="1621535" y="47243"/>
                </a:lnTo>
                <a:lnTo>
                  <a:pt x="1621535" y="45847"/>
                </a:lnTo>
                <a:lnTo>
                  <a:pt x="1624212" y="45847"/>
                </a:lnTo>
                <a:lnTo>
                  <a:pt x="1550289" y="2793"/>
                </a:lnTo>
                <a:lnTo>
                  <a:pt x="154558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9EDBC8A-00E3-E047-BEB7-35C688889A67}"/>
              </a:ext>
            </a:extLst>
          </p:cNvPr>
          <p:cNvSpPr/>
          <p:nvPr/>
        </p:nvSpPr>
        <p:spPr>
          <a:xfrm>
            <a:off x="5129784" y="2469730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EF9EB443-F214-8C4F-AA7E-E504A6CC267A}"/>
              </a:ext>
            </a:extLst>
          </p:cNvPr>
          <p:cNvSpPr/>
          <p:nvPr/>
        </p:nvSpPr>
        <p:spPr>
          <a:xfrm>
            <a:off x="5129784" y="2644609"/>
            <a:ext cx="124586" cy="130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5B4ED216-8649-644B-99E3-53DC0D3F9EA9}"/>
              </a:ext>
            </a:extLst>
          </p:cNvPr>
          <p:cNvSpPr/>
          <p:nvPr/>
        </p:nvSpPr>
        <p:spPr>
          <a:xfrm>
            <a:off x="5129784" y="2818346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23412FE5-FCD5-014B-845C-A42B98383A07}"/>
              </a:ext>
            </a:extLst>
          </p:cNvPr>
          <p:cNvSpPr/>
          <p:nvPr/>
        </p:nvSpPr>
        <p:spPr>
          <a:xfrm>
            <a:off x="5129784" y="2993224"/>
            <a:ext cx="124586" cy="1303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144D66BA-47DB-BF43-B957-A89F6785709D}"/>
              </a:ext>
            </a:extLst>
          </p:cNvPr>
          <p:cNvSpPr/>
          <p:nvPr/>
        </p:nvSpPr>
        <p:spPr>
          <a:xfrm>
            <a:off x="5050346" y="2400578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B7D5CEA9-C5B4-DD4D-8415-9EC35A9364D6}"/>
              </a:ext>
            </a:extLst>
          </p:cNvPr>
          <p:cNvSpPr/>
          <p:nvPr/>
        </p:nvSpPr>
        <p:spPr>
          <a:xfrm>
            <a:off x="2315146" y="2761099"/>
            <a:ext cx="1231106" cy="83820"/>
          </a:xfrm>
          <a:custGeom>
            <a:avLst/>
            <a:gdLst/>
            <a:ahLst/>
            <a:cxnLst/>
            <a:rect l="l" t="t" r="r" b="b"/>
            <a:pathLst>
              <a:path w="1641475" h="111760">
                <a:moveTo>
                  <a:pt x="1601996" y="55752"/>
                </a:moveTo>
                <a:lnTo>
                  <a:pt x="1540383" y="91693"/>
                </a:lnTo>
                <a:lnTo>
                  <a:pt x="1535683" y="94361"/>
                </a:lnTo>
                <a:lnTo>
                  <a:pt x="1534033" y="100456"/>
                </a:lnTo>
                <a:lnTo>
                  <a:pt x="1536827" y="105155"/>
                </a:lnTo>
                <a:lnTo>
                  <a:pt x="1539494" y="109981"/>
                </a:lnTo>
                <a:lnTo>
                  <a:pt x="1545589" y="111505"/>
                </a:lnTo>
                <a:lnTo>
                  <a:pt x="1550289" y="108712"/>
                </a:lnTo>
                <a:lnTo>
                  <a:pt x="1624212" y="65659"/>
                </a:lnTo>
                <a:lnTo>
                  <a:pt x="1621536" y="65659"/>
                </a:lnTo>
                <a:lnTo>
                  <a:pt x="1621536" y="64262"/>
                </a:lnTo>
                <a:lnTo>
                  <a:pt x="1616583" y="64262"/>
                </a:lnTo>
                <a:lnTo>
                  <a:pt x="1601996" y="55752"/>
                </a:lnTo>
                <a:close/>
              </a:path>
              <a:path w="1641475" h="111760">
                <a:moveTo>
                  <a:pt x="1585014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1585014" y="65659"/>
                </a:lnTo>
                <a:lnTo>
                  <a:pt x="1601996" y="55752"/>
                </a:lnTo>
                <a:lnTo>
                  <a:pt x="1585014" y="45847"/>
                </a:lnTo>
                <a:close/>
              </a:path>
              <a:path w="1641475" h="111760">
                <a:moveTo>
                  <a:pt x="1624212" y="45847"/>
                </a:moveTo>
                <a:lnTo>
                  <a:pt x="1621536" y="45847"/>
                </a:lnTo>
                <a:lnTo>
                  <a:pt x="1621536" y="65659"/>
                </a:lnTo>
                <a:lnTo>
                  <a:pt x="1624212" y="65659"/>
                </a:lnTo>
                <a:lnTo>
                  <a:pt x="1641220" y="55752"/>
                </a:lnTo>
                <a:lnTo>
                  <a:pt x="1624212" y="45847"/>
                </a:lnTo>
                <a:close/>
              </a:path>
              <a:path w="1641475" h="111760">
                <a:moveTo>
                  <a:pt x="1616583" y="47243"/>
                </a:moveTo>
                <a:lnTo>
                  <a:pt x="1601996" y="55752"/>
                </a:lnTo>
                <a:lnTo>
                  <a:pt x="1616583" y="64262"/>
                </a:lnTo>
                <a:lnTo>
                  <a:pt x="1616583" y="47243"/>
                </a:lnTo>
                <a:close/>
              </a:path>
              <a:path w="1641475" h="111760">
                <a:moveTo>
                  <a:pt x="1621536" y="47243"/>
                </a:moveTo>
                <a:lnTo>
                  <a:pt x="1616583" y="47243"/>
                </a:lnTo>
                <a:lnTo>
                  <a:pt x="1616583" y="64262"/>
                </a:lnTo>
                <a:lnTo>
                  <a:pt x="1621536" y="64262"/>
                </a:lnTo>
                <a:lnTo>
                  <a:pt x="1621536" y="47243"/>
                </a:lnTo>
                <a:close/>
              </a:path>
              <a:path w="1641475" h="111760">
                <a:moveTo>
                  <a:pt x="1545589" y="0"/>
                </a:moveTo>
                <a:lnTo>
                  <a:pt x="1539494" y="1524"/>
                </a:lnTo>
                <a:lnTo>
                  <a:pt x="1536827" y="6350"/>
                </a:lnTo>
                <a:lnTo>
                  <a:pt x="1534033" y="11049"/>
                </a:lnTo>
                <a:lnTo>
                  <a:pt x="1535683" y="17144"/>
                </a:lnTo>
                <a:lnTo>
                  <a:pt x="1540383" y="19812"/>
                </a:lnTo>
                <a:lnTo>
                  <a:pt x="1601996" y="55752"/>
                </a:lnTo>
                <a:lnTo>
                  <a:pt x="1616583" y="47243"/>
                </a:lnTo>
                <a:lnTo>
                  <a:pt x="1621536" y="47243"/>
                </a:lnTo>
                <a:lnTo>
                  <a:pt x="1621536" y="45847"/>
                </a:lnTo>
                <a:lnTo>
                  <a:pt x="1624212" y="45847"/>
                </a:lnTo>
                <a:lnTo>
                  <a:pt x="1550289" y="2793"/>
                </a:lnTo>
                <a:lnTo>
                  <a:pt x="154558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C8388E5D-89B1-714F-8903-DA9194CB0F63}"/>
              </a:ext>
            </a:extLst>
          </p:cNvPr>
          <p:cNvSpPr/>
          <p:nvPr/>
        </p:nvSpPr>
        <p:spPr>
          <a:xfrm>
            <a:off x="3624453" y="2469730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7D49F191-10B0-DB48-8724-BB7076AD0414}"/>
              </a:ext>
            </a:extLst>
          </p:cNvPr>
          <p:cNvSpPr/>
          <p:nvPr/>
        </p:nvSpPr>
        <p:spPr>
          <a:xfrm>
            <a:off x="3624453" y="2644609"/>
            <a:ext cx="124586" cy="130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158B50F9-6355-5A4C-8713-7E5F1D3B5842}"/>
              </a:ext>
            </a:extLst>
          </p:cNvPr>
          <p:cNvSpPr/>
          <p:nvPr/>
        </p:nvSpPr>
        <p:spPr>
          <a:xfrm>
            <a:off x="3624453" y="2818346"/>
            <a:ext cx="124586" cy="13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F08DA656-0485-414E-A76E-40D8AF336D40}"/>
              </a:ext>
            </a:extLst>
          </p:cNvPr>
          <p:cNvSpPr/>
          <p:nvPr/>
        </p:nvSpPr>
        <p:spPr>
          <a:xfrm>
            <a:off x="3624453" y="2993224"/>
            <a:ext cx="124586" cy="1303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050F5449-EB3A-5149-850A-143393693FAF}"/>
              </a:ext>
            </a:extLst>
          </p:cNvPr>
          <p:cNvSpPr/>
          <p:nvPr/>
        </p:nvSpPr>
        <p:spPr>
          <a:xfrm>
            <a:off x="3546158" y="2400578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60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615E7683-28AD-184E-919A-39D9D681A98E}"/>
              </a:ext>
            </a:extLst>
          </p:cNvPr>
          <p:cNvSpPr/>
          <p:nvPr/>
        </p:nvSpPr>
        <p:spPr>
          <a:xfrm>
            <a:off x="2814314" y="2587713"/>
            <a:ext cx="219158" cy="1353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CFEA23D3-EB21-0A44-B7AF-45BC7C084D9C}"/>
              </a:ext>
            </a:extLst>
          </p:cNvPr>
          <p:cNvSpPr/>
          <p:nvPr/>
        </p:nvSpPr>
        <p:spPr>
          <a:xfrm>
            <a:off x="4332218" y="2587713"/>
            <a:ext cx="219158" cy="1353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7F95E4E4-5573-F140-9F07-A8ABB2749227}"/>
              </a:ext>
            </a:extLst>
          </p:cNvPr>
          <p:cNvSpPr/>
          <p:nvPr/>
        </p:nvSpPr>
        <p:spPr>
          <a:xfrm>
            <a:off x="5837466" y="2587713"/>
            <a:ext cx="218114" cy="1353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18F2316B-61C5-9C45-B0A1-99800D774E4B}"/>
              </a:ext>
            </a:extLst>
          </p:cNvPr>
          <p:cNvSpPr/>
          <p:nvPr/>
        </p:nvSpPr>
        <p:spPr>
          <a:xfrm>
            <a:off x="6432858" y="1120096"/>
            <a:ext cx="505069" cy="2017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B8F4AD88-3DC1-A248-BC79-EB7A9F3F6228}"/>
              </a:ext>
            </a:extLst>
          </p:cNvPr>
          <p:cNvSpPr/>
          <p:nvPr/>
        </p:nvSpPr>
        <p:spPr>
          <a:xfrm>
            <a:off x="6343651" y="1048981"/>
            <a:ext cx="711041" cy="333851"/>
          </a:xfrm>
          <a:custGeom>
            <a:avLst/>
            <a:gdLst/>
            <a:ahLst/>
            <a:cxnLst/>
            <a:rect l="l" t="t" r="r" b="b"/>
            <a:pathLst>
              <a:path w="948054" h="445134">
                <a:moveTo>
                  <a:pt x="0" y="445008"/>
                </a:moveTo>
                <a:lnTo>
                  <a:pt x="947927" y="445008"/>
                </a:lnTo>
                <a:lnTo>
                  <a:pt x="947927" y="0"/>
                </a:lnTo>
                <a:lnTo>
                  <a:pt x="0" y="0"/>
                </a:lnTo>
                <a:lnTo>
                  <a:pt x="0" y="445008"/>
                </a:lnTo>
                <a:close/>
              </a:path>
            </a:pathLst>
          </a:custGeom>
          <a:solidFill>
            <a:srgbClr val="4285F4">
              <a:alpha val="34901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269CF8CC-5887-4C41-AA70-6660C3094D83}"/>
              </a:ext>
            </a:extLst>
          </p:cNvPr>
          <p:cNvSpPr/>
          <p:nvPr/>
        </p:nvSpPr>
        <p:spPr>
          <a:xfrm>
            <a:off x="6483668" y="1383212"/>
            <a:ext cx="428625" cy="1442561"/>
          </a:xfrm>
          <a:custGeom>
            <a:avLst/>
            <a:gdLst/>
            <a:ahLst/>
            <a:cxnLst/>
            <a:rect l="l" t="t" r="r" b="b"/>
            <a:pathLst>
              <a:path w="571500" h="1923414">
                <a:moveTo>
                  <a:pt x="0" y="1351407"/>
                </a:moveTo>
                <a:lnTo>
                  <a:pt x="284987" y="1923288"/>
                </a:lnTo>
                <a:lnTo>
                  <a:pt x="523896" y="1447165"/>
                </a:lnTo>
                <a:lnTo>
                  <a:pt x="380873" y="1447165"/>
                </a:lnTo>
                <a:lnTo>
                  <a:pt x="190373" y="1446911"/>
                </a:lnTo>
                <a:lnTo>
                  <a:pt x="190498" y="1351703"/>
                </a:lnTo>
                <a:lnTo>
                  <a:pt x="0" y="1351407"/>
                </a:lnTo>
                <a:close/>
              </a:path>
              <a:path w="571500" h="1923414">
                <a:moveTo>
                  <a:pt x="190498" y="1351703"/>
                </a:moveTo>
                <a:lnTo>
                  <a:pt x="190373" y="1446911"/>
                </a:lnTo>
                <a:lnTo>
                  <a:pt x="380873" y="1447165"/>
                </a:lnTo>
                <a:lnTo>
                  <a:pt x="380998" y="1351999"/>
                </a:lnTo>
                <a:lnTo>
                  <a:pt x="190498" y="1351703"/>
                </a:lnTo>
                <a:close/>
              </a:path>
              <a:path w="571500" h="1923414">
                <a:moveTo>
                  <a:pt x="380998" y="1351999"/>
                </a:moveTo>
                <a:lnTo>
                  <a:pt x="380873" y="1447165"/>
                </a:lnTo>
                <a:lnTo>
                  <a:pt x="523896" y="1447165"/>
                </a:lnTo>
                <a:lnTo>
                  <a:pt x="571500" y="1352296"/>
                </a:lnTo>
                <a:lnTo>
                  <a:pt x="380998" y="1351999"/>
                </a:lnTo>
                <a:close/>
              </a:path>
              <a:path w="571500" h="1923414">
                <a:moveTo>
                  <a:pt x="192277" y="0"/>
                </a:moveTo>
                <a:lnTo>
                  <a:pt x="190498" y="1351703"/>
                </a:lnTo>
                <a:lnTo>
                  <a:pt x="380998" y="1351999"/>
                </a:lnTo>
                <a:lnTo>
                  <a:pt x="382777" y="254"/>
                </a:lnTo>
                <a:lnTo>
                  <a:pt x="192277" y="0"/>
                </a:lnTo>
                <a:close/>
              </a:path>
            </a:pathLst>
          </a:custGeom>
          <a:solidFill>
            <a:srgbClr val="4285F4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EDAE14E9-22CE-3B46-9609-C0ECED30DA6D}"/>
              </a:ext>
            </a:extLst>
          </p:cNvPr>
          <p:cNvSpPr/>
          <p:nvPr/>
        </p:nvSpPr>
        <p:spPr>
          <a:xfrm>
            <a:off x="5324665" y="2588602"/>
            <a:ext cx="1231106" cy="428625"/>
          </a:xfrm>
          <a:custGeom>
            <a:avLst/>
            <a:gdLst/>
            <a:ahLst/>
            <a:cxnLst/>
            <a:rect l="l" t="t" r="r" b="b"/>
            <a:pathLst>
              <a:path w="1641475" h="571500">
                <a:moveTo>
                  <a:pt x="571500" y="0"/>
                </a:moveTo>
                <a:lnTo>
                  <a:pt x="0" y="285750"/>
                </a:lnTo>
                <a:lnTo>
                  <a:pt x="571500" y="571500"/>
                </a:lnTo>
                <a:lnTo>
                  <a:pt x="571500" y="381000"/>
                </a:lnTo>
                <a:lnTo>
                  <a:pt x="476250" y="381000"/>
                </a:lnTo>
                <a:lnTo>
                  <a:pt x="476250" y="190500"/>
                </a:lnTo>
                <a:lnTo>
                  <a:pt x="571500" y="190500"/>
                </a:lnTo>
                <a:lnTo>
                  <a:pt x="571500" y="0"/>
                </a:lnTo>
                <a:close/>
              </a:path>
              <a:path w="1641475" h="571500">
                <a:moveTo>
                  <a:pt x="571500" y="190500"/>
                </a:moveTo>
                <a:lnTo>
                  <a:pt x="476250" y="190500"/>
                </a:lnTo>
                <a:lnTo>
                  <a:pt x="476250" y="381000"/>
                </a:lnTo>
                <a:lnTo>
                  <a:pt x="571500" y="381000"/>
                </a:lnTo>
                <a:lnTo>
                  <a:pt x="571500" y="190500"/>
                </a:lnTo>
                <a:close/>
              </a:path>
              <a:path w="1641475" h="571500">
                <a:moveTo>
                  <a:pt x="1641221" y="190500"/>
                </a:moveTo>
                <a:lnTo>
                  <a:pt x="571500" y="190500"/>
                </a:lnTo>
                <a:lnTo>
                  <a:pt x="571500" y="381000"/>
                </a:lnTo>
                <a:lnTo>
                  <a:pt x="1641221" y="381000"/>
                </a:lnTo>
                <a:lnTo>
                  <a:pt x="1641221" y="190500"/>
                </a:lnTo>
                <a:close/>
              </a:path>
            </a:pathLst>
          </a:custGeom>
          <a:solidFill>
            <a:srgbClr val="4285F4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FA28763D-D92D-F143-B284-4FF5DFCD4A32}"/>
              </a:ext>
            </a:extLst>
          </p:cNvPr>
          <p:cNvSpPr/>
          <p:nvPr/>
        </p:nvSpPr>
        <p:spPr>
          <a:xfrm>
            <a:off x="3820478" y="2660611"/>
            <a:ext cx="1231106" cy="284798"/>
          </a:xfrm>
          <a:custGeom>
            <a:avLst/>
            <a:gdLst/>
            <a:ahLst/>
            <a:cxnLst/>
            <a:rect l="l" t="t" r="r" b="b"/>
            <a:pathLst>
              <a:path w="1641475" h="379729">
                <a:moveTo>
                  <a:pt x="379475" y="0"/>
                </a:moveTo>
                <a:lnTo>
                  <a:pt x="0" y="189737"/>
                </a:lnTo>
                <a:lnTo>
                  <a:pt x="379475" y="379475"/>
                </a:lnTo>
                <a:lnTo>
                  <a:pt x="379475" y="252984"/>
                </a:lnTo>
                <a:lnTo>
                  <a:pt x="316229" y="252984"/>
                </a:lnTo>
                <a:lnTo>
                  <a:pt x="316229" y="126491"/>
                </a:lnTo>
                <a:lnTo>
                  <a:pt x="379475" y="126491"/>
                </a:lnTo>
                <a:lnTo>
                  <a:pt x="379475" y="0"/>
                </a:lnTo>
                <a:close/>
              </a:path>
              <a:path w="1641475" h="379729">
                <a:moveTo>
                  <a:pt x="379475" y="126491"/>
                </a:moveTo>
                <a:lnTo>
                  <a:pt x="316229" y="126491"/>
                </a:lnTo>
                <a:lnTo>
                  <a:pt x="316229" y="252984"/>
                </a:lnTo>
                <a:lnTo>
                  <a:pt x="379475" y="252984"/>
                </a:lnTo>
                <a:lnTo>
                  <a:pt x="379475" y="126491"/>
                </a:lnTo>
                <a:close/>
              </a:path>
              <a:path w="1641475" h="379729">
                <a:moveTo>
                  <a:pt x="1641220" y="126491"/>
                </a:moveTo>
                <a:lnTo>
                  <a:pt x="379475" y="126491"/>
                </a:lnTo>
                <a:lnTo>
                  <a:pt x="379475" y="252984"/>
                </a:lnTo>
                <a:lnTo>
                  <a:pt x="1641220" y="252984"/>
                </a:lnTo>
                <a:lnTo>
                  <a:pt x="1641220" y="126491"/>
                </a:lnTo>
                <a:close/>
              </a:path>
            </a:pathLst>
          </a:custGeom>
          <a:solidFill>
            <a:srgbClr val="4285F4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372A5BD1-1381-AA4C-829E-D3F49F2F526F}"/>
              </a:ext>
            </a:extLst>
          </p:cNvPr>
          <p:cNvSpPr/>
          <p:nvPr/>
        </p:nvSpPr>
        <p:spPr>
          <a:xfrm>
            <a:off x="2314576" y="2730334"/>
            <a:ext cx="1231106" cy="144304"/>
          </a:xfrm>
          <a:custGeom>
            <a:avLst/>
            <a:gdLst/>
            <a:ahLst/>
            <a:cxnLst/>
            <a:rect l="l" t="t" r="r" b="b"/>
            <a:pathLst>
              <a:path w="1641475" h="192404">
                <a:moveTo>
                  <a:pt x="192024" y="0"/>
                </a:moveTo>
                <a:lnTo>
                  <a:pt x="0" y="96012"/>
                </a:lnTo>
                <a:lnTo>
                  <a:pt x="192024" y="192024"/>
                </a:lnTo>
                <a:lnTo>
                  <a:pt x="192024" y="128015"/>
                </a:lnTo>
                <a:lnTo>
                  <a:pt x="160019" y="128015"/>
                </a:lnTo>
                <a:lnTo>
                  <a:pt x="160019" y="64008"/>
                </a:lnTo>
                <a:lnTo>
                  <a:pt x="192024" y="64008"/>
                </a:lnTo>
                <a:lnTo>
                  <a:pt x="192024" y="0"/>
                </a:lnTo>
                <a:close/>
              </a:path>
              <a:path w="1641475" h="192404">
                <a:moveTo>
                  <a:pt x="192024" y="64008"/>
                </a:moveTo>
                <a:lnTo>
                  <a:pt x="160019" y="64008"/>
                </a:lnTo>
                <a:lnTo>
                  <a:pt x="160019" y="128015"/>
                </a:lnTo>
                <a:lnTo>
                  <a:pt x="192024" y="128015"/>
                </a:lnTo>
                <a:lnTo>
                  <a:pt x="192024" y="64008"/>
                </a:lnTo>
                <a:close/>
              </a:path>
              <a:path w="1641475" h="192404">
                <a:moveTo>
                  <a:pt x="1641220" y="64008"/>
                </a:moveTo>
                <a:lnTo>
                  <a:pt x="192024" y="64008"/>
                </a:lnTo>
                <a:lnTo>
                  <a:pt x="192024" y="128015"/>
                </a:lnTo>
                <a:lnTo>
                  <a:pt x="1641220" y="128015"/>
                </a:lnTo>
                <a:lnTo>
                  <a:pt x="1641220" y="64008"/>
                </a:lnTo>
                <a:close/>
              </a:path>
            </a:pathLst>
          </a:custGeom>
          <a:solidFill>
            <a:srgbClr val="4285F4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CAD29CC1-45BE-0243-87A8-7C745B142DB2}"/>
              </a:ext>
            </a:extLst>
          </p:cNvPr>
          <p:cNvSpPr/>
          <p:nvPr/>
        </p:nvSpPr>
        <p:spPr>
          <a:xfrm>
            <a:off x="3643313" y="1377594"/>
            <a:ext cx="83820" cy="1022509"/>
          </a:xfrm>
          <a:custGeom>
            <a:avLst/>
            <a:gdLst/>
            <a:ahLst/>
            <a:cxnLst/>
            <a:rect l="l" t="t" r="r" b="b"/>
            <a:pathLst>
              <a:path w="111760" h="1363345">
                <a:moveTo>
                  <a:pt x="55910" y="39323"/>
                </a:moveTo>
                <a:lnTo>
                  <a:pt x="46028" y="56188"/>
                </a:lnTo>
                <a:lnTo>
                  <a:pt x="43434" y="1362710"/>
                </a:lnTo>
                <a:lnTo>
                  <a:pt x="63246" y="1362837"/>
                </a:lnTo>
                <a:lnTo>
                  <a:pt x="65739" y="107187"/>
                </a:lnTo>
                <a:lnTo>
                  <a:pt x="65717" y="56188"/>
                </a:lnTo>
                <a:lnTo>
                  <a:pt x="55910" y="39323"/>
                </a:lnTo>
                <a:close/>
              </a:path>
              <a:path w="111760" h="1363345">
                <a:moveTo>
                  <a:pt x="67370" y="19558"/>
                </a:moveTo>
                <a:lnTo>
                  <a:pt x="46100" y="19558"/>
                </a:lnTo>
                <a:lnTo>
                  <a:pt x="65912" y="19685"/>
                </a:lnTo>
                <a:lnTo>
                  <a:pt x="65840" y="56398"/>
                </a:lnTo>
                <a:lnTo>
                  <a:pt x="94487" y="105663"/>
                </a:lnTo>
                <a:lnTo>
                  <a:pt x="100457" y="107187"/>
                </a:lnTo>
                <a:lnTo>
                  <a:pt x="105283" y="104521"/>
                </a:lnTo>
                <a:lnTo>
                  <a:pt x="109982" y="101726"/>
                </a:lnTo>
                <a:lnTo>
                  <a:pt x="111505" y="95630"/>
                </a:lnTo>
                <a:lnTo>
                  <a:pt x="108838" y="90931"/>
                </a:lnTo>
                <a:lnTo>
                  <a:pt x="67370" y="19558"/>
                </a:lnTo>
                <a:close/>
              </a:path>
              <a:path w="111760" h="1363345">
                <a:moveTo>
                  <a:pt x="56007" y="0"/>
                </a:moveTo>
                <a:lnTo>
                  <a:pt x="2794" y="90677"/>
                </a:lnTo>
                <a:lnTo>
                  <a:pt x="0" y="95376"/>
                </a:lnTo>
                <a:lnTo>
                  <a:pt x="1650" y="101473"/>
                </a:lnTo>
                <a:lnTo>
                  <a:pt x="11049" y="107061"/>
                </a:lnTo>
                <a:lnTo>
                  <a:pt x="17145" y="105410"/>
                </a:lnTo>
                <a:lnTo>
                  <a:pt x="19938" y="100711"/>
                </a:lnTo>
                <a:lnTo>
                  <a:pt x="46028" y="56188"/>
                </a:lnTo>
                <a:lnTo>
                  <a:pt x="46100" y="19558"/>
                </a:lnTo>
                <a:lnTo>
                  <a:pt x="67370" y="19558"/>
                </a:lnTo>
                <a:lnTo>
                  <a:pt x="56007" y="0"/>
                </a:lnTo>
                <a:close/>
              </a:path>
              <a:path w="111760" h="1363345">
                <a:moveTo>
                  <a:pt x="65903" y="24637"/>
                </a:moveTo>
                <a:lnTo>
                  <a:pt x="64515" y="24637"/>
                </a:lnTo>
                <a:lnTo>
                  <a:pt x="55910" y="39323"/>
                </a:lnTo>
                <a:lnTo>
                  <a:pt x="65840" y="56398"/>
                </a:lnTo>
                <a:lnTo>
                  <a:pt x="65903" y="24637"/>
                </a:lnTo>
                <a:close/>
              </a:path>
              <a:path w="111760" h="1363345">
                <a:moveTo>
                  <a:pt x="46100" y="19558"/>
                </a:moveTo>
                <a:lnTo>
                  <a:pt x="46028" y="56188"/>
                </a:lnTo>
                <a:lnTo>
                  <a:pt x="55910" y="39323"/>
                </a:lnTo>
                <a:lnTo>
                  <a:pt x="47371" y="24637"/>
                </a:lnTo>
                <a:lnTo>
                  <a:pt x="65903" y="24637"/>
                </a:lnTo>
                <a:lnTo>
                  <a:pt x="65912" y="19685"/>
                </a:lnTo>
                <a:lnTo>
                  <a:pt x="46100" y="19558"/>
                </a:lnTo>
                <a:close/>
              </a:path>
              <a:path w="111760" h="1363345">
                <a:moveTo>
                  <a:pt x="64515" y="24637"/>
                </a:moveTo>
                <a:lnTo>
                  <a:pt x="47371" y="24637"/>
                </a:lnTo>
                <a:lnTo>
                  <a:pt x="55910" y="39323"/>
                </a:lnTo>
                <a:lnTo>
                  <a:pt x="64515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D47B409E-F10C-1D4A-9F49-51928C1F57A9}"/>
              </a:ext>
            </a:extLst>
          </p:cNvPr>
          <p:cNvSpPr/>
          <p:nvPr/>
        </p:nvSpPr>
        <p:spPr>
          <a:xfrm>
            <a:off x="3413110" y="1113230"/>
            <a:ext cx="516453" cy="20863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99E170D8-63F6-D942-8AEA-FB2EF30D4280}"/>
              </a:ext>
            </a:extLst>
          </p:cNvPr>
          <p:cNvSpPr/>
          <p:nvPr/>
        </p:nvSpPr>
        <p:spPr>
          <a:xfrm>
            <a:off x="3328417" y="1043266"/>
            <a:ext cx="711041" cy="333851"/>
          </a:xfrm>
          <a:custGeom>
            <a:avLst/>
            <a:gdLst/>
            <a:ahLst/>
            <a:cxnLst/>
            <a:rect l="l" t="t" r="r" b="b"/>
            <a:pathLst>
              <a:path w="948054" h="445134">
                <a:moveTo>
                  <a:pt x="0" y="445008"/>
                </a:moveTo>
                <a:lnTo>
                  <a:pt x="947927" y="445008"/>
                </a:lnTo>
                <a:lnTo>
                  <a:pt x="947927" y="0"/>
                </a:lnTo>
                <a:lnTo>
                  <a:pt x="0" y="0"/>
                </a:lnTo>
                <a:lnTo>
                  <a:pt x="0" y="445008"/>
                </a:lnTo>
                <a:close/>
              </a:path>
            </a:pathLst>
          </a:custGeom>
          <a:solidFill>
            <a:srgbClr val="FF8600">
              <a:alpha val="34901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1289313F-F39D-4E4F-8DD9-4BF75F00BA79}"/>
              </a:ext>
            </a:extLst>
          </p:cNvPr>
          <p:cNvSpPr/>
          <p:nvPr/>
        </p:nvSpPr>
        <p:spPr>
          <a:xfrm>
            <a:off x="3472910" y="1377403"/>
            <a:ext cx="428625" cy="1446848"/>
          </a:xfrm>
          <a:custGeom>
            <a:avLst/>
            <a:gdLst/>
            <a:ahLst/>
            <a:cxnLst/>
            <a:rect l="l" t="t" r="r" b="b"/>
            <a:pathLst>
              <a:path w="571500" h="1929130">
                <a:moveTo>
                  <a:pt x="190495" y="1357503"/>
                </a:moveTo>
                <a:lnTo>
                  <a:pt x="0" y="1358010"/>
                </a:lnTo>
                <a:lnTo>
                  <a:pt x="287400" y="1928748"/>
                </a:lnTo>
                <a:lnTo>
                  <a:pt x="523708" y="1452752"/>
                </a:lnTo>
                <a:lnTo>
                  <a:pt x="190753" y="1452752"/>
                </a:lnTo>
                <a:lnTo>
                  <a:pt x="190495" y="1357503"/>
                </a:lnTo>
                <a:close/>
              </a:path>
              <a:path w="571500" h="1929130">
                <a:moveTo>
                  <a:pt x="571500" y="1356487"/>
                </a:moveTo>
                <a:lnTo>
                  <a:pt x="190495" y="1357503"/>
                </a:lnTo>
                <a:lnTo>
                  <a:pt x="190753" y="1452752"/>
                </a:lnTo>
                <a:lnTo>
                  <a:pt x="381253" y="1452244"/>
                </a:lnTo>
                <a:lnTo>
                  <a:pt x="380995" y="1356995"/>
                </a:lnTo>
                <a:lnTo>
                  <a:pt x="571247" y="1356995"/>
                </a:lnTo>
                <a:lnTo>
                  <a:pt x="571500" y="1356487"/>
                </a:lnTo>
                <a:close/>
              </a:path>
              <a:path w="571500" h="1929130">
                <a:moveTo>
                  <a:pt x="571247" y="1356995"/>
                </a:moveTo>
                <a:lnTo>
                  <a:pt x="380995" y="1356995"/>
                </a:lnTo>
                <a:lnTo>
                  <a:pt x="381253" y="1452244"/>
                </a:lnTo>
                <a:lnTo>
                  <a:pt x="190753" y="1452752"/>
                </a:lnTo>
                <a:lnTo>
                  <a:pt x="523708" y="1452752"/>
                </a:lnTo>
                <a:lnTo>
                  <a:pt x="571247" y="1356995"/>
                </a:lnTo>
                <a:close/>
              </a:path>
              <a:path w="571500" h="1929130">
                <a:moveTo>
                  <a:pt x="377316" y="0"/>
                </a:moveTo>
                <a:lnTo>
                  <a:pt x="186816" y="507"/>
                </a:lnTo>
                <a:lnTo>
                  <a:pt x="190495" y="1357503"/>
                </a:lnTo>
                <a:lnTo>
                  <a:pt x="380995" y="1356995"/>
                </a:lnTo>
                <a:lnTo>
                  <a:pt x="377316" y="0"/>
                </a:lnTo>
                <a:close/>
              </a:path>
            </a:pathLst>
          </a:custGeom>
          <a:solidFill>
            <a:srgbClr val="FF8600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E18B8F6E-6278-504A-9B16-52C7F8F8AF49}"/>
              </a:ext>
            </a:extLst>
          </p:cNvPr>
          <p:cNvSpPr/>
          <p:nvPr/>
        </p:nvSpPr>
        <p:spPr>
          <a:xfrm>
            <a:off x="2315146" y="2588602"/>
            <a:ext cx="1231106" cy="428625"/>
          </a:xfrm>
          <a:custGeom>
            <a:avLst/>
            <a:gdLst/>
            <a:ahLst/>
            <a:cxnLst/>
            <a:rect l="l" t="t" r="r" b="b"/>
            <a:pathLst>
              <a:path w="1641475" h="571500">
                <a:moveTo>
                  <a:pt x="571500" y="0"/>
                </a:moveTo>
                <a:lnTo>
                  <a:pt x="0" y="285750"/>
                </a:lnTo>
                <a:lnTo>
                  <a:pt x="571500" y="571500"/>
                </a:lnTo>
                <a:lnTo>
                  <a:pt x="571500" y="381000"/>
                </a:lnTo>
                <a:lnTo>
                  <a:pt x="476250" y="381000"/>
                </a:lnTo>
                <a:lnTo>
                  <a:pt x="476250" y="190500"/>
                </a:lnTo>
                <a:lnTo>
                  <a:pt x="571500" y="190500"/>
                </a:lnTo>
                <a:lnTo>
                  <a:pt x="571500" y="0"/>
                </a:lnTo>
                <a:close/>
              </a:path>
              <a:path w="1641475" h="571500">
                <a:moveTo>
                  <a:pt x="571500" y="190500"/>
                </a:moveTo>
                <a:lnTo>
                  <a:pt x="476250" y="190500"/>
                </a:lnTo>
                <a:lnTo>
                  <a:pt x="476250" y="381000"/>
                </a:lnTo>
                <a:lnTo>
                  <a:pt x="571500" y="381000"/>
                </a:lnTo>
                <a:lnTo>
                  <a:pt x="571500" y="190500"/>
                </a:lnTo>
                <a:close/>
              </a:path>
              <a:path w="1641475" h="571500">
                <a:moveTo>
                  <a:pt x="1641220" y="190500"/>
                </a:moveTo>
                <a:lnTo>
                  <a:pt x="571500" y="190500"/>
                </a:lnTo>
                <a:lnTo>
                  <a:pt x="571500" y="381000"/>
                </a:lnTo>
                <a:lnTo>
                  <a:pt x="1641220" y="381000"/>
                </a:lnTo>
                <a:lnTo>
                  <a:pt x="1641220" y="190500"/>
                </a:lnTo>
                <a:close/>
              </a:path>
            </a:pathLst>
          </a:custGeom>
          <a:solidFill>
            <a:srgbClr val="FF8600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F76452A9-068C-DD40-A61A-597B22A6701F}"/>
              </a:ext>
            </a:extLst>
          </p:cNvPr>
          <p:cNvSpPr txBox="1"/>
          <p:nvPr/>
        </p:nvSpPr>
        <p:spPr>
          <a:xfrm>
            <a:off x="1480756" y="3942485"/>
            <a:ext cx="4062413" cy="1067665"/>
          </a:xfrm>
          <a:prstGeom prst="rect">
            <a:avLst/>
          </a:prstGeom>
          <a:ln w="19811">
            <a:solidFill>
              <a:srgbClr val="7E7E7E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67164">
              <a:spcBef>
                <a:spcPts val="180"/>
              </a:spcBef>
            </a:pPr>
            <a:r>
              <a:rPr sz="1350" spc="-8" dirty="0">
                <a:solidFill>
                  <a:srgbClr val="4285F4"/>
                </a:solidFill>
                <a:latin typeface="Calibri"/>
                <a:cs typeface="Calibri"/>
              </a:rPr>
              <a:t>Gradient </a:t>
            </a:r>
            <a:r>
              <a:rPr sz="1350" spc="-4" dirty="0">
                <a:solidFill>
                  <a:srgbClr val="4285F4"/>
                </a:solidFill>
                <a:latin typeface="Calibri"/>
                <a:cs typeface="Calibri"/>
              </a:rPr>
              <a:t>signal </a:t>
            </a:r>
            <a:r>
              <a:rPr sz="1350" spc="-8" dirty="0">
                <a:solidFill>
                  <a:srgbClr val="4285F4"/>
                </a:solidFill>
                <a:latin typeface="Calibri"/>
                <a:cs typeface="Calibri"/>
              </a:rPr>
              <a:t>from </a:t>
            </a:r>
            <a:r>
              <a:rPr sz="1350" spc="-19" dirty="0">
                <a:solidFill>
                  <a:srgbClr val="4285F4"/>
                </a:solidFill>
                <a:latin typeface="Calibri"/>
                <a:cs typeface="Calibri"/>
              </a:rPr>
              <a:t>faraway </a:t>
            </a:r>
            <a:r>
              <a:rPr sz="1350" spc="-4" dirty="0">
                <a:solidFill>
                  <a:srgbClr val="7E7E7E"/>
                </a:solidFill>
                <a:latin typeface="Calibri"/>
                <a:cs typeface="Calibri"/>
              </a:rPr>
              <a:t>is </a:t>
            </a:r>
            <a:r>
              <a:rPr sz="1350" spc="-8" dirty="0">
                <a:solidFill>
                  <a:srgbClr val="7E7E7E"/>
                </a:solidFill>
                <a:latin typeface="Calibri"/>
                <a:cs typeface="Calibri"/>
              </a:rPr>
              <a:t>lost </a:t>
            </a:r>
            <a:r>
              <a:rPr sz="1350" spc="-4" dirty="0">
                <a:solidFill>
                  <a:srgbClr val="7E7E7E"/>
                </a:solidFill>
                <a:latin typeface="Calibri"/>
                <a:cs typeface="Calibri"/>
              </a:rPr>
              <a:t>because </a:t>
            </a:r>
            <a:r>
              <a:rPr sz="1350" spc="-15" dirty="0">
                <a:solidFill>
                  <a:srgbClr val="7E7E7E"/>
                </a:solidFill>
                <a:latin typeface="Calibri"/>
                <a:cs typeface="Calibri"/>
              </a:rPr>
              <a:t>it’s</a:t>
            </a:r>
            <a:r>
              <a:rPr sz="1350" spc="68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7E7E7E"/>
                </a:solidFill>
                <a:latin typeface="Calibri"/>
                <a:cs typeface="Calibri"/>
              </a:rPr>
              <a:t>much</a:t>
            </a:r>
            <a:endParaRPr sz="1350">
              <a:latin typeface="Calibri"/>
              <a:cs typeface="Calibri"/>
            </a:endParaRPr>
          </a:p>
          <a:p>
            <a:pPr marL="556260"/>
            <a:r>
              <a:rPr sz="1350" spc="-4" dirty="0">
                <a:solidFill>
                  <a:srgbClr val="7E7E7E"/>
                </a:solidFill>
                <a:latin typeface="Calibri"/>
                <a:cs typeface="Calibri"/>
              </a:rPr>
              <a:t>smaller </a:t>
            </a:r>
            <a:r>
              <a:rPr sz="1350" dirty="0">
                <a:solidFill>
                  <a:srgbClr val="7E7E7E"/>
                </a:solidFill>
                <a:latin typeface="Calibri"/>
                <a:cs typeface="Calibri"/>
              </a:rPr>
              <a:t>than </a:t>
            </a:r>
            <a:r>
              <a:rPr sz="1350" spc="-8" dirty="0">
                <a:solidFill>
                  <a:srgbClr val="FF8600"/>
                </a:solidFill>
                <a:latin typeface="Calibri"/>
                <a:cs typeface="Calibri"/>
              </a:rPr>
              <a:t>gradient </a:t>
            </a:r>
            <a:r>
              <a:rPr sz="1350" spc="-4" dirty="0">
                <a:solidFill>
                  <a:srgbClr val="FF8600"/>
                </a:solidFill>
                <a:latin typeface="Calibri"/>
                <a:cs typeface="Calibri"/>
              </a:rPr>
              <a:t>signal </a:t>
            </a:r>
            <a:r>
              <a:rPr sz="1350" spc="-8" dirty="0">
                <a:solidFill>
                  <a:srgbClr val="FF8600"/>
                </a:solidFill>
                <a:latin typeface="Calibri"/>
                <a:cs typeface="Calibri"/>
              </a:rPr>
              <a:t>from</a:t>
            </a:r>
            <a:r>
              <a:rPr sz="1350" spc="19" dirty="0">
                <a:solidFill>
                  <a:srgbClr val="FF8600"/>
                </a:solidFill>
                <a:latin typeface="Calibri"/>
                <a:cs typeface="Calibri"/>
              </a:rPr>
              <a:t> </a:t>
            </a:r>
            <a:r>
              <a:rPr sz="1350" spc="-15" dirty="0">
                <a:solidFill>
                  <a:srgbClr val="FF8600"/>
                </a:solidFill>
                <a:latin typeface="Calibri"/>
                <a:cs typeface="Calibri"/>
              </a:rPr>
              <a:t>close-by</a:t>
            </a:r>
            <a:r>
              <a:rPr sz="1350" spc="-15" dirty="0">
                <a:solidFill>
                  <a:srgbClr val="7E7E7E"/>
                </a:solidFill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  <a:p>
            <a:pPr>
              <a:spcBef>
                <a:spcPts val="26"/>
              </a:spcBef>
            </a:pPr>
            <a:endParaRPr sz="1388">
              <a:latin typeface="Times New Roman"/>
              <a:cs typeface="Times New Roman"/>
            </a:endParaRPr>
          </a:p>
          <a:p>
            <a:pPr marL="89535" marR="87629" algn="ctr"/>
            <a:r>
              <a:rPr sz="1350" spc="-4" dirty="0">
                <a:solidFill>
                  <a:srgbClr val="7E7E7E"/>
                </a:solidFill>
                <a:latin typeface="Calibri"/>
                <a:cs typeface="Calibri"/>
              </a:rPr>
              <a:t>So </a:t>
            </a:r>
            <a:r>
              <a:rPr sz="1350" dirty="0">
                <a:solidFill>
                  <a:srgbClr val="7E7E7E"/>
                </a:solidFill>
                <a:latin typeface="Calibri"/>
                <a:cs typeface="Calibri"/>
              </a:rPr>
              <a:t>model </a:t>
            </a:r>
            <a:r>
              <a:rPr sz="1350" spc="-4" dirty="0">
                <a:solidFill>
                  <a:srgbClr val="7E7E7E"/>
                </a:solidFill>
                <a:latin typeface="Calibri"/>
                <a:cs typeface="Calibri"/>
              </a:rPr>
              <a:t>weights </a:t>
            </a:r>
            <a:r>
              <a:rPr sz="1350" spc="-8" dirty="0">
                <a:solidFill>
                  <a:srgbClr val="7E7E7E"/>
                </a:solidFill>
                <a:latin typeface="Calibri"/>
                <a:cs typeface="Calibri"/>
              </a:rPr>
              <a:t>are </a:t>
            </a:r>
            <a:r>
              <a:rPr sz="1350" spc="-4" dirty="0">
                <a:solidFill>
                  <a:srgbClr val="7E7E7E"/>
                </a:solidFill>
                <a:latin typeface="Calibri"/>
                <a:cs typeface="Calibri"/>
              </a:rPr>
              <a:t>only </a:t>
            </a:r>
            <a:r>
              <a:rPr sz="1350" spc="-8" dirty="0">
                <a:solidFill>
                  <a:srgbClr val="7E7E7E"/>
                </a:solidFill>
                <a:latin typeface="Calibri"/>
                <a:cs typeface="Calibri"/>
              </a:rPr>
              <a:t>updated </a:t>
            </a:r>
            <a:r>
              <a:rPr sz="1350" spc="-4" dirty="0">
                <a:solidFill>
                  <a:srgbClr val="7E7E7E"/>
                </a:solidFill>
                <a:latin typeface="Calibri"/>
                <a:cs typeface="Calibri"/>
              </a:rPr>
              <a:t>only with </a:t>
            </a:r>
            <a:r>
              <a:rPr sz="1350" spc="-8" dirty="0">
                <a:solidFill>
                  <a:srgbClr val="7E7E7E"/>
                </a:solidFill>
                <a:latin typeface="Calibri"/>
                <a:cs typeface="Calibri"/>
              </a:rPr>
              <a:t>respect to  </a:t>
            </a:r>
            <a:r>
              <a:rPr sz="1350" spc="-4" dirty="0">
                <a:solidFill>
                  <a:srgbClr val="FF8600"/>
                </a:solidFill>
                <a:latin typeface="Calibri"/>
                <a:cs typeface="Calibri"/>
              </a:rPr>
              <a:t>near </a:t>
            </a:r>
            <a:r>
              <a:rPr sz="1350" spc="-8" dirty="0">
                <a:solidFill>
                  <a:srgbClr val="FF8600"/>
                </a:solidFill>
                <a:latin typeface="Calibri"/>
                <a:cs typeface="Calibri"/>
              </a:rPr>
              <a:t>effects</a:t>
            </a:r>
            <a:r>
              <a:rPr sz="1350" spc="-8" dirty="0">
                <a:solidFill>
                  <a:srgbClr val="7E7E7E"/>
                </a:solidFill>
                <a:latin typeface="Calibri"/>
                <a:cs typeface="Calibri"/>
              </a:rPr>
              <a:t>, </a:t>
            </a:r>
            <a:r>
              <a:rPr sz="1350" spc="-4" dirty="0">
                <a:solidFill>
                  <a:srgbClr val="7E7E7E"/>
                </a:solidFill>
                <a:latin typeface="Calibri"/>
                <a:cs typeface="Calibri"/>
              </a:rPr>
              <a:t>not </a:t>
            </a:r>
            <a:r>
              <a:rPr sz="1350" spc="-4" dirty="0">
                <a:solidFill>
                  <a:srgbClr val="4285F4"/>
                </a:solidFill>
                <a:latin typeface="Calibri"/>
                <a:cs typeface="Calibri"/>
              </a:rPr>
              <a:t>long-term</a:t>
            </a:r>
            <a:r>
              <a:rPr sz="1350" spc="1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4285F4"/>
                </a:solidFill>
                <a:latin typeface="Calibri"/>
                <a:cs typeface="Calibri"/>
              </a:rPr>
              <a:t>effects</a:t>
            </a:r>
            <a:r>
              <a:rPr sz="1350" spc="-8" dirty="0">
                <a:solidFill>
                  <a:srgbClr val="7E7E7E"/>
                </a:solidFill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AD2C3D75-DD15-B04D-97C4-31E86B36F6AE}"/>
              </a:ext>
            </a:extLst>
          </p:cNvPr>
          <p:cNvSpPr/>
          <p:nvPr/>
        </p:nvSpPr>
        <p:spPr>
          <a:xfrm>
            <a:off x="3037522" y="3116096"/>
            <a:ext cx="481013" cy="829628"/>
          </a:xfrm>
          <a:custGeom>
            <a:avLst/>
            <a:gdLst/>
            <a:ahLst/>
            <a:cxnLst/>
            <a:rect l="l" t="t" r="r" b="b"/>
            <a:pathLst>
              <a:path w="641350" h="1106170">
                <a:moveTo>
                  <a:pt x="71894" y="105178"/>
                </a:moveTo>
                <a:lnTo>
                  <a:pt x="54722" y="115041"/>
                </a:lnTo>
                <a:lnTo>
                  <a:pt x="624077" y="1106043"/>
                </a:lnTo>
                <a:lnTo>
                  <a:pt x="641350" y="1096137"/>
                </a:lnTo>
                <a:lnTo>
                  <a:pt x="71894" y="105178"/>
                </a:lnTo>
                <a:close/>
              </a:path>
              <a:path w="641350" h="1106170">
                <a:moveTo>
                  <a:pt x="0" y="0"/>
                </a:moveTo>
                <a:lnTo>
                  <a:pt x="8255" y="141732"/>
                </a:lnTo>
                <a:lnTo>
                  <a:pt x="54722" y="115041"/>
                </a:lnTo>
                <a:lnTo>
                  <a:pt x="48387" y="104012"/>
                </a:lnTo>
                <a:lnTo>
                  <a:pt x="65531" y="94107"/>
                </a:lnTo>
                <a:lnTo>
                  <a:pt x="91168" y="94107"/>
                </a:lnTo>
                <a:lnTo>
                  <a:pt x="118363" y="78486"/>
                </a:lnTo>
                <a:lnTo>
                  <a:pt x="0" y="0"/>
                </a:lnTo>
                <a:close/>
              </a:path>
              <a:path w="641350" h="1106170">
                <a:moveTo>
                  <a:pt x="65531" y="94107"/>
                </a:moveTo>
                <a:lnTo>
                  <a:pt x="48387" y="104012"/>
                </a:lnTo>
                <a:lnTo>
                  <a:pt x="54722" y="115041"/>
                </a:lnTo>
                <a:lnTo>
                  <a:pt x="71894" y="105178"/>
                </a:lnTo>
                <a:lnTo>
                  <a:pt x="65531" y="94107"/>
                </a:lnTo>
                <a:close/>
              </a:path>
              <a:path w="641350" h="1106170">
                <a:moveTo>
                  <a:pt x="91168" y="94107"/>
                </a:moveTo>
                <a:lnTo>
                  <a:pt x="65531" y="94107"/>
                </a:lnTo>
                <a:lnTo>
                  <a:pt x="71894" y="105178"/>
                </a:lnTo>
                <a:lnTo>
                  <a:pt x="91168" y="9410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260794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57150"/>
            <a:ext cx="8902599" cy="492443"/>
          </a:xfrm>
        </p:spPr>
        <p:txBody>
          <a:bodyPr/>
          <a:lstStyle/>
          <a:p>
            <a:r>
              <a:rPr lang="en-US" dirty="0"/>
              <a:t>Gradient Clipping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0951BBF-2915-7F4A-8B10-C6FE9F9B97EB}"/>
              </a:ext>
            </a:extLst>
          </p:cNvPr>
          <p:cNvSpPr txBox="1"/>
          <p:nvPr/>
        </p:nvSpPr>
        <p:spPr>
          <a:xfrm>
            <a:off x="2629185" y="4833138"/>
            <a:ext cx="5229701" cy="12455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750" b="1" u="sng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</a:t>
            </a:r>
            <a:r>
              <a:rPr sz="750" spc="-4" dirty="0">
                <a:latin typeface="Calibri"/>
                <a:cs typeface="Calibri"/>
              </a:rPr>
              <a:t>: “On the difficulty of training recurrent neural networks”, Pascanu et al, 2013.</a:t>
            </a:r>
            <a:r>
              <a:rPr sz="750" spc="150" dirty="0">
                <a:latin typeface="Calibri"/>
                <a:cs typeface="Calibri"/>
              </a:rPr>
              <a:t> </a:t>
            </a:r>
            <a:r>
              <a:rPr sz="750" u="sng" spc="-4" dirty="0">
                <a:solidFill>
                  <a:srgbClr val="EE8E1C"/>
                </a:solidFill>
                <a:uFill>
                  <a:solidFill>
                    <a:srgbClr val="EE8E1C"/>
                  </a:solidFill>
                </a:uFill>
                <a:latin typeface="Calibri"/>
                <a:cs typeface="Calibri"/>
                <a:hlinkClick r:id="rId2"/>
              </a:rPr>
              <a:t>http://proceedings.mlr.press/v28/pascanu13.pdf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0F4B8C2-62DD-A94F-AFE6-D3D0C7F0AE3F}"/>
              </a:ext>
            </a:extLst>
          </p:cNvPr>
          <p:cNvSpPr txBox="1"/>
          <p:nvPr/>
        </p:nvSpPr>
        <p:spPr>
          <a:xfrm>
            <a:off x="1430655" y="829246"/>
            <a:ext cx="5853113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marR="3810" indent="-257175">
              <a:spcBef>
                <a:spcPts val="75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u="heavy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Gradient clipping</a:t>
            </a:r>
            <a:r>
              <a:rPr dirty="0">
                <a:latin typeface="Calibri"/>
                <a:cs typeface="Calibri"/>
              </a:rPr>
              <a:t>: if the </a:t>
            </a:r>
            <a:r>
              <a:rPr spc="-4" dirty="0">
                <a:latin typeface="Calibri"/>
                <a:cs typeface="Calibri"/>
              </a:rPr>
              <a:t>norm of </a:t>
            </a:r>
            <a:r>
              <a:rPr dirty="0">
                <a:latin typeface="Calibri"/>
                <a:cs typeface="Calibri"/>
              </a:rPr>
              <a:t>the gradient is greater</a:t>
            </a:r>
            <a:r>
              <a:rPr spc="-13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than  </a:t>
            </a:r>
            <a:r>
              <a:rPr spc="-4" dirty="0">
                <a:latin typeface="Calibri"/>
                <a:cs typeface="Calibri"/>
              </a:rPr>
              <a:t>some threshold, scale </a:t>
            </a:r>
            <a:r>
              <a:rPr dirty="0">
                <a:latin typeface="Calibri"/>
                <a:cs typeface="Calibri"/>
              </a:rPr>
              <a:t>it </a:t>
            </a:r>
            <a:r>
              <a:rPr spc="-4" dirty="0">
                <a:latin typeface="Calibri"/>
                <a:cs typeface="Calibri"/>
              </a:rPr>
              <a:t>down before </a:t>
            </a:r>
            <a:r>
              <a:rPr dirty="0">
                <a:latin typeface="Calibri"/>
                <a:cs typeface="Calibri"/>
              </a:rPr>
              <a:t>applying </a:t>
            </a:r>
            <a:r>
              <a:rPr spc="-4" dirty="0">
                <a:latin typeface="Calibri"/>
                <a:cs typeface="Calibri"/>
              </a:rPr>
              <a:t>SGD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update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EC68450-2979-384F-AF6B-C96CA48E3860}"/>
              </a:ext>
            </a:extLst>
          </p:cNvPr>
          <p:cNvSpPr txBox="1"/>
          <p:nvPr/>
        </p:nvSpPr>
        <p:spPr>
          <a:xfrm>
            <a:off x="1430655" y="3408007"/>
            <a:ext cx="598074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indent="-257175">
              <a:spcBef>
                <a:spcPts val="75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u="heavy" spc="-4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Intuition</a:t>
            </a:r>
            <a:r>
              <a:rPr spc="-4" dirty="0">
                <a:latin typeface="Calibri"/>
                <a:cs typeface="Calibri"/>
              </a:rPr>
              <a:t>: </a:t>
            </a:r>
            <a:r>
              <a:rPr dirty="0">
                <a:latin typeface="Calibri"/>
                <a:cs typeface="Calibri"/>
              </a:rPr>
              <a:t>take a </a:t>
            </a:r>
            <a:r>
              <a:rPr spc="-4" dirty="0">
                <a:latin typeface="Calibri"/>
                <a:cs typeface="Calibri"/>
              </a:rPr>
              <a:t>step </a:t>
            </a:r>
            <a:r>
              <a:rPr dirty="0">
                <a:latin typeface="Calibri"/>
                <a:cs typeface="Calibri"/>
              </a:rPr>
              <a:t>in the </a:t>
            </a:r>
            <a:r>
              <a:rPr spc="-4" dirty="0">
                <a:latin typeface="Calibri"/>
                <a:cs typeface="Calibri"/>
              </a:rPr>
              <a:t>same direction, but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4" dirty="0">
                <a:latin typeface="Calibri"/>
                <a:cs typeface="Calibri"/>
              </a:rPr>
              <a:t>smaller</a:t>
            </a:r>
            <a:r>
              <a:rPr spc="-94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step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A0CEA46-3EBC-954A-A4FB-59556288B867}"/>
              </a:ext>
            </a:extLst>
          </p:cNvPr>
          <p:cNvSpPr/>
          <p:nvPr/>
        </p:nvSpPr>
        <p:spPr>
          <a:xfrm>
            <a:off x="2433424" y="1720177"/>
            <a:ext cx="4280579" cy="1185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374109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57150"/>
            <a:ext cx="8902599" cy="492443"/>
          </a:xfrm>
        </p:spPr>
        <p:txBody>
          <a:bodyPr/>
          <a:lstStyle/>
          <a:p>
            <a:r>
              <a:rPr lang="en-US" dirty="0"/>
              <a:t>Gradient Clipping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6B6A07E-EE37-B745-BD63-6C38F02B789D}"/>
              </a:ext>
            </a:extLst>
          </p:cNvPr>
          <p:cNvSpPr/>
          <p:nvPr/>
        </p:nvSpPr>
        <p:spPr>
          <a:xfrm>
            <a:off x="2612204" y="1160339"/>
            <a:ext cx="3786713" cy="18203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14B876B-8723-A842-9EA8-DD2C695271A3}"/>
              </a:ext>
            </a:extLst>
          </p:cNvPr>
          <p:cNvSpPr/>
          <p:nvPr/>
        </p:nvSpPr>
        <p:spPr>
          <a:xfrm>
            <a:off x="2516887" y="730377"/>
            <a:ext cx="3951446" cy="1973104"/>
          </a:xfrm>
          <a:custGeom>
            <a:avLst/>
            <a:gdLst/>
            <a:ahLst/>
            <a:cxnLst/>
            <a:rect l="l" t="t" r="r" b="b"/>
            <a:pathLst>
              <a:path w="5268595" h="2630804">
                <a:moveTo>
                  <a:pt x="0" y="2630424"/>
                </a:moveTo>
                <a:lnTo>
                  <a:pt x="5268467" y="2630424"/>
                </a:lnTo>
                <a:lnTo>
                  <a:pt x="5268467" y="0"/>
                </a:lnTo>
                <a:lnTo>
                  <a:pt x="0" y="0"/>
                </a:lnTo>
                <a:lnTo>
                  <a:pt x="0" y="2630424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45276DB-B418-3942-BDE4-1F941D54F1ED}"/>
              </a:ext>
            </a:extLst>
          </p:cNvPr>
          <p:cNvSpPr txBox="1"/>
          <p:nvPr/>
        </p:nvSpPr>
        <p:spPr>
          <a:xfrm>
            <a:off x="2472594" y="4835195"/>
            <a:ext cx="5384959" cy="12455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750" b="1" u="sng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750" b="1" spc="-4" dirty="0">
                <a:latin typeface="Calibri"/>
                <a:cs typeface="Calibri"/>
              </a:rPr>
              <a:t> </a:t>
            </a:r>
            <a:r>
              <a:rPr sz="750" spc="-8" dirty="0">
                <a:latin typeface="Calibri"/>
                <a:cs typeface="Calibri"/>
              </a:rPr>
              <a:t>“Deep </a:t>
            </a:r>
            <a:r>
              <a:rPr sz="750" spc="-4" dirty="0">
                <a:latin typeface="Calibri"/>
                <a:cs typeface="Calibri"/>
              </a:rPr>
              <a:t>Learning”, Goodfellow, Bengio and Courville, 2016. Chapter 10.11.1.</a:t>
            </a:r>
            <a:r>
              <a:rPr sz="750" spc="19" dirty="0">
                <a:latin typeface="Calibri"/>
                <a:cs typeface="Calibri"/>
              </a:rPr>
              <a:t> </a:t>
            </a:r>
            <a:r>
              <a:rPr sz="750" u="sng" spc="-4" dirty="0">
                <a:solidFill>
                  <a:srgbClr val="EE8E1C"/>
                </a:solidFill>
                <a:uFill>
                  <a:solidFill>
                    <a:srgbClr val="EE8E1C"/>
                  </a:solidFill>
                </a:uFill>
                <a:latin typeface="Calibri"/>
                <a:cs typeface="Calibri"/>
                <a:hlinkClick r:id="rId3"/>
              </a:rPr>
              <a:t>https://www.deeplearningbook.org/contents/rnn.html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E7189CE-AAAD-0F4F-91DC-48AE0EFC8CD8}"/>
              </a:ext>
            </a:extLst>
          </p:cNvPr>
          <p:cNvSpPr txBox="1"/>
          <p:nvPr/>
        </p:nvSpPr>
        <p:spPr>
          <a:xfrm>
            <a:off x="1430655" y="3028093"/>
            <a:ext cx="6229350" cy="1427153"/>
          </a:xfrm>
          <a:prstGeom prst="rect">
            <a:avLst/>
          </a:prstGeom>
        </p:spPr>
        <p:txBody>
          <a:bodyPr vert="horz" wrap="square" lIns="0" tIns="105251" rIns="0" bIns="0" rtlCol="0">
            <a:spAutoFit/>
          </a:bodyPr>
          <a:lstStyle/>
          <a:p>
            <a:pPr marL="266700" indent="-257175">
              <a:spcBef>
                <a:spcPts val="829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350" spc="-4" dirty="0">
                <a:latin typeface="Calibri"/>
                <a:cs typeface="Calibri"/>
              </a:rPr>
              <a:t>This shows </a:t>
            </a:r>
            <a:r>
              <a:rPr sz="1350" dirty="0">
                <a:latin typeface="Calibri"/>
                <a:cs typeface="Calibri"/>
              </a:rPr>
              <a:t>the </a:t>
            </a:r>
            <a:r>
              <a:rPr sz="1350" spc="-4" dirty="0">
                <a:latin typeface="Calibri"/>
                <a:cs typeface="Calibri"/>
              </a:rPr>
              <a:t>loss surface of </a:t>
            </a:r>
            <a:r>
              <a:rPr sz="1350" dirty="0">
                <a:latin typeface="Calibri"/>
                <a:cs typeface="Calibri"/>
              </a:rPr>
              <a:t>a simple RNN </a:t>
            </a:r>
            <a:r>
              <a:rPr sz="1350" spc="-4" dirty="0">
                <a:latin typeface="Calibri"/>
                <a:cs typeface="Calibri"/>
              </a:rPr>
              <a:t>(hidden state is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4" dirty="0">
                <a:latin typeface="Calibri"/>
                <a:cs typeface="Calibri"/>
              </a:rPr>
              <a:t>scalar not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64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vector)</a:t>
            </a:r>
            <a:endParaRPr sz="1350">
              <a:latin typeface="Calibri"/>
              <a:cs typeface="Calibri"/>
            </a:endParaRPr>
          </a:p>
          <a:p>
            <a:pPr marL="266700" indent="-257175">
              <a:spcBef>
                <a:spcPts val="758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350" spc="-4" dirty="0">
                <a:latin typeface="Calibri"/>
                <a:cs typeface="Calibri"/>
              </a:rPr>
              <a:t>The </a:t>
            </a:r>
            <a:r>
              <a:rPr sz="1350" spc="-4" dirty="0">
                <a:solidFill>
                  <a:srgbClr val="C00000"/>
                </a:solidFill>
                <a:latin typeface="Calibri"/>
                <a:cs typeface="Calibri"/>
              </a:rPr>
              <a:t>“cliff” is dangerous </a:t>
            </a:r>
            <a:r>
              <a:rPr sz="1350" dirty="0">
                <a:latin typeface="Calibri"/>
                <a:cs typeface="Calibri"/>
              </a:rPr>
              <a:t>because </a:t>
            </a:r>
            <a:r>
              <a:rPr sz="1350" spc="-4" dirty="0">
                <a:latin typeface="Calibri"/>
                <a:cs typeface="Calibri"/>
              </a:rPr>
              <a:t>it </a:t>
            </a:r>
            <a:r>
              <a:rPr sz="1350" dirty="0">
                <a:latin typeface="Calibri"/>
                <a:cs typeface="Calibri"/>
              </a:rPr>
              <a:t>has steep</a:t>
            </a:r>
            <a:r>
              <a:rPr sz="1350" spc="53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gradient</a:t>
            </a:r>
            <a:endParaRPr sz="1350">
              <a:latin typeface="Calibri"/>
              <a:cs typeface="Calibri"/>
            </a:endParaRPr>
          </a:p>
          <a:p>
            <a:pPr marL="266700" marR="3810" indent="-257175">
              <a:spcBef>
                <a:spcPts val="746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350" spc="-4" dirty="0">
                <a:latin typeface="Calibri"/>
                <a:cs typeface="Calibri"/>
              </a:rPr>
              <a:t>On </a:t>
            </a:r>
            <a:r>
              <a:rPr sz="1350" dirty="0">
                <a:latin typeface="Calibri"/>
                <a:cs typeface="Calibri"/>
              </a:rPr>
              <a:t>the left, gradient </a:t>
            </a:r>
            <a:r>
              <a:rPr sz="1350" spc="-4" dirty="0">
                <a:latin typeface="Calibri"/>
                <a:cs typeface="Calibri"/>
              </a:rPr>
              <a:t>descent </a:t>
            </a:r>
            <a:r>
              <a:rPr sz="1350" dirty="0">
                <a:latin typeface="Calibri"/>
                <a:cs typeface="Calibri"/>
              </a:rPr>
              <a:t>takes </a:t>
            </a:r>
            <a:r>
              <a:rPr sz="1350" spc="-4" dirty="0">
                <a:solidFill>
                  <a:srgbClr val="C00000"/>
                </a:solidFill>
                <a:latin typeface="Calibri"/>
                <a:cs typeface="Calibri"/>
              </a:rPr>
              <a:t>two </a:t>
            </a:r>
            <a:r>
              <a:rPr sz="1350" dirty="0">
                <a:solidFill>
                  <a:srgbClr val="C00000"/>
                </a:solidFill>
                <a:latin typeface="Calibri"/>
                <a:cs typeface="Calibri"/>
              </a:rPr>
              <a:t>very </a:t>
            </a:r>
            <a:r>
              <a:rPr sz="1350" spc="-4" dirty="0">
                <a:solidFill>
                  <a:srgbClr val="C00000"/>
                </a:solidFill>
                <a:latin typeface="Calibri"/>
                <a:cs typeface="Calibri"/>
              </a:rPr>
              <a:t>big </a:t>
            </a:r>
            <a:r>
              <a:rPr sz="1350" dirty="0">
                <a:solidFill>
                  <a:srgbClr val="C00000"/>
                </a:solidFill>
                <a:latin typeface="Calibri"/>
                <a:cs typeface="Calibri"/>
              </a:rPr>
              <a:t>steps </a:t>
            </a:r>
            <a:r>
              <a:rPr sz="1350" spc="-4" dirty="0">
                <a:latin typeface="Calibri"/>
                <a:cs typeface="Calibri"/>
              </a:rPr>
              <a:t>due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4" dirty="0">
                <a:latin typeface="Calibri"/>
                <a:cs typeface="Calibri"/>
              </a:rPr>
              <a:t>steep </a:t>
            </a:r>
            <a:r>
              <a:rPr sz="1350" dirty="0">
                <a:latin typeface="Calibri"/>
                <a:cs typeface="Calibri"/>
              </a:rPr>
              <a:t>gradient, </a:t>
            </a:r>
            <a:r>
              <a:rPr sz="1350" spc="-4" dirty="0">
                <a:latin typeface="Calibri"/>
                <a:cs typeface="Calibri"/>
              </a:rPr>
              <a:t>resulting  in climbing </a:t>
            </a:r>
            <a:r>
              <a:rPr sz="1350" dirty="0">
                <a:latin typeface="Calibri"/>
                <a:cs typeface="Calibri"/>
              </a:rPr>
              <a:t>the </a:t>
            </a:r>
            <a:r>
              <a:rPr sz="1350" spc="-4" dirty="0">
                <a:latin typeface="Calibri"/>
                <a:cs typeface="Calibri"/>
              </a:rPr>
              <a:t>cliff </a:t>
            </a:r>
            <a:r>
              <a:rPr sz="1350" dirty="0">
                <a:latin typeface="Calibri"/>
                <a:cs typeface="Calibri"/>
              </a:rPr>
              <a:t>then </a:t>
            </a:r>
            <a:r>
              <a:rPr sz="1350" spc="-4" dirty="0">
                <a:latin typeface="Calibri"/>
                <a:cs typeface="Calibri"/>
              </a:rPr>
              <a:t>shooting off </a:t>
            </a:r>
            <a:r>
              <a:rPr sz="1350" dirty="0">
                <a:latin typeface="Calibri"/>
                <a:cs typeface="Calibri"/>
              </a:rPr>
              <a:t>to the right </a:t>
            </a:r>
            <a:r>
              <a:rPr sz="1350" spc="-4" dirty="0">
                <a:latin typeface="Calibri"/>
                <a:cs typeface="Calibri"/>
              </a:rPr>
              <a:t>(both </a:t>
            </a:r>
            <a:r>
              <a:rPr sz="1350" spc="-4" dirty="0">
                <a:solidFill>
                  <a:srgbClr val="C00000"/>
                </a:solidFill>
                <a:latin typeface="Calibri"/>
                <a:cs typeface="Calibri"/>
              </a:rPr>
              <a:t>bad</a:t>
            </a:r>
            <a:r>
              <a:rPr sz="1350" spc="13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C00000"/>
                </a:solidFill>
                <a:latin typeface="Calibri"/>
                <a:cs typeface="Calibri"/>
              </a:rPr>
              <a:t>updates</a:t>
            </a:r>
            <a:r>
              <a:rPr sz="1350" spc="-4" dirty="0">
                <a:latin typeface="Calibri"/>
                <a:cs typeface="Calibri"/>
              </a:rPr>
              <a:t>)</a:t>
            </a:r>
            <a:endParaRPr sz="1350">
              <a:latin typeface="Calibri"/>
              <a:cs typeface="Calibri"/>
            </a:endParaRPr>
          </a:p>
          <a:p>
            <a:pPr marL="266700" indent="-257175">
              <a:spcBef>
                <a:spcPts val="746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350" spc="-4" dirty="0">
                <a:latin typeface="Calibri"/>
                <a:cs typeface="Calibri"/>
              </a:rPr>
              <a:t>On the right, </a:t>
            </a:r>
            <a:r>
              <a:rPr sz="1350" dirty="0">
                <a:latin typeface="Calibri"/>
                <a:cs typeface="Calibri"/>
              </a:rPr>
              <a:t>gradient </a:t>
            </a:r>
            <a:r>
              <a:rPr sz="1350" spc="-8" dirty="0">
                <a:latin typeface="Calibri"/>
                <a:cs typeface="Calibri"/>
              </a:rPr>
              <a:t>clipping </a:t>
            </a:r>
            <a:r>
              <a:rPr sz="1350" dirty="0">
                <a:latin typeface="Calibri"/>
                <a:cs typeface="Calibri"/>
              </a:rPr>
              <a:t>reduces the </a:t>
            </a:r>
            <a:r>
              <a:rPr sz="1350" spc="-4" dirty="0">
                <a:latin typeface="Calibri"/>
                <a:cs typeface="Calibri"/>
              </a:rPr>
              <a:t>size of </a:t>
            </a:r>
            <a:r>
              <a:rPr sz="1350" dirty="0">
                <a:latin typeface="Calibri"/>
                <a:cs typeface="Calibri"/>
              </a:rPr>
              <a:t>those steps, </a:t>
            </a:r>
            <a:r>
              <a:rPr sz="1350" spc="-4" dirty="0">
                <a:latin typeface="Calibri"/>
                <a:cs typeface="Calibri"/>
              </a:rPr>
              <a:t>so effect is </a:t>
            </a:r>
            <a:r>
              <a:rPr sz="1350" spc="-4" dirty="0">
                <a:solidFill>
                  <a:srgbClr val="C00000"/>
                </a:solidFill>
                <a:latin typeface="Calibri"/>
                <a:cs typeface="Calibri"/>
              </a:rPr>
              <a:t>less</a:t>
            </a:r>
            <a:r>
              <a:rPr sz="1350" spc="13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C00000"/>
                </a:solidFill>
                <a:latin typeface="Calibri"/>
                <a:cs typeface="Calibri"/>
              </a:rPr>
              <a:t>drastic</a:t>
            </a:r>
            <a:endParaRPr sz="13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908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199"/>
            <a:ext cx="9143999" cy="10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700" y="18743"/>
            <a:ext cx="45275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10" dirty="0"/>
              <a:t>Word Vectors</a:t>
            </a:r>
            <a:endParaRPr spc="15" dirty="0"/>
          </a:p>
        </p:txBody>
      </p:sp>
      <p:sp>
        <p:nvSpPr>
          <p:cNvPr id="4" name="object 4"/>
          <p:cNvSpPr txBox="1"/>
          <p:nvPr/>
        </p:nvSpPr>
        <p:spPr>
          <a:xfrm>
            <a:off x="220092" y="651057"/>
            <a:ext cx="7794625" cy="3860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  <a:tabLst>
                <a:tab pos="440055" algn="l"/>
                <a:tab pos="440690" algn="l"/>
              </a:tabLst>
            </a:pPr>
            <a:r>
              <a:rPr lang="en-US" sz="2200" spc="25" dirty="0">
                <a:solidFill>
                  <a:srgbClr val="434343"/>
                </a:solidFill>
                <a:latin typeface="Segoe UI Symbol"/>
                <a:cs typeface="Segoe UI Symbol"/>
              </a:rPr>
              <a:t>How to represent the meaning of a word?</a:t>
            </a:r>
          </a:p>
          <a:p>
            <a:pPr marL="469900" marR="5080" lvl="1">
              <a:lnSpc>
                <a:spcPct val="115399"/>
              </a:lnSpc>
              <a:spcBef>
                <a:spcPts val="100"/>
              </a:spcBef>
              <a:tabLst>
                <a:tab pos="440055" algn="l"/>
                <a:tab pos="440690" algn="l"/>
              </a:tabLst>
            </a:pPr>
            <a:r>
              <a:rPr lang="en-US" sz="2200" spc="25" dirty="0">
                <a:solidFill>
                  <a:srgbClr val="434343"/>
                </a:solidFill>
                <a:latin typeface="Segoe UI Symbol"/>
                <a:cs typeface="Segoe UI Symbol"/>
              </a:rPr>
              <a:t>• WordNet?</a:t>
            </a:r>
          </a:p>
          <a:p>
            <a:pPr marL="469900" marR="5080" lvl="1">
              <a:lnSpc>
                <a:spcPct val="115399"/>
              </a:lnSpc>
              <a:spcBef>
                <a:spcPts val="100"/>
              </a:spcBef>
              <a:tabLst>
                <a:tab pos="440055" algn="l"/>
                <a:tab pos="440690" algn="l"/>
              </a:tabLst>
            </a:pPr>
            <a:r>
              <a:rPr lang="en-US" sz="2200" spc="25" dirty="0">
                <a:solidFill>
                  <a:srgbClr val="434343"/>
                </a:solidFill>
                <a:latin typeface="Segoe UI Symbol"/>
                <a:cs typeface="Segoe UI Symbol"/>
              </a:rPr>
              <a:t>• One-hot vectors? </a:t>
            </a:r>
          </a:p>
          <a:p>
            <a:r>
              <a:rPr lang="en-US" sz="2200" dirty="0"/>
              <a:t>		motel = [0 0 0 0 0 0 0 0 0 0 1 0 0 0 0]</a:t>
            </a:r>
          </a:p>
          <a:p>
            <a:r>
              <a:rPr lang="en-US" sz="2200" dirty="0"/>
              <a:t>		 hotel = [0 0 0 0 0 0 0 1 0 0 0 0 0 0 0]</a:t>
            </a:r>
          </a:p>
          <a:p>
            <a:pPr marL="12700" marR="5080">
              <a:lnSpc>
                <a:spcPct val="115399"/>
              </a:lnSpc>
              <a:spcBef>
                <a:spcPts val="100"/>
              </a:spcBef>
              <a:tabLst>
                <a:tab pos="440055" algn="l"/>
                <a:tab pos="440690" algn="l"/>
              </a:tabLst>
            </a:pPr>
            <a:endParaRPr lang="en-US" sz="2200" spc="25" dirty="0">
              <a:solidFill>
                <a:srgbClr val="434343"/>
              </a:solidFill>
              <a:latin typeface="Segoe UI Symbol"/>
              <a:cs typeface="Segoe UI Symbol"/>
            </a:endParaRPr>
          </a:p>
          <a:p>
            <a:pPr marL="12700" marR="5080">
              <a:lnSpc>
                <a:spcPct val="115399"/>
              </a:lnSpc>
              <a:spcBef>
                <a:spcPts val="100"/>
              </a:spcBef>
              <a:tabLst>
                <a:tab pos="440055" algn="l"/>
                <a:tab pos="440690" algn="l"/>
              </a:tabLst>
            </a:pPr>
            <a:r>
              <a:rPr lang="en-US" sz="2200" spc="25" dirty="0">
                <a:solidFill>
                  <a:srgbClr val="434343"/>
                </a:solidFill>
                <a:latin typeface="Segoe UI Symbol"/>
                <a:cs typeface="Segoe UI Symbol"/>
              </a:rPr>
              <a:t>Problems:</a:t>
            </a:r>
          </a:p>
          <a:p>
            <a:pPr marL="440055" marR="5080" indent="-427355">
              <a:lnSpc>
                <a:spcPct val="115399"/>
              </a:lnSpc>
              <a:spcBef>
                <a:spcPts val="10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endParaRPr lang="en-US" sz="2200" spc="25" dirty="0">
              <a:solidFill>
                <a:srgbClr val="434343"/>
              </a:solidFill>
              <a:latin typeface="Segoe UI Symbol"/>
              <a:cs typeface="Segoe UI Symbol"/>
            </a:endParaRPr>
          </a:p>
          <a:p>
            <a:pPr marL="440055" marR="5080" indent="-427355">
              <a:lnSpc>
                <a:spcPct val="115399"/>
              </a:lnSpc>
              <a:spcBef>
                <a:spcPts val="10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endParaRPr lang="en-US" sz="2200" spc="25" dirty="0">
              <a:solidFill>
                <a:srgbClr val="434343"/>
              </a:solidFill>
              <a:latin typeface="Segoe UI Symbol"/>
              <a:cs typeface="Segoe UI Symbol"/>
            </a:endParaRPr>
          </a:p>
          <a:p>
            <a:pPr marL="440055" marR="5080" indent="-427355">
              <a:lnSpc>
                <a:spcPct val="115399"/>
              </a:lnSpc>
              <a:spcBef>
                <a:spcPts val="10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endParaRPr lang="en-US" sz="2200" spc="25" dirty="0">
              <a:solidFill>
                <a:srgbClr val="434343"/>
              </a:solidFill>
              <a:latin typeface="Segoe UI Symbol"/>
              <a:cs typeface="Segoe UI Symbo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A282B19-7727-3843-BC47-0BF2EDA7E247}"/>
              </a:ext>
            </a:extLst>
          </p:cNvPr>
          <p:cNvSpPr txBox="1"/>
          <p:nvPr/>
        </p:nvSpPr>
        <p:spPr>
          <a:xfrm>
            <a:off x="1600200" y="2664856"/>
            <a:ext cx="6858000" cy="2738844"/>
          </a:xfrm>
          <a:prstGeom prst="rect">
            <a:avLst/>
          </a:prstGeom>
        </p:spPr>
        <p:txBody>
          <a:bodyPr vert="horz" wrap="square" lIns="0" tIns="163466" rIns="0" bIns="0" rtlCol="0">
            <a:spAutoFit/>
          </a:bodyPr>
          <a:lstStyle/>
          <a:p>
            <a:pPr marL="331151" indent="-322747">
              <a:spcBef>
                <a:spcPts val="1228"/>
              </a:spcBef>
              <a:buClr>
                <a:srgbClr val="CC0000"/>
              </a:buClr>
              <a:buFont typeface="Arial"/>
              <a:buChar char="•"/>
              <a:tabLst>
                <a:tab pos="330731" algn="l"/>
                <a:tab pos="331151" algn="l"/>
              </a:tabLst>
            </a:pPr>
            <a:endParaRPr lang="en-US" sz="1985" spc="-7" dirty="0">
              <a:cs typeface="Calibri"/>
            </a:endParaRPr>
          </a:p>
          <a:p>
            <a:pPr marL="331151" indent="-322747">
              <a:spcBef>
                <a:spcPts val="1228"/>
              </a:spcBef>
              <a:buClr>
                <a:srgbClr val="CC0000"/>
              </a:buClr>
              <a:buFont typeface="Arial"/>
              <a:buChar char="•"/>
              <a:tabLst>
                <a:tab pos="330731" algn="l"/>
                <a:tab pos="331151" algn="l"/>
              </a:tabLst>
            </a:pPr>
            <a:r>
              <a:rPr lang="en-US" sz="1985" spc="-7" dirty="0">
                <a:cs typeface="Calibri"/>
              </a:rPr>
              <a:t>Can’t compute accurate word similarity</a:t>
            </a:r>
          </a:p>
          <a:p>
            <a:pPr marL="331151" indent="-322747">
              <a:spcBef>
                <a:spcPts val="1228"/>
              </a:spcBef>
              <a:buClr>
                <a:srgbClr val="CC0000"/>
              </a:buClr>
              <a:buFont typeface="Arial"/>
              <a:buChar char="•"/>
              <a:tabLst>
                <a:tab pos="330731" algn="l"/>
                <a:tab pos="331151" algn="l"/>
              </a:tabLst>
            </a:pPr>
            <a:r>
              <a:rPr lang="en-US" sz="1985" spc="-3" dirty="0">
                <a:cs typeface="Calibri"/>
              </a:rPr>
              <a:t>Missing </a:t>
            </a:r>
            <a:r>
              <a:rPr lang="en-US" sz="1985" spc="-7" dirty="0">
                <a:cs typeface="Calibri"/>
              </a:rPr>
              <a:t>new (meanings </a:t>
            </a:r>
            <a:r>
              <a:rPr lang="en-US" sz="1985" spc="-3" dirty="0">
                <a:cs typeface="Calibri"/>
              </a:rPr>
              <a:t>of)</a:t>
            </a:r>
            <a:r>
              <a:rPr lang="en-US" sz="1985" spc="-13" dirty="0">
                <a:cs typeface="Calibri"/>
              </a:rPr>
              <a:t> </a:t>
            </a:r>
            <a:r>
              <a:rPr lang="en-US" sz="1985" spc="-7" dirty="0">
                <a:cs typeface="Calibri"/>
              </a:rPr>
              <a:t>words </a:t>
            </a:r>
          </a:p>
          <a:p>
            <a:pPr marL="8404">
              <a:spcBef>
                <a:spcPts val="1228"/>
              </a:spcBef>
              <a:buClr>
                <a:srgbClr val="CC0000"/>
              </a:buClr>
              <a:tabLst>
                <a:tab pos="330731" algn="l"/>
                <a:tab pos="331151" algn="l"/>
              </a:tabLst>
            </a:pPr>
            <a:r>
              <a:rPr lang="en-US" spc="-10" dirty="0">
                <a:cs typeface="Calibri"/>
              </a:rPr>
              <a:t>			e.g., </a:t>
            </a:r>
            <a:r>
              <a:rPr lang="en-US" spc="-13" dirty="0">
                <a:solidFill>
                  <a:srgbClr val="BB57BE"/>
                </a:solidFill>
                <a:cs typeface="Calibri"/>
              </a:rPr>
              <a:t>wicked, badass, </a:t>
            </a:r>
            <a:r>
              <a:rPr lang="en-US" spc="-10" dirty="0">
                <a:solidFill>
                  <a:srgbClr val="BB57BE"/>
                </a:solidFill>
                <a:cs typeface="Calibri"/>
              </a:rPr>
              <a:t>nifty, </a:t>
            </a:r>
            <a:r>
              <a:rPr lang="en-US" spc="-13" dirty="0">
                <a:solidFill>
                  <a:srgbClr val="BB57BE"/>
                </a:solidFill>
                <a:cs typeface="Calibri"/>
              </a:rPr>
              <a:t>wizard, genius, ninja,</a:t>
            </a:r>
            <a:r>
              <a:rPr lang="en-US" spc="-46" dirty="0">
                <a:solidFill>
                  <a:srgbClr val="BB57BE"/>
                </a:solidFill>
                <a:cs typeface="Calibri"/>
              </a:rPr>
              <a:t> </a:t>
            </a:r>
            <a:r>
              <a:rPr lang="en-US" spc="-17" dirty="0" err="1">
                <a:solidFill>
                  <a:srgbClr val="BB57BE"/>
                </a:solidFill>
                <a:cs typeface="Calibri"/>
              </a:rPr>
              <a:t>bombest</a:t>
            </a:r>
            <a:endParaRPr lang="en-US" spc="-7" dirty="0">
              <a:cs typeface="Calibri"/>
            </a:endParaRPr>
          </a:p>
          <a:p>
            <a:pPr marL="8404">
              <a:spcBef>
                <a:spcPts val="1228"/>
              </a:spcBef>
              <a:buClr>
                <a:srgbClr val="CC0000"/>
              </a:buClr>
              <a:tabLst>
                <a:tab pos="330731" algn="l"/>
                <a:tab pos="331151" algn="l"/>
              </a:tabLst>
            </a:pPr>
            <a:endParaRPr lang="en-US" sz="1985" dirty="0">
              <a:latin typeface="Wingdings"/>
              <a:cs typeface="Wingdings"/>
            </a:endParaRPr>
          </a:p>
          <a:p>
            <a:pPr marL="331151" indent="-322747">
              <a:spcBef>
                <a:spcPts val="1228"/>
              </a:spcBef>
              <a:buClr>
                <a:srgbClr val="CC0000"/>
              </a:buClr>
              <a:buFont typeface="Arial"/>
              <a:buChar char="•"/>
              <a:tabLst>
                <a:tab pos="330731" algn="l"/>
                <a:tab pos="331151" algn="l"/>
              </a:tabLst>
            </a:pPr>
            <a:endParaRPr sz="1985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57150"/>
            <a:ext cx="8902599" cy="492443"/>
          </a:xfrm>
        </p:spPr>
        <p:txBody>
          <a:bodyPr/>
          <a:lstStyle/>
          <a:p>
            <a:r>
              <a:rPr lang="en-US" dirty="0"/>
              <a:t>LSTMs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AA500EA-0E08-EB44-BD87-1BA319F7C7AF}"/>
              </a:ext>
            </a:extLst>
          </p:cNvPr>
          <p:cNvSpPr txBox="1"/>
          <p:nvPr/>
        </p:nvSpPr>
        <p:spPr>
          <a:xfrm>
            <a:off x="1430656" y="831532"/>
            <a:ext cx="6151244" cy="3895778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66700" indent="-257175">
              <a:spcBef>
                <a:spcPts val="79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500" dirty="0">
                <a:latin typeface="Calibri"/>
                <a:cs typeface="Calibri"/>
              </a:rPr>
              <a:t>A type </a:t>
            </a:r>
            <a:r>
              <a:rPr sz="1500" spc="-4" dirty="0">
                <a:latin typeface="Calibri"/>
                <a:cs typeface="Calibri"/>
              </a:rPr>
              <a:t>of </a:t>
            </a:r>
            <a:r>
              <a:rPr sz="1500" dirty="0">
                <a:latin typeface="Calibri"/>
                <a:cs typeface="Calibri"/>
              </a:rPr>
              <a:t>RNN </a:t>
            </a:r>
            <a:r>
              <a:rPr sz="1500" spc="-4" dirty="0">
                <a:latin typeface="Calibri"/>
                <a:cs typeface="Calibri"/>
              </a:rPr>
              <a:t>proposed by Hochreiter </a:t>
            </a:r>
            <a:r>
              <a:rPr sz="1500" dirty="0">
                <a:latin typeface="Calibri"/>
                <a:cs typeface="Calibri"/>
              </a:rPr>
              <a:t>and Schmidhuber in 1997 as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</a:t>
            </a:r>
          </a:p>
          <a:p>
            <a:pPr marL="266700"/>
            <a:r>
              <a:rPr sz="1500" spc="-4" dirty="0">
                <a:latin typeface="Calibri"/>
                <a:cs typeface="Calibri"/>
              </a:rPr>
              <a:t>solution </a:t>
            </a:r>
            <a:r>
              <a:rPr sz="1500" dirty="0">
                <a:latin typeface="Calibri"/>
                <a:cs typeface="Calibri"/>
              </a:rPr>
              <a:t>to the </a:t>
            </a:r>
            <a:r>
              <a:rPr sz="1500" spc="-4" dirty="0">
                <a:latin typeface="Calibri"/>
                <a:cs typeface="Calibri"/>
              </a:rPr>
              <a:t>vanishing </a:t>
            </a:r>
            <a:r>
              <a:rPr sz="1500" dirty="0">
                <a:latin typeface="Calibri"/>
                <a:cs typeface="Calibri"/>
              </a:rPr>
              <a:t>gradients</a:t>
            </a:r>
            <a:r>
              <a:rPr sz="1500" spc="-26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problem.</a:t>
            </a:r>
            <a:endParaRPr sz="1500" dirty="0">
              <a:latin typeface="Calibri"/>
              <a:cs typeface="Calibri"/>
            </a:endParaRPr>
          </a:p>
          <a:p>
            <a:pPr>
              <a:spcBef>
                <a:spcPts val="4"/>
              </a:spcBef>
            </a:pPr>
            <a:endParaRPr sz="1875" dirty="0">
              <a:latin typeface="Times New Roman"/>
              <a:cs typeface="Times New Roman"/>
            </a:endParaRPr>
          </a:p>
          <a:p>
            <a:pPr marL="266700" indent="-257175"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  <a:tab pos="3187065" algn="l"/>
              </a:tabLst>
            </a:pPr>
            <a:r>
              <a:rPr sz="1500" spc="-4" dirty="0">
                <a:latin typeface="Calibri"/>
                <a:cs typeface="Calibri"/>
              </a:rPr>
              <a:t>On step </a:t>
            </a:r>
            <a:r>
              <a:rPr sz="1500" i="1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, </a:t>
            </a:r>
            <a:r>
              <a:rPr sz="1500" spc="-4" dirty="0">
                <a:latin typeface="Calibri"/>
                <a:cs typeface="Calibri"/>
              </a:rPr>
              <a:t>there </a:t>
            </a:r>
            <a:r>
              <a:rPr sz="1500" dirty="0">
                <a:latin typeface="Calibri"/>
                <a:cs typeface="Calibri"/>
              </a:rPr>
              <a:t>is a</a:t>
            </a:r>
            <a:r>
              <a:rPr sz="1500" spc="56" dirty="0"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BA56BD"/>
                </a:solidFill>
                <a:latin typeface="Calibri"/>
                <a:cs typeface="Calibri"/>
              </a:rPr>
              <a:t>hidden</a:t>
            </a:r>
            <a:r>
              <a:rPr sz="1500" spc="-8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BA56BD"/>
                </a:solidFill>
                <a:latin typeface="Calibri"/>
                <a:cs typeface="Calibri"/>
              </a:rPr>
              <a:t>state	</a:t>
            </a:r>
            <a:r>
              <a:rPr sz="1500" i="1" dirty="0">
                <a:latin typeface="Calibri"/>
                <a:cs typeface="Calibri"/>
              </a:rPr>
              <a:t>and </a:t>
            </a:r>
            <a:r>
              <a:rPr sz="1500" dirty="0">
                <a:latin typeface="Calibri"/>
                <a:cs typeface="Calibri"/>
              </a:rPr>
              <a:t>a </a:t>
            </a:r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cell</a:t>
            </a:r>
            <a:r>
              <a:rPr sz="1500" spc="-26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BA56BD"/>
                </a:solidFill>
                <a:latin typeface="Calibri"/>
                <a:cs typeface="Calibri"/>
              </a:rPr>
              <a:t>state</a:t>
            </a:r>
            <a:endParaRPr sz="1500" dirty="0">
              <a:latin typeface="Calibri"/>
              <a:cs typeface="Calibri"/>
            </a:endParaRPr>
          </a:p>
          <a:p>
            <a:pPr marL="523875" lvl="1" indent="-171450">
              <a:spcBef>
                <a:spcPts val="360"/>
              </a:spcBef>
              <a:buClr>
                <a:srgbClr val="3986FF"/>
              </a:buClr>
              <a:buFont typeface="Times New Roman"/>
              <a:buChar char="•"/>
              <a:tabLst>
                <a:tab pos="523875" algn="l"/>
                <a:tab pos="524351" algn="l"/>
              </a:tabLst>
            </a:pPr>
            <a:r>
              <a:rPr sz="1500" dirty="0">
                <a:latin typeface="Calibri"/>
                <a:cs typeface="Calibri"/>
              </a:rPr>
              <a:t>Both are vectors length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i="1" dirty="0">
                <a:latin typeface="Calibri"/>
                <a:cs typeface="Calibri"/>
              </a:rPr>
              <a:t>n</a:t>
            </a:r>
            <a:endParaRPr sz="1500" dirty="0">
              <a:latin typeface="Calibri"/>
              <a:cs typeface="Calibri"/>
            </a:endParaRPr>
          </a:p>
          <a:p>
            <a:pPr marL="523875" lvl="1" indent="-171450">
              <a:spcBef>
                <a:spcPts val="360"/>
              </a:spcBef>
              <a:buClr>
                <a:srgbClr val="3986FF"/>
              </a:buClr>
              <a:buFont typeface="Times New Roman"/>
              <a:buChar char="•"/>
              <a:tabLst>
                <a:tab pos="523875" algn="l"/>
                <a:tab pos="524351" algn="l"/>
              </a:tabLst>
            </a:pPr>
            <a:r>
              <a:rPr sz="1500" spc="-4" dirty="0">
                <a:latin typeface="Calibri"/>
                <a:cs typeface="Calibri"/>
              </a:rPr>
              <a:t>The cell stores </a:t>
            </a:r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long-term</a:t>
            </a:r>
            <a:r>
              <a:rPr sz="1500" spc="11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BA56BD"/>
                </a:solidFill>
                <a:latin typeface="Calibri"/>
                <a:cs typeface="Calibri"/>
              </a:rPr>
              <a:t>information</a:t>
            </a:r>
            <a:endParaRPr sz="1500" dirty="0">
              <a:latin typeface="Calibri"/>
              <a:cs typeface="Calibri"/>
            </a:endParaRPr>
          </a:p>
          <a:p>
            <a:pPr marL="523875" lvl="1" indent="-171450">
              <a:spcBef>
                <a:spcPts val="360"/>
              </a:spcBef>
              <a:buClr>
                <a:srgbClr val="3986FF"/>
              </a:buClr>
              <a:buFont typeface="Times New Roman"/>
              <a:buChar char="•"/>
              <a:tabLst>
                <a:tab pos="523875" algn="l"/>
                <a:tab pos="524351" algn="l"/>
              </a:tabLst>
            </a:pPr>
            <a:r>
              <a:rPr sz="1500" spc="-4" dirty="0">
                <a:latin typeface="Calibri"/>
                <a:cs typeface="Calibri"/>
              </a:rPr>
              <a:t>The LSTM </a:t>
            </a:r>
            <a:r>
              <a:rPr sz="1500" dirty="0">
                <a:latin typeface="Calibri"/>
                <a:cs typeface="Calibri"/>
              </a:rPr>
              <a:t>can </a:t>
            </a:r>
            <a:r>
              <a:rPr sz="1500" spc="-4" dirty="0">
                <a:solidFill>
                  <a:srgbClr val="BA56BD"/>
                </a:solidFill>
                <a:latin typeface="Calibri"/>
                <a:cs typeface="Calibri"/>
              </a:rPr>
              <a:t>erase</a:t>
            </a:r>
            <a:r>
              <a:rPr sz="1500" spc="-4" dirty="0">
                <a:latin typeface="Calibri"/>
                <a:cs typeface="Calibri"/>
              </a:rPr>
              <a:t>, </a:t>
            </a:r>
            <a:r>
              <a:rPr sz="1500" spc="-4" dirty="0">
                <a:solidFill>
                  <a:srgbClr val="BA56BD"/>
                </a:solidFill>
                <a:latin typeface="Calibri"/>
                <a:cs typeface="Calibri"/>
              </a:rPr>
              <a:t>write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read </a:t>
            </a:r>
            <a:r>
              <a:rPr sz="1500" dirty="0">
                <a:latin typeface="Calibri"/>
                <a:cs typeface="Calibri"/>
              </a:rPr>
              <a:t>information </a:t>
            </a:r>
            <a:r>
              <a:rPr sz="1500" spc="-4" dirty="0">
                <a:latin typeface="Calibri"/>
                <a:cs typeface="Calibri"/>
              </a:rPr>
              <a:t>from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cell</a:t>
            </a:r>
          </a:p>
          <a:p>
            <a:pPr lvl="1">
              <a:spcBef>
                <a:spcPts val="4"/>
              </a:spcBef>
              <a:buClr>
                <a:srgbClr val="3986FF"/>
              </a:buClr>
              <a:buFont typeface="Times New Roman"/>
              <a:buChar char="•"/>
            </a:pPr>
            <a:endParaRPr sz="1875" dirty="0">
              <a:latin typeface="Times New Roman"/>
              <a:cs typeface="Times New Roman"/>
            </a:endParaRPr>
          </a:p>
          <a:p>
            <a:pPr marL="266700" marR="145733" indent="-257175"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500" spc="-4" dirty="0">
                <a:latin typeface="Calibri"/>
                <a:cs typeface="Calibri"/>
              </a:rPr>
              <a:t>The selection of </a:t>
            </a:r>
            <a:r>
              <a:rPr sz="1500" dirty="0">
                <a:latin typeface="Calibri"/>
                <a:cs typeface="Calibri"/>
              </a:rPr>
              <a:t>which information is erased/written/read is controlled </a:t>
            </a:r>
            <a:r>
              <a:rPr sz="1500" spc="-4" dirty="0">
                <a:latin typeface="Calibri"/>
                <a:cs typeface="Calibri"/>
              </a:rPr>
              <a:t>by  </a:t>
            </a:r>
            <a:r>
              <a:rPr sz="1500" dirty="0">
                <a:latin typeface="Calibri"/>
                <a:cs typeface="Calibri"/>
              </a:rPr>
              <a:t>three </a:t>
            </a:r>
            <a:r>
              <a:rPr sz="1500" spc="-4" dirty="0">
                <a:latin typeface="Calibri"/>
                <a:cs typeface="Calibri"/>
              </a:rPr>
              <a:t>corresponding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gates</a:t>
            </a:r>
            <a:endParaRPr sz="1500" dirty="0">
              <a:latin typeface="Calibri"/>
              <a:cs typeface="Calibri"/>
            </a:endParaRPr>
          </a:p>
          <a:p>
            <a:pPr marL="523875" lvl="1" indent="-171450">
              <a:spcBef>
                <a:spcPts val="360"/>
              </a:spcBef>
              <a:buClr>
                <a:srgbClr val="3986FF"/>
              </a:buClr>
              <a:buFont typeface="Times New Roman"/>
              <a:buChar char="•"/>
              <a:tabLst>
                <a:tab pos="523875" algn="l"/>
                <a:tab pos="524351" algn="l"/>
              </a:tabLst>
            </a:pPr>
            <a:r>
              <a:rPr sz="1500" spc="-4" dirty="0">
                <a:latin typeface="Calibri"/>
                <a:cs typeface="Calibri"/>
              </a:rPr>
              <a:t>The </a:t>
            </a:r>
            <a:r>
              <a:rPr sz="1500" dirty="0">
                <a:latin typeface="Calibri"/>
                <a:cs typeface="Calibri"/>
              </a:rPr>
              <a:t>gates are </a:t>
            </a:r>
            <a:r>
              <a:rPr sz="1500" spc="-4" dirty="0">
                <a:latin typeface="Calibri"/>
                <a:cs typeface="Calibri"/>
              </a:rPr>
              <a:t>also </a:t>
            </a:r>
            <a:r>
              <a:rPr sz="1500" dirty="0">
                <a:latin typeface="Calibri"/>
                <a:cs typeface="Calibri"/>
              </a:rPr>
              <a:t>vectors </a:t>
            </a:r>
            <a:r>
              <a:rPr sz="1500" spc="-4" dirty="0">
                <a:latin typeface="Calibri"/>
                <a:cs typeface="Calibri"/>
              </a:rPr>
              <a:t>length </a:t>
            </a:r>
            <a:r>
              <a:rPr sz="1500" i="1" dirty="0">
                <a:latin typeface="Calibri"/>
                <a:cs typeface="Calibri"/>
              </a:rPr>
              <a:t>n</a:t>
            </a:r>
            <a:endParaRPr sz="1500" dirty="0">
              <a:latin typeface="Calibri"/>
              <a:cs typeface="Calibri"/>
            </a:endParaRPr>
          </a:p>
          <a:p>
            <a:pPr marL="523875" marR="3810" lvl="1" indent="-171450">
              <a:spcBef>
                <a:spcPts val="363"/>
              </a:spcBef>
              <a:buClr>
                <a:srgbClr val="3986FF"/>
              </a:buClr>
              <a:buFont typeface="Times New Roman"/>
              <a:buChar char="•"/>
              <a:tabLst>
                <a:tab pos="523875" algn="l"/>
                <a:tab pos="524351" algn="l"/>
              </a:tabLst>
            </a:pPr>
            <a:r>
              <a:rPr sz="1500" spc="-4" dirty="0">
                <a:latin typeface="Calibri"/>
                <a:cs typeface="Calibri"/>
              </a:rPr>
              <a:t>On </a:t>
            </a:r>
            <a:r>
              <a:rPr sz="1500" dirty="0">
                <a:latin typeface="Calibri"/>
                <a:cs typeface="Calibri"/>
              </a:rPr>
              <a:t>each </a:t>
            </a:r>
            <a:r>
              <a:rPr sz="1500" spc="-4" dirty="0">
                <a:latin typeface="Calibri"/>
                <a:cs typeface="Calibri"/>
              </a:rPr>
              <a:t>timestep, </a:t>
            </a:r>
            <a:r>
              <a:rPr sz="1500" dirty="0">
                <a:latin typeface="Calibri"/>
                <a:cs typeface="Calibri"/>
              </a:rPr>
              <a:t>each element </a:t>
            </a:r>
            <a:r>
              <a:rPr sz="1500" spc="-4" dirty="0">
                <a:latin typeface="Calibri"/>
                <a:cs typeface="Calibri"/>
              </a:rPr>
              <a:t>of </a:t>
            </a:r>
            <a:r>
              <a:rPr sz="1500" dirty="0">
                <a:latin typeface="Calibri"/>
                <a:cs typeface="Calibri"/>
              </a:rPr>
              <a:t>the gates can </a:t>
            </a:r>
            <a:r>
              <a:rPr sz="1500" spc="-4" dirty="0">
                <a:latin typeface="Calibri"/>
                <a:cs typeface="Calibri"/>
              </a:rPr>
              <a:t>be </a:t>
            </a:r>
            <a:r>
              <a:rPr sz="1500" spc="-4" dirty="0">
                <a:solidFill>
                  <a:srgbClr val="BA56BD"/>
                </a:solidFill>
                <a:latin typeface="Calibri"/>
                <a:cs typeface="Calibri"/>
              </a:rPr>
              <a:t>open </a:t>
            </a:r>
            <a:r>
              <a:rPr sz="1500" dirty="0">
                <a:latin typeface="Calibri"/>
                <a:cs typeface="Calibri"/>
              </a:rPr>
              <a:t>(1), </a:t>
            </a:r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closed </a:t>
            </a:r>
            <a:r>
              <a:rPr sz="1500" spc="-4" dirty="0">
                <a:latin typeface="Calibri"/>
                <a:cs typeface="Calibri"/>
              </a:rPr>
              <a:t>(0),  or somewhere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in-between.</a:t>
            </a:r>
          </a:p>
          <a:p>
            <a:pPr marL="523875" marR="292418" lvl="1" indent="-171450">
              <a:spcBef>
                <a:spcPts val="360"/>
              </a:spcBef>
              <a:buClr>
                <a:srgbClr val="3986FF"/>
              </a:buClr>
              <a:buFont typeface="Times New Roman"/>
              <a:buChar char="•"/>
              <a:tabLst>
                <a:tab pos="523875" algn="l"/>
                <a:tab pos="524351" algn="l"/>
              </a:tabLst>
            </a:pPr>
            <a:r>
              <a:rPr sz="1500" spc="-4" dirty="0">
                <a:latin typeface="Calibri"/>
                <a:cs typeface="Calibri"/>
              </a:rPr>
              <a:t>The </a:t>
            </a:r>
            <a:r>
              <a:rPr sz="1500" dirty="0">
                <a:latin typeface="Calibri"/>
                <a:cs typeface="Calibri"/>
              </a:rPr>
              <a:t>gates are </a:t>
            </a:r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dynamic</a:t>
            </a:r>
            <a:r>
              <a:rPr sz="1500" dirty="0">
                <a:latin typeface="Calibri"/>
                <a:cs typeface="Calibri"/>
              </a:rPr>
              <a:t>: their </a:t>
            </a:r>
            <a:r>
              <a:rPr sz="1500" spc="-4" dirty="0">
                <a:latin typeface="Calibri"/>
                <a:cs typeface="Calibri"/>
              </a:rPr>
              <a:t>value </a:t>
            </a:r>
            <a:r>
              <a:rPr sz="1500" dirty="0">
                <a:latin typeface="Calibri"/>
                <a:cs typeface="Calibri"/>
              </a:rPr>
              <a:t>is computed </a:t>
            </a:r>
            <a:r>
              <a:rPr sz="1500" spc="-4" dirty="0">
                <a:latin typeface="Calibri"/>
                <a:cs typeface="Calibri"/>
              </a:rPr>
              <a:t>based on </a:t>
            </a:r>
            <a:r>
              <a:rPr sz="1500" dirty="0">
                <a:latin typeface="Calibri"/>
                <a:cs typeface="Calibri"/>
              </a:rPr>
              <a:t>the current  context</a:t>
            </a: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0B99CAF4-D960-094D-946C-C390A46027BB}"/>
              </a:ext>
            </a:extLst>
          </p:cNvPr>
          <p:cNvSpPr txBox="1"/>
          <p:nvPr/>
        </p:nvSpPr>
        <p:spPr>
          <a:xfrm>
            <a:off x="3218973" y="4833138"/>
            <a:ext cx="4639628" cy="12455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750" spc="-4" dirty="0">
                <a:latin typeface="Calibri"/>
                <a:cs typeface="Calibri"/>
              </a:rPr>
              <a:t>“Long short-term memory”, Hochreiter and Schmidhuber, 1997.</a:t>
            </a:r>
            <a:r>
              <a:rPr sz="750" spc="127" dirty="0">
                <a:latin typeface="Calibri"/>
                <a:cs typeface="Calibri"/>
              </a:rPr>
              <a:t> </a:t>
            </a:r>
            <a:r>
              <a:rPr sz="750" u="sng" spc="-4" dirty="0">
                <a:solidFill>
                  <a:srgbClr val="EE8E1C"/>
                </a:solidFill>
                <a:uFill>
                  <a:solidFill>
                    <a:srgbClr val="EE8E1C"/>
                  </a:solidFill>
                </a:uFill>
                <a:latin typeface="Calibri"/>
                <a:cs typeface="Calibri"/>
                <a:hlinkClick r:id="rId2"/>
              </a:rPr>
              <a:t>https://www.bioinf.jku.at/publications/older/2604.pdf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A65F45BF-AD42-0140-8485-30FC47D46B85}"/>
              </a:ext>
            </a:extLst>
          </p:cNvPr>
          <p:cNvSpPr/>
          <p:nvPr/>
        </p:nvSpPr>
        <p:spPr>
          <a:xfrm>
            <a:off x="5837542" y="1589186"/>
            <a:ext cx="241913" cy="174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2EACB2BE-ADEA-C54C-B9E1-15C5377282F1}"/>
              </a:ext>
            </a:extLst>
          </p:cNvPr>
          <p:cNvSpPr/>
          <p:nvPr/>
        </p:nvSpPr>
        <p:spPr>
          <a:xfrm>
            <a:off x="4297960" y="1585880"/>
            <a:ext cx="265829" cy="173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807395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57150"/>
            <a:ext cx="8902599" cy="492443"/>
          </a:xfrm>
        </p:spPr>
        <p:txBody>
          <a:bodyPr/>
          <a:lstStyle/>
          <a:p>
            <a:r>
              <a:rPr lang="en-US" dirty="0"/>
              <a:t>LSTMs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0FEA1B0-715B-6448-82E0-9BCBFA3FC7F6}"/>
              </a:ext>
            </a:extLst>
          </p:cNvPr>
          <p:cNvSpPr/>
          <p:nvPr/>
        </p:nvSpPr>
        <p:spPr>
          <a:xfrm>
            <a:off x="4285127" y="1770604"/>
            <a:ext cx="2871116" cy="1158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A715E05-4CD5-5242-BF93-576DF7514692}"/>
              </a:ext>
            </a:extLst>
          </p:cNvPr>
          <p:cNvSpPr/>
          <p:nvPr/>
        </p:nvSpPr>
        <p:spPr>
          <a:xfrm>
            <a:off x="4230242" y="3669050"/>
            <a:ext cx="3145536" cy="981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AE6C6BD-4602-AB4A-86BF-7DB34CF92697}"/>
              </a:ext>
            </a:extLst>
          </p:cNvPr>
          <p:cNvSpPr txBox="1"/>
          <p:nvPr/>
        </p:nvSpPr>
        <p:spPr>
          <a:xfrm>
            <a:off x="1430656" y="726757"/>
            <a:ext cx="5932169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  <a:tabLst>
                <a:tab pos="1269683" algn="l"/>
                <a:tab pos="2408396" algn="l"/>
              </a:tabLst>
            </a:pPr>
            <a:r>
              <a:rPr sz="1350" spc="-26" dirty="0">
                <a:latin typeface="Calibri"/>
                <a:cs typeface="Calibri"/>
              </a:rPr>
              <a:t>We </a:t>
            </a:r>
            <a:r>
              <a:rPr sz="1350" spc="-8" dirty="0">
                <a:latin typeface="Calibri"/>
                <a:cs typeface="Calibri"/>
              </a:rPr>
              <a:t>have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4" dirty="0">
                <a:latin typeface="Calibri"/>
                <a:cs typeface="Calibri"/>
              </a:rPr>
              <a:t>sequence</a:t>
            </a:r>
            <a:r>
              <a:rPr sz="1350" spc="53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of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inputs	</a:t>
            </a:r>
            <a:r>
              <a:rPr sz="1350" dirty="0">
                <a:latin typeface="Calibri"/>
                <a:cs typeface="Calibri"/>
              </a:rPr>
              <a:t>, and </a:t>
            </a:r>
            <a:r>
              <a:rPr sz="1350" spc="-8" dirty="0">
                <a:latin typeface="Calibri"/>
                <a:cs typeface="Calibri"/>
              </a:rPr>
              <a:t>we </a:t>
            </a:r>
            <a:r>
              <a:rPr sz="1350" spc="-4" dirty="0">
                <a:latin typeface="Calibri"/>
                <a:cs typeface="Calibri"/>
              </a:rPr>
              <a:t>will </a:t>
            </a:r>
            <a:r>
              <a:rPr sz="1350" spc="-8" dirty="0">
                <a:latin typeface="Calibri"/>
                <a:cs typeface="Calibri"/>
              </a:rPr>
              <a:t>compute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4" dirty="0">
                <a:latin typeface="Calibri"/>
                <a:cs typeface="Calibri"/>
              </a:rPr>
              <a:t>sequence of hidden </a:t>
            </a:r>
            <a:r>
              <a:rPr sz="1350" spc="-15" dirty="0">
                <a:latin typeface="Calibri"/>
                <a:cs typeface="Calibri"/>
              </a:rPr>
              <a:t>states  </a:t>
            </a:r>
            <a:r>
              <a:rPr sz="1350" dirty="0">
                <a:latin typeface="Calibri"/>
                <a:cs typeface="Calibri"/>
              </a:rPr>
              <a:t>and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cell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states	</a:t>
            </a:r>
            <a:r>
              <a:rPr sz="1350" dirty="0">
                <a:latin typeface="Calibri"/>
                <a:cs typeface="Calibri"/>
              </a:rPr>
              <a:t>. </a:t>
            </a:r>
            <a:r>
              <a:rPr sz="1350" spc="-4" dirty="0">
                <a:latin typeface="Calibri"/>
                <a:cs typeface="Calibri"/>
              </a:rPr>
              <a:t>On </a:t>
            </a:r>
            <a:r>
              <a:rPr sz="1350" spc="-8" dirty="0">
                <a:latin typeface="Calibri"/>
                <a:cs typeface="Calibri"/>
              </a:rPr>
              <a:t>timestep</a:t>
            </a:r>
            <a:r>
              <a:rPr sz="1350" spc="34" dirty="0">
                <a:latin typeface="Calibri"/>
                <a:cs typeface="Calibri"/>
              </a:rPr>
              <a:t> </a:t>
            </a:r>
            <a:r>
              <a:rPr sz="1350" i="1" spc="-4" dirty="0">
                <a:latin typeface="Calibri"/>
                <a:cs typeface="Calibri"/>
              </a:rPr>
              <a:t>t</a:t>
            </a:r>
            <a:r>
              <a:rPr sz="1350" spc="-4" dirty="0">
                <a:latin typeface="Calibri"/>
                <a:cs typeface="Calibri"/>
              </a:rPr>
              <a:t>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B3B0C4F-FADD-8447-9691-A74BE379A1EA}"/>
              </a:ext>
            </a:extLst>
          </p:cNvPr>
          <p:cNvSpPr/>
          <p:nvPr/>
        </p:nvSpPr>
        <p:spPr>
          <a:xfrm>
            <a:off x="3567316" y="752911"/>
            <a:ext cx="242289" cy="156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D176B6EB-E3E1-544A-898E-1880CE6E0189}"/>
              </a:ext>
            </a:extLst>
          </p:cNvPr>
          <p:cNvSpPr/>
          <p:nvPr/>
        </p:nvSpPr>
        <p:spPr>
          <a:xfrm>
            <a:off x="2457450" y="934974"/>
            <a:ext cx="258318" cy="2034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8BC820A-4E62-7946-A26E-4F900C67A27D}"/>
              </a:ext>
            </a:extLst>
          </p:cNvPr>
          <p:cNvSpPr/>
          <p:nvPr/>
        </p:nvSpPr>
        <p:spPr>
          <a:xfrm>
            <a:off x="7427168" y="748322"/>
            <a:ext cx="234396" cy="1543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1269085-8C10-4F47-A46E-01C2FA231726}"/>
              </a:ext>
            </a:extLst>
          </p:cNvPr>
          <p:cNvSpPr txBox="1"/>
          <p:nvPr/>
        </p:nvSpPr>
        <p:spPr>
          <a:xfrm>
            <a:off x="7662387" y="2018671"/>
            <a:ext cx="156005" cy="233695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1211"/>
              </a:lnSpc>
            </a:pPr>
            <a:r>
              <a:rPr sz="1200" spc="-4" dirty="0">
                <a:solidFill>
                  <a:srgbClr val="FF8600"/>
                </a:solidFill>
                <a:latin typeface="Calibri"/>
                <a:cs typeface="Calibri"/>
              </a:rPr>
              <a:t>All these </a:t>
            </a:r>
            <a:r>
              <a:rPr sz="1200" spc="-11" dirty="0">
                <a:solidFill>
                  <a:srgbClr val="FF8600"/>
                </a:solidFill>
                <a:latin typeface="Calibri"/>
                <a:cs typeface="Calibri"/>
              </a:rPr>
              <a:t>are vectors </a:t>
            </a:r>
            <a:r>
              <a:rPr sz="1200" spc="-4" dirty="0">
                <a:solidFill>
                  <a:srgbClr val="FF8600"/>
                </a:solidFill>
                <a:latin typeface="Calibri"/>
                <a:cs typeface="Calibri"/>
              </a:rPr>
              <a:t>of same </a:t>
            </a:r>
            <a:r>
              <a:rPr sz="1200" spc="-8" dirty="0">
                <a:solidFill>
                  <a:srgbClr val="FF8600"/>
                </a:solidFill>
                <a:latin typeface="Calibri"/>
                <a:cs typeface="Calibri"/>
              </a:rPr>
              <a:t>length</a:t>
            </a:r>
            <a:r>
              <a:rPr sz="1200" spc="49" dirty="0">
                <a:solidFill>
                  <a:srgbClr val="FF8600"/>
                </a:solidFill>
                <a:latin typeface="Calibri"/>
                <a:cs typeface="Calibri"/>
              </a:rPr>
              <a:t> </a:t>
            </a:r>
            <a:r>
              <a:rPr sz="1200" i="1" spc="-4" dirty="0">
                <a:solidFill>
                  <a:srgbClr val="FF8600"/>
                </a:solidFill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FBA93F0B-E428-A948-A56D-9903228B1C42}"/>
              </a:ext>
            </a:extLst>
          </p:cNvPr>
          <p:cNvSpPr/>
          <p:nvPr/>
        </p:nvSpPr>
        <p:spPr>
          <a:xfrm>
            <a:off x="7358063" y="1721929"/>
            <a:ext cx="288131" cy="2929890"/>
          </a:xfrm>
          <a:custGeom>
            <a:avLst/>
            <a:gdLst/>
            <a:ahLst/>
            <a:cxnLst/>
            <a:rect l="l" t="t" r="r" b="b"/>
            <a:pathLst>
              <a:path w="384175" h="3906520">
                <a:moveTo>
                  <a:pt x="0" y="0"/>
                </a:moveTo>
                <a:lnTo>
                  <a:pt x="60691" y="5046"/>
                </a:lnTo>
                <a:lnTo>
                  <a:pt x="113403" y="19096"/>
                </a:lnTo>
                <a:lnTo>
                  <a:pt x="154972" y="40517"/>
                </a:lnTo>
                <a:lnTo>
                  <a:pt x="182233" y="67673"/>
                </a:lnTo>
                <a:lnTo>
                  <a:pt x="192024" y="98933"/>
                </a:lnTo>
                <a:lnTo>
                  <a:pt x="192024" y="1854073"/>
                </a:lnTo>
                <a:lnTo>
                  <a:pt x="201814" y="1885332"/>
                </a:lnTo>
                <a:lnTo>
                  <a:pt x="229075" y="1912488"/>
                </a:lnTo>
                <a:lnTo>
                  <a:pt x="270644" y="1933909"/>
                </a:lnTo>
                <a:lnTo>
                  <a:pt x="323356" y="1947959"/>
                </a:lnTo>
                <a:lnTo>
                  <a:pt x="384048" y="1953006"/>
                </a:lnTo>
                <a:lnTo>
                  <a:pt x="323356" y="1958052"/>
                </a:lnTo>
                <a:lnTo>
                  <a:pt x="270644" y="1972102"/>
                </a:lnTo>
                <a:lnTo>
                  <a:pt x="229075" y="1993523"/>
                </a:lnTo>
                <a:lnTo>
                  <a:pt x="201814" y="2020679"/>
                </a:lnTo>
                <a:lnTo>
                  <a:pt x="192024" y="2051939"/>
                </a:lnTo>
                <a:lnTo>
                  <a:pt x="192024" y="3807117"/>
                </a:lnTo>
                <a:lnTo>
                  <a:pt x="182233" y="3838377"/>
                </a:lnTo>
                <a:lnTo>
                  <a:pt x="154972" y="3865525"/>
                </a:lnTo>
                <a:lnTo>
                  <a:pt x="113403" y="3886932"/>
                </a:lnTo>
                <a:lnTo>
                  <a:pt x="60691" y="3900970"/>
                </a:lnTo>
                <a:lnTo>
                  <a:pt x="0" y="3906012"/>
                </a:lnTo>
              </a:path>
            </a:pathLst>
          </a:custGeom>
          <a:ln w="19812">
            <a:solidFill>
              <a:srgbClr val="FF86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A931B46-E92A-AA4B-B16D-1AD68D3E464C}"/>
              </a:ext>
            </a:extLst>
          </p:cNvPr>
          <p:cNvSpPr txBox="1"/>
          <p:nvPr/>
        </p:nvSpPr>
        <p:spPr>
          <a:xfrm>
            <a:off x="1472755" y="1284161"/>
            <a:ext cx="2507933" cy="393377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23813" rIns="0" bIns="0" rtlCol="0">
            <a:spAutoFit/>
          </a:bodyPr>
          <a:lstStyle/>
          <a:p>
            <a:pPr marL="67628" marR="210026">
              <a:spcBef>
                <a:spcPts val="188"/>
              </a:spcBef>
            </a:pPr>
            <a:r>
              <a:rPr sz="1200" b="1" u="heavy" spc="-15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Forget </a:t>
            </a:r>
            <a:r>
              <a:rPr sz="1200" b="1" u="heavy" spc="-11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gate:</a:t>
            </a:r>
            <a:r>
              <a:rPr sz="1200" b="1" spc="-11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controls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what is </a:t>
            </a:r>
            <a:r>
              <a:rPr sz="1200" spc="-15" dirty="0">
                <a:solidFill>
                  <a:srgbClr val="4285F4"/>
                </a:solidFill>
                <a:latin typeface="Calibri"/>
                <a:cs typeface="Calibri"/>
              </a:rPr>
              <a:t>kept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vs 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forgotten, from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previous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200" spc="56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state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A6D9F0D4-364D-9947-828F-3121889344B6}"/>
              </a:ext>
            </a:extLst>
          </p:cNvPr>
          <p:cNvSpPr/>
          <p:nvPr/>
        </p:nvSpPr>
        <p:spPr>
          <a:xfrm>
            <a:off x="3974591" y="1499045"/>
            <a:ext cx="280988" cy="358616"/>
          </a:xfrm>
          <a:custGeom>
            <a:avLst/>
            <a:gdLst/>
            <a:ahLst/>
            <a:cxnLst/>
            <a:rect l="l" t="t" r="r" b="b"/>
            <a:pathLst>
              <a:path w="374650" h="478155">
                <a:moveTo>
                  <a:pt x="319905" y="423977"/>
                </a:moveTo>
                <a:lnTo>
                  <a:pt x="297561" y="441325"/>
                </a:lnTo>
                <a:lnTo>
                  <a:pt x="374396" y="478154"/>
                </a:lnTo>
                <a:lnTo>
                  <a:pt x="365597" y="433959"/>
                </a:lnTo>
                <a:lnTo>
                  <a:pt x="327660" y="433959"/>
                </a:lnTo>
                <a:lnTo>
                  <a:pt x="319905" y="423977"/>
                </a:lnTo>
                <a:close/>
              </a:path>
              <a:path w="374650" h="478155">
                <a:moveTo>
                  <a:pt x="335499" y="411870"/>
                </a:moveTo>
                <a:lnTo>
                  <a:pt x="319905" y="423977"/>
                </a:lnTo>
                <a:lnTo>
                  <a:pt x="327660" y="433959"/>
                </a:lnTo>
                <a:lnTo>
                  <a:pt x="343281" y="421894"/>
                </a:lnTo>
                <a:lnTo>
                  <a:pt x="335499" y="411870"/>
                </a:lnTo>
                <a:close/>
              </a:path>
              <a:path w="374650" h="478155">
                <a:moveTo>
                  <a:pt x="357759" y="394588"/>
                </a:moveTo>
                <a:lnTo>
                  <a:pt x="335499" y="411870"/>
                </a:lnTo>
                <a:lnTo>
                  <a:pt x="343281" y="421894"/>
                </a:lnTo>
                <a:lnTo>
                  <a:pt x="327660" y="433959"/>
                </a:lnTo>
                <a:lnTo>
                  <a:pt x="365597" y="433959"/>
                </a:lnTo>
                <a:lnTo>
                  <a:pt x="357759" y="394588"/>
                </a:lnTo>
                <a:close/>
              </a:path>
              <a:path w="374650" h="478155">
                <a:moveTo>
                  <a:pt x="15748" y="0"/>
                </a:moveTo>
                <a:lnTo>
                  <a:pt x="0" y="12191"/>
                </a:lnTo>
                <a:lnTo>
                  <a:pt x="319905" y="423977"/>
                </a:lnTo>
                <a:lnTo>
                  <a:pt x="335499" y="411870"/>
                </a:lnTo>
                <a:lnTo>
                  <a:pt x="15748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977D9FED-82C0-124D-BC07-963C9057F6E0}"/>
              </a:ext>
            </a:extLst>
          </p:cNvPr>
          <p:cNvSpPr txBox="1"/>
          <p:nvPr/>
        </p:nvSpPr>
        <p:spPr>
          <a:xfrm>
            <a:off x="1472755" y="1859089"/>
            <a:ext cx="2507933" cy="394339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67628" marR="115253">
              <a:spcBef>
                <a:spcPts val="195"/>
              </a:spcBef>
            </a:pPr>
            <a:r>
              <a:rPr sz="1200" b="1" u="heavy" spc="-8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Input </a:t>
            </a:r>
            <a:r>
              <a:rPr sz="1200" b="1" u="heavy" spc="-11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gate:</a:t>
            </a:r>
            <a:r>
              <a:rPr sz="1200" b="1" spc="-11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controls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what parts of the 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new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cell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content are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written to</a:t>
            </a:r>
            <a:r>
              <a:rPr sz="1200" spc="56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B26B2E0-017A-6342-BA6A-C02673ABFFA0}"/>
              </a:ext>
            </a:extLst>
          </p:cNvPr>
          <p:cNvSpPr/>
          <p:nvPr/>
        </p:nvSpPr>
        <p:spPr>
          <a:xfrm>
            <a:off x="3975067" y="2073402"/>
            <a:ext cx="256223" cy="269081"/>
          </a:xfrm>
          <a:custGeom>
            <a:avLst/>
            <a:gdLst/>
            <a:ahLst/>
            <a:cxnLst/>
            <a:rect l="l" t="t" r="r" b="b"/>
            <a:pathLst>
              <a:path w="341629" h="358775">
                <a:moveTo>
                  <a:pt x="281421" y="310162"/>
                </a:moveTo>
                <a:lnTo>
                  <a:pt x="260985" y="329564"/>
                </a:lnTo>
                <a:lnTo>
                  <a:pt x="341122" y="358648"/>
                </a:lnTo>
                <a:lnTo>
                  <a:pt x="329141" y="319404"/>
                </a:lnTo>
                <a:lnTo>
                  <a:pt x="290195" y="319404"/>
                </a:lnTo>
                <a:lnTo>
                  <a:pt x="281421" y="310162"/>
                </a:lnTo>
                <a:close/>
              </a:path>
              <a:path w="341629" h="358775">
                <a:moveTo>
                  <a:pt x="295757" y="296550"/>
                </a:moveTo>
                <a:lnTo>
                  <a:pt x="281421" y="310162"/>
                </a:lnTo>
                <a:lnTo>
                  <a:pt x="290195" y="319404"/>
                </a:lnTo>
                <a:lnTo>
                  <a:pt x="304546" y="305815"/>
                </a:lnTo>
                <a:lnTo>
                  <a:pt x="295757" y="296550"/>
                </a:lnTo>
                <a:close/>
              </a:path>
              <a:path w="341629" h="358775">
                <a:moveTo>
                  <a:pt x="316230" y="277113"/>
                </a:moveTo>
                <a:lnTo>
                  <a:pt x="295757" y="296550"/>
                </a:lnTo>
                <a:lnTo>
                  <a:pt x="304546" y="305815"/>
                </a:lnTo>
                <a:lnTo>
                  <a:pt x="290195" y="319404"/>
                </a:lnTo>
                <a:lnTo>
                  <a:pt x="329141" y="319404"/>
                </a:lnTo>
                <a:lnTo>
                  <a:pt x="316230" y="277113"/>
                </a:lnTo>
                <a:close/>
              </a:path>
              <a:path w="341629" h="358775">
                <a:moveTo>
                  <a:pt x="14478" y="0"/>
                </a:moveTo>
                <a:lnTo>
                  <a:pt x="0" y="13715"/>
                </a:lnTo>
                <a:lnTo>
                  <a:pt x="281421" y="310162"/>
                </a:lnTo>
                <a:lnTo>
                  <a:pt x="295757" y="296550"/>
                </a:lnTo>
                <a:lnTo>
                  <a:pt x="14478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43391AD1-6A0C-5C43-89F7-640A28510137}"/>
              </a:ext>
            </a:extLst>
          </p:cNvPr>
          <p:cNvSpPr txBox="1"/>
          <p:nvPr/>
        </p:nvSpPr>
        <p:spPr>
          <a:xfrm>
            <a:off x="1472755" y="2435162"/>
            <a:ext cx="2507933" cy="393857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24288" rIns="0" bIns="0" rtlCol="0">
            <a:spAutoFit/>
          </a:bodyPr>
          <a:lstStyle/>
          <a:p>
            <a:pPr marL="67628" marR="240983">
              <a:spcBef>
                <a:spcPts val="191"/>
              </a:spcBef>
            </a:pPr>
            <a:r>
              <a:rPr sz="1200" b="1" u="heavy" spc="-8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Output </a:t>
            </a:r>
            <a:r>
              <a:rPr sz="1200" b="1" u="heavy" spc="-11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gate:</a:t>
            </a:r>
            <a:r>
              <a:rPr sz="1200" b="1" spc="-11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controls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what parts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of 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cell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are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output to hidden</a:t>
            </a:r>
            <a:r>
              <a:rPr sz="1200" spc="26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state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73156C3C-9C30-484B-9B6D-42BA18D5CF40}"/>
              </a:ext>
            </a:extLst>
          </p:cNvPr>
          <p:cNvSpPr/>
          <p:nvPr/>
        </p:nvSpPr>
        <p:spPr>
          <a:xfrm>
            <a:off x="3977640" y="2647759"/>
            <a:ext cx="253365" cy="115253"/>
          </a:xfrm>
          <a:custGeom>
            <a:avLst/>
            <a:gdLst/>
            <a:ahLst/>
            <a:cxnLst/>
            <a:rect l="l" t="t" r="r" b="b"/>
            <a:pathLst>
              <a:path w="337820" h="153670">
                <a:moveTo>
                  <a:pt x="263479" y="127108"/>
                </a:moveTo>
                <a:lnTo>
                  <a:pt x="252729" y="153161"/>
                </a:lnTo>
                <a:lnTo>
                  <a:pt x="337692" y="146938"/>
                </a:lnTo>
                <a:lnTo>
                  <a:pt x="324661" y="131952"/>
                </a:lnTo>
                <a:lnTo>
                  <a:pt x="275208" y="131952"/>
                </a:lnTo>
                <a:lnTo>
                  <a:pt x="263479" y="127108"/>
                </a:lnTo>
                <a:close/>
              </a:path>
              <a:path w="337820" h="153670">
                <a:moveTo>
                  <a:pt x="271018" y="108837"/>
                </a:moveTo>
                <a:lnTo>
                  <a:pt x="263479" y="127108"/>
                </a:lnTo>
                <a:lnTo>
                  <a:pt x="275208" y="131952"/>
                </a:lnTo>
                <a:lnTo>
                  <a:pt x="282701" y="113664"/>
                </a:lnTo>
                <a:lnTo>
                  <a:pt x="271018" y="108837"/>
                </a:lnTo>
                <a:close/>
              </a:path>
              <a:path w="337820" h="153670">
                <a:moveTo>
                  <a:pt x="281813" y="82676"/>
                </a:moveTo>
                <a:lnTo>
                  <a:pt x="271018" y="108837"/>
                </a:lnTo>
                <a:lnTo>
                  <a:pt x="282701" y="113664"/>
                </a:lnTo>
                <a:lnTo>
                  <a:pt x="275208" y="131952"/>
                </a:lnTo>
                <a:lnTo>
                  <a:pt x="324661" y="131952"/>
                </a:lnTo>
                <a:lnTo>
                  <a:pt x="281813" y="82676"/>
                </a:lnTo>
                <a:close/>
              </a:path>
              <a:path w="337820" h="153670">
                <a:moveTo>
                  <a:pt x="7619" y="0"/>
                </a:moveTo>
                <a:lnTo>
                  <a:pt x="0" y="18287"/>
                </a:lnTo>
                <a:lnTo>
                  <a:pt x="263479" y="127108"/>
                </a:lnTo>
                <a:lnTo>
                  <a:pt x="271018" y="108837"/>
                </a:lnTo>
                <a:lnTo>
                  <a:pt x="7619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D67302B5-2EED-5A4D-8D23-1F8B733B5FAA}"/>
              </a:ext>
            </a:extLst>
          </p:cNvPr>
          <p:cNvSpPr txBox="1"/>
          <p:nvPr/>
        </p:nvSpPr>
        <p:spPr>
          <a:xfrm>
            <a:off x="1472755" y="3010090"/>
            <a:ext cx="2507933" cy="394819"/>
          </a:xfrm>
          <a:prstGeom prst="rect">
            <a:avLst/>
          </a:prstGeom>
          <a:ln w="19811">
            <a:solidFill>
              <a:srgbClr val="BA56BD"/>
            </a:solidFill>
          </a:ln>
        </p:spPr>
        <p:txBody>
          <a:bodyPr vert="horz" wrap="square" lIns="0" tIns="25241" rIns="0" bIns="0" rtlCol="0">
            <a:spAutoFit/>
          </a:bodyPr>
          <a:lstStyle/>
          <a:p>
            <a:pPr marL="67628" marR="407194">
              <a:spcBef>
                <a:spcPts val="199"/>
              </a:spcBef>
            </a:pPr>
            <a:r>
              <a:rPr sz="1200" b="1" u="heavy" spc="-8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New </a:t>
            </a:r>
            <a:r>
              <a:rPr sz="1200" b="1" u="heavy" spc="-4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cell </a:t>
            </a:r>
            <a:r>
              <a:rPr sz="1200" b="1" u="heavy" spc="-11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content:</a:t>
            </a:r>
            <a:r>
              <a:rPr sz="1200" b="1" spc="-11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200" spc="-4" dirty="0">
                <a:solidFill>
                  <a:srgbClr val="BA56BD"/>
                </a:solidFill>
                <a:latin typeface="Calibri"/>
                <a:cs typeface="Calibri"/>
              </a:rPr>
              <a:t>this is the </a:t>
            </a:r>
            <a:r>
              <a:rPr sz="1200" spc="-8" dirty="0">
                <a:solidFill>
                  <a:srgbClr val="BA56BD"/>
                </a:solidFill>
                <a:latin typeface="Calibri"/>
                <a:cs typeface="Calibri"/>
              </a:rPr>
              <a:t>new  </a:t>
            </a:r>
            <a:r>
              <a:rPr sz="1200" spc="-11" dirty="0">
                <a:solidFill>
                  <a:srgbClr val="BA56BD"/>
                </a:solidFill>
                <a:latin typeface="Calibri"/>
                <a:cs typeface="Calibri"/>
              </a:rPr>
              <a:t>content </a:t>
            </a:r>
            <a:r>
              <a:rPr sz="1200" spc="-8" dirty="0">
                <a:solidFill>
                  <a:srgbClr val="BA56BD"/>
                </a:solidFill>
                <a:latin typeface="Calibri"/>
                <a:cs typeface="Calibri"/>
              </a:rPr>
              <a:t>to </a:t>
            </a:r>
            <a:r>
              <a:rPr sz="1200" spc="-4" dirty="0">
                <a:solidFill>
                  <a:srgbClr val="BA56BD"/>
                </a:solidFill>
                <a:latin typeface="Calibri"/>
                <a:cs typeface="Calibri"/>
              </a:rPr>
              <a:t>be </a:t>
            </a:r>
            <a:r>
              <a:rPr sz="1200" spc="-8" dirty="0">
                <a:solidFill>
                  <a:srgbClr val="BA56BD"/>
                </a:solidFill>
                <a:latin typeface="Calibri"/>
                <a:cs typeface="Calibri"/>
              </a:rPr>
              <a:t>written to </a:t>
            </a:r>
            <a:r>
              <a:rPr sz="1200" spc="-4" dirty="0">
                <a:solidFill>
                  <a:srgbClr val="BA56BD"/>
                </a:solidFill>
                <a:latin typeface="Calibri"/>
                <a:cs typeface="Calibri"/>
              </a:rPr>
              <a:t>the</a:t>
            </a:r>
            <a:r>
              <a:rPr sz="1200" spc="26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200" spc="-4" dirty="0">
                <a:solidFill>
                  <a:srgbClr val="BA56BD"/>
                </a:solidFill>
                <a:latin typeface="Calibri"/>
                <a:cs typeface="Calibri"/>
              </a:rPr>
              <a:t>cell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AC2AA028-C106-9D4F-951E-655342F9525F}"/>
              </a:ext>
            </a:extLst>
          </p:cNvPr>
          <p:cNvSpPr/>
          <p:nvPr/>
        </p:nvSpPr>
        <p:spPr>
          <a:xfrm>
            <a:off x="3973925" y="3226022"/>
            <a:ext cx="281464" cy="516255"/>
          </a:xfrm>
          <a:custGeom>
            <a:avLst/>
            <a:gdLst/>
            <a:ahLst/>
            <a:cxnLst/>
            <a:rect l="l" t="t" r="r" b="b"/>
            <a:pathLst>
              <a:path w="375285" h="688339">
                <a:moveTo>
                  <a:pt x="330515" y="625528"/>
                </a:moveTo>
                <a:lnTo>
                  <a:pt x="305688" y="638810"/>
                </a:lnTo>
                <a:lnTo>
                  <a:pt x="375285" y="687959"/>
                </a:lnTo>
                <a:lnTo>
                  <a:pt x="373833" y="636778"/>
                </a:lnTo>
                <a:lnTo>
                  <a:pt x="336550" y="636778"/>
                </a:lnTo>
                <a:lnTo>
                  <a:pt x="330515" y="625528"/>
                </a:lnTo>
                <a:close/>
              </a:path>
              <a:path w="375285" h="688339">
                <a:moveTo>
                  <a:pt x="348050" y="616147"/>
                </a:moveTo>
                <a:lnTo>
                  <a:pt x="330515" y="625528"/>
                </a:lnTo>
                <a:lnTo>
                  <a:pt x="336550" y="636778"/>
                </a:lnTo>
                <a:lnTo>
                  <a:pt x="354075" y="627380"/>
                </a:lnTo>
                <a:lnTo>
                  <a:pt x="348050" y="616147"/>
                </a:lnTo>
                <a:close/>
              </a:path>
              <a:path w="375285" h="688339">
                <a:moveTo>
                  <a:pt x="372872" y="602869"/>
                </a:moveTo>
                <a:lnTo>
                  <a:pt x="348050" y="616147"/>
                </a:lnTo>
                <a:lnTo>
                  <a:pt x="354075" y="627380"/>
                </a:lnTo>
                <a:lnTo>
                  <a:pt x="336550" y="636778"/>
                </a:lnTo>
                <a:lnTo>
                  <a:pt x="373833" y="636778"/>
                </a:lnTo>
                <a:lnTo>
                  <a:pt x="372872" y="602869"/>
                </a:lnTo>
                <a:close/>
              </a:path>
              <a:path w="375285" h="688339">
                <a:moveTo>
                  <a:pt x="17525" y="0"/>
                </a:moveTo>
                <a:lnTo>
                  <a:pt x="0" y="9398"/>
                </a:lnTo>
                <a:lnTo>
                  <a:pt x="330515" y="625528"/>
                </a:lnTo>
                <a:lnTo>
                  <a:pt x="348050" y="616147"/>
                </a:lnTo>
                <a:lnTo>
                  <a:pt x="17525" y="0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BCE01DD5-5848-8B46-B5F0-1101CCE81ACD}"/>
              </a:ext>
            </a:extLst>
          </p:cNvPr>
          <p:cNvSpPr txBox="1"/>
          <p:nvPr/>
        </p:nvSpPr>
        <p:spPr>
          <a:xfrm>
            <a:off x="1472755" y="3586162"/>
            <a:ext cx="2507933" cy="578523"/>
          </a:xfrm>
          <a:prstGeom prst="rect">
            <a:avLst/>
          </a:prstGeom>
          <a:ln w="19811">
            <a:solidFill>
              <a:srgbClr val="BA56BD"/>
            </a:solidFill>
          </a:ln>
        </p:spPr>
        <p:txBody>
          <a:bodyPr vert="horz" wrap="square" lIns="0" tIns="24288" rIns="0" bIns="0" rtlCol="0">
            <a:spAutoFit/>
          </a:bodyPr>
          <a:lstStyle/>
          <a:p>
            <a:pPr marL="67628" marR="127159">
              <a:spcBef>
                <a:spcPts val="191"/>
              </a:spcBef>
            </a:pPr>
            <a:r>
              <a:rPr sz="1200" b="1" u="heavy" spc="-8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Cell </a:t>
            </a:r>
            <a:r>
              <a:rPr sz="1200" b="1" u="heavy" spc="-11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state</a:t>
            </a:r>
            <a:r>
              <a:rPr sz="1200" spc="-11" dirty="0">
                <a:solidFill>
                  <a:srgbClr val="BA56BD"/>
                </a:solidFill>
                <a:latin typeface="Calibri"/>
                <a:cs typeface="Calibri"/>
              </a:rPr>
              <a:t>: erase </a:t>
            </a:r>
            <a:r>
              <a:rPr sz="1200" spc="-8" dirty="0">
                <a:solidFill>
                  <a:srgbClr val="BA56BD"/>
                </a:solidFill>
                <a:latin typeface="Calibri"/>
                <a:cs typeface="Calibri"/>
              </a:rPr>
              <a:t>(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“forget”</a:t>
            </a:r>
            <a:r>
              <a:rPr sz="1200" spc="-8" dirty="0">
                <a:solidFill>
                  <a:srgbClr val="BA56BD"/>
                </a:solidFill>
                <a:latin typeface="Calibri"/>
                <a:cs typeface="Calibri"/>
              </a:rPr>
              <a:t>) some  </a:t>
            </a:r>
            <a:r>
              <a:rPr sz="1200" spc="-11" dirty="0">
                <a:solidFill>
                  <a:srgbClr val="BA56BD"/>
                </a:solidFill>
                <a:latin typeface="Calibri"/>
                <a:cs typeface="Calibri"/>
              </a:rPr>
              <a:t>content from </a:t>
            </a:r>
            <a:r>
              <a:rPr sz="1200" spc="-4" dirty="0">
                <a:solidFill>
                  <a:srgbClr val="BA56BD"/>
                </a:solidFill>
                <a:latin typeface="Calibri"/>
                <a:cs typeface="Calibri"/>
              </a:rPr>
              <a:t>last cell </a:t>
            </a:r>
            <a:r>
              <a:rPr sz="1200" spc="-11" dirty="0">
                <a:solidFill>
                  <a:srgbClr val="BA56BD"/>
                </a:solidFill>
                <a:latin typeface="Calibri"/>
                <a:cs typeface="Calibri"/>
              </a:rPr>
              <a:t>state, </a:t>
            </a:r>
            <a:r>
              <a:rPr sz="1200" spc="-4" dirty="0">
                <a:solidFill>
                  <a:srgbClr val="BA56BD"/>
                </a:solidFill>
                <a:latin typeface="Calibri"/>
                <a:cs typeface="Calibri"/>
              </a:rPr>
              <a:t>and write  </a:t>
            </a:r>
            <a:r>
              <a:rPr sz="1200" dirty="0">
                <a:solidFill>
                  <a:srgbClr val="BA56BD"/>
                </a:solidFill>
                <a:latin typeface="Calibri"/>
                <a:cs typeface="Calibri"/>
              </a:rPr>
              <a:t>(</a:t>
            </a:r>
            <a:r>
              <a:rPr sz="1200" dirty="0">
                <a:solidFill>
                  <a:srgbClr val="4285F4"/>
                </a:solidFill>
                <a:latin typeface="Calibri"/>
                <a:cs typeface="Calibri"/>
              </a:rPr>
              <a:t>“input”</a:t>
            </a:r>
            <a:r>
              <a:rPr sz="1200" dirty="0">
                <a:solidFill>
                  <a:srgbClr val="BA56BD"/>
                </a:solidFill>
                <a:latin typeface="Calibri"/>
                <a:cs typeface="Calibri"/>
              </a:rPr>
              <a:t>) </a:t>
            </a:r>
            <a:r>
              <a:rPr sz="1200" spc="-4" dirty="0">
                <a:solidFill>
                  <a:srgbClr val="BA56BD"/>
                </a:solidFill>
                <a:latin typeface="Calibri"/>
                <a:cs typeface="Calibri"/>
              </a:rPr>
              <a:t>some </a:t>
            </a:r>
            <a:r>
              <a:rPr sz="1200" spc="-8" dirty="0">
                <a:solidFill>
                  <a:srgbClr val="BA56BD"/>
                </a:solidFill>
                <a:latin typeface="Calibri"/>
                <a:cs typeface="Calibri"/>
              </a:rPr>
              <a:t>new </a:t>
            </a:r>
            <a:r>
              <a:rPr sz="1200" spc="-4" dirty="0">
                <a:solidFill>
                  <a:srgbClr val="BA56BD"/>
                </a:solidFill>
                <a:latin typeface="Calibri"/>
                <a:cs typeface="Calibri"/>
              </a:rPr>
              <a:t>cell</a:t>
            </a:r>
            <a:r>
              <a:rPr sz="1200" spc="19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200" spc="-11" dirty="0">
                <a:solidFill>
                  <a:srgbClr val="BA56BD"/>
                </a:solidFill>
                <a:latin typeface="Calibri"/>
                <a:cs typeface="Calibri"/>
              </a:rPr>
              <a:t>content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F8E21510-CE23-BA46-9265-28905B35B160}"/>
              </a:ext>
            </a:extLst>
          </p:cNvPr>
          <p:cNvSpPr/>
          <p:nvPr/>
        </p:nvSpPr>
        <p:spPr>
          <a:xfrm>
            <a:off x="3975163" y="3891819"/>
            <a:ext cx="255746" cy="260033"/>
          </a:xfrm>
          <a:custGeom>
            <a:avLst/>
            <a:gdLst/>
            <a:ahLst/>
            <a:cxnLst/>
            <a:rect l="l" t="t" r="r" b="b"/>
            <a:pathLst>
              <a:path w="340995" h="346710">
                <a:moveTo>
                  <a:pt x="280463" y="299112"/>
                </a:moveTo>
                <a:lnTo>
                  <a:pt x="260350" y="318896"/>
                </a:lnTo>
                <a:lnTo>
                  <a:pt x="340995" y="346455"/>
                </a:lnTo>
                <a:lnTo>
                  <a:pt x="328550" y="308101"/>
                </a:lnTo>
                <a:lnTo>
                  <a:pt x="289306" y="308101"/>
                </a:lnTo>
                <a:lnTo>
                  <a:pt x="280463" y="299112"/>
                </a:lnTo>
                <a:close/>
              </a:path>
              <a:path w="340995" h="346710">
                <a:moveTo>
                  <a:pt x="294615" y="285191"/>
                </a:moveTo>
                <a:lnTo>
                  <a:pt x="280463" y="299112"/>
                </a:lnTo>
                <a:lnTo>
                  <a:pt x="289306" y="308101"/>
                </a:lnTo>
                <a:lnTo>
                  <a:pt x="303530" y="294258"/>
                </a:lnTo>
                <a:lnTo>
                  <a:pt x="294615" y="285191"/>
                </a:lnTo>
                <a:close/>
              </a:path>
              <a:path w="340995" h="346710">
                <a:moveTo>
                  <a:pt x="314706" y="265429"/>
                </a:moveTo>
                <a:lnTo>
                  <a:pt x="294615" y="285191"/>
                </a:lnTo>
                <a:lnTo>
                  <a:pt x="303530" y="294258"/>
                </a:lnTo>
                <a:lnTo>
                  <a:pt x="289306" y="308101"/>
                </a:lnTo>
                <a:lnTo>
                  <a:pt x="328550" y="308101"/>
                </a:lnTo>
                <a:lnTo>
                  <a:pt x="314706" y="265429"/>
                </a:lnTo>
                <a:close/>
              </a:path>
              <a:path w="340995" h="346710">
                <a:moveTo>
                  <a:pt x="14224" y="0"/>
                </a:moveTo>
                <a:lnTo>
                  <a:pt x="0" y="13969"/>
                </a:lnTo>
                <a:lnTo>
                  <a:pt x="280463" y="299112"/>
                </a:lnTo>
                <a:lnTo>
                  <a:pt x="294615" y="285191"/>
                </a:lnTo>
                <a:lnTo>
                  <a:pt x="14224" y="0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B5A97B67-2B00-6E46-817D-24A5A09A18C2}"/>
              </a:ext>
            </a:extLst>
          </p:cNvPr>
          <p:cNvSpPr txBox="1"/>
          <p:nvPr/>
        </p:nvSpPr>
        <p:spPr>
          <a:xfrm>
            <a:off x="1472755" y="4346257"/>
            <a:ext cx="2507933" cy="394339"/>
          </a:xfrm>
          <a:prstGeom prst="rect">
            <a:avLst/>
          </a:prstGeom>
          <a:ln w="19811">
            <a:solidFill>
              <a:srgbClr val="BA56BD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67628" marR="228600">
              <a:spcBef>
                <a:spcPts val="195"/>
              </a:spcBef>
            </a:pPr>
            <a:r>
              <a:rPr sz="1200" b="1" u="heavy" spc="-4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Hidden </a:t>
            </a:r>
            <a:r>
              <a:rPr sz="1200" b="1" u="heavy" spc="-11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state</a:t>
            </a:r>
            <a:r>
              <a:rPr sz="1200" spc="-11" dirty="0">
                <a:solidFill>
                  <a:srgbClr val="BA56BD"/>
                </a:solidFill>
                <a:latin typeface="Calibri"/>
                <a:cs typeface="Calibri"/>
              </a:rPr>
              <a:t>: </a:t>
            </a:r>
            <a:r>
              <a:rPr sz="1200" spc="-8" dirty="0">
                <a:solidFill>
                  <a:srgbClr val="BA56BD"/>
                </a:solidFill>
                <a:latin typeface="Calibri"/>
                <a:cs typeface="Calibri"/>
              </a:rPr>
              <a:t>read </a:t>
            </a:r>
            <a:r>
              <a:rPr sz="1200" spc="-4" dirty="0">
                <a:solidFill>
                  <a:srgbClr val="BA56BD"/>
                </a:solidFill>
                <a:latin typeface="Calibri"/>
                <a:cs typeface="Calibri"/>
              </a:rPr>
              <a:t>(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“output”</a:t>
            </a:r>
            <a:r>
              <a:rPr sz="1200" spc="-4" dirty="0">
                <a:solidFill>
                  <a:srgbClr val="BA56BD"/>
                </a:solidFill>
                <a:latin typeface="Calibri"/>
                <a:cs typeface="Calibri"/>
              </a:rPr>
              <a:t>) </a:t>
            </a:r>
            <a:r>
              <a:rPr sz="1200" spc="-8" dirty="0">
                <a:solidFill>
                  <a:srgbClr val="BA56BD"/>
                </a:solidFill>
                <a:latin typeface="Calibri"/>
                <a:cs typeface="Calibri"/>
              </a:rPr>
              <a:t>some  </a:t>
            </a:r>
            <a:r>
              <a:rPr sz="1200" spc="-11" dirty="0">
                <a:solidFill>
                  <a:srgbClr val="BA56BD"/>
                </a:solidFill>
                <a:latin typeface="Calibri"/>
                <a:cs typeface="Calibri"/>
              </a:rPr>
              <a:t>content from </a:t>
            </a:r>
            <a:r>
              <a:rPr sz="1200" spc="-4" dirty="0">
                <a:solidFill>
                  <a:srgbClr val="BA56BD"/>
                </a:solidFill>
                <a:latin typeface="Calibri"/>
                <a:cs typeface="Calibri"/>
              </a:rPr>
              <a:t>the</a:t>
            </a:r>
            <a:r>
              <a:rPr sz="1200" spc="26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200" spc="-4" dirty="0">
                <a:solidFill>
                  <a:srgbClr val="BA56BD"/>
                </a:solidFill>
                <a:latin typeface="Calibri"/>
                <a:cs typeface="Calibri"/>
              </a:rPr>
              <a:t>cell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5E50EAC9-98AB-B040-BC5D-C006678771DD}"/>
              </a:ext>
            </a:extLst>
          </p:cNvPr>
          <p:cNvSpPr/>
          <p:nvPr/>
        </p:nvSpPr>
        <p:spPr>
          <a:xfrm>
            <a:off x="3979450" y="4508982"/>
            <a:ext cx="251460" cy="63818"/>
          </a:xfrm>
          <a:custGeom>
            <a:avLst/>
            <a:gdLst/>
            <a:ahLst/>
            <a:cxnLst/>
            <a:rect l="l" t="t" r="r" b="b"/>
            <a:pathLst>
              <a:path w="335279" h="85089">
                <a:moveTo>
                  <a:pt x="258376" y="27914"/>
                </a:moveTo>
                <a:lnTo>
                  <a:pt x="0" y="65036"/>
                </a:lnTo>
                <a:lnTo>
                  <a:pt x="2793" y="84645"/>
                </a:lnTo>
                <a:lnTo>
                  <a:pt x="261182" y="47521"/>
                </a:lnTo>
                <a:lnTo>
                  <a:pt x="258376" y="27914"/>
                </a:lnTo>
                <a:close/>
              </a:path>
              <a:path w="335279" h="85089">
                <a:moveTo>
                  <a:pt x="332947" y="26098"/>
                </a:moveTo>
                <a:lnTo>
                  <a:pt x="271017" y="26098"/>
                </a:lnTo>
                <a:lnTo>
                  <a:pt x="273812" y="45707"/>
                </a:lnTo>
                <a:lnTo>
                  <a:pt x="261182" y="47521"/>
                </a:lnTo>
                <a:lnTo>
                  <a:pt x="265175" y="75425"/>
                </a:lnTo>
                <a:lnTo>
                  <a:pt x="335279" y="26873"/>
                </a:lnTo>
                <a:lnTo>
                  <a:pt x="332947" y="26098"/>
                </a:lnTo>
                <a:close/>
              </a:path>
              <a:path w="335279" h="85089">
                <a:moveTo>
                  <a:pt x="271017" y="26098"/>
                </a:moveTo>
                <a:lnTo>
                  <a:pt x="258376" y="27914"/>
                </a:lnTo>
                <a:lnTo>
                  <a:pt x="261182" y="47521"/>
                </a:lnTo>
                <a:lnTo>
                  <a:pt x="273812" y="45707"/>
                </a:lnTo>
                <a:lnTo>
                  <a:pt x="271017" y="26098"/>
                </a:lnTo>
                <a:close/>
              </a:path>
              <a:path w="335279" h="85089">
                <a:moveTo>
                  <a:pt x="254380" y="0"/>
                </a:moveTo>
                <a:lnTo>
                  <a:pt x="258376" y="27914"/>
                </a:lnTo>
                <a:lnTo>
                  <a:pt x="271017" y="26098"/>
                </a:lnTo>
                <a:lnTo>
                  <a:pt x="332947" y="26098"/>
                </a:lnTo>
                <a:lnTo>
                  <a:pt x="254380" y="0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EEDF6AD7-85FB-474A-9D49-DDAB37559100}"/>
              </a:ext>
            </a:extLst>
          </p:cNvPr>
          <p:cNvSpPr txBox="1"/>
          <p:nvPr/>
        </p:nvSpPr>
        <p:spPr>
          <a:xfrm>
            <a:off x="5264087" y="1130998"/>
            <a:ext cx="1914525" cy="394819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25241" rIns="0" bIns="0" rtlCol="0">
            <a:spAutoFit/>
          </a:bodyPr>
          <a:lstStyle/>
          <a:p>
            <a:pPr marL="68104" marR="146685">
              <a:spcBef>
                <a:spcPts val="199"/>
              </a:spcBef>
            </a:pPr>
            <a:r>
              <a:rPr sz="1200" b="1" u="heavy" spc="-4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Sigmoid function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: all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gate  values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are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between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0 and</a:t>
            </a:r>
            <a:r>
              <a:rPr sz="1200" spc="8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8BA37763-EB58-7344-B46B-CD92FD63D8E7}"/>
              </a:ext>
            </a:extLst>
          </p:cNvPr>
          <p:cNvSpPr/>
          <p:nvPr/>
        </p:nvSpPr>
        <p:spPr>
          <a:xfrm>
            <a:off x="4890326" y="1345787"/>
            <a:ext cx="379571" cy="472440"/>
          </a:xfrm>
          <a:custGeom>
            <a:avLst/>
            <a:gdLst/>
            <a:ahLst/>
            <a:cxnLst/>
            <a:rect l="l" t="t" r="r" b="b"/>
            <a:pathLst>
              <a:path w="506095" h="629919">
                <a:moveTo>
                  <a:pt x="17779" y="546226"/>
                </a:moveTo>
                <a:lnTo>
                  <a:pt x="0" y="629538"/>
                </a:lnTo>
                <a:lnTo>
                  <a:pt x="77342" y="593725"/>
                </a:lnTo>
                <a:lnTo>
                  <a:pt x="67787" y="586104"/>
                </a:lnTo>
                <a:lnTo>
                  <a:pt x="47370" y="586104"/>
                </a:lnTo>
                <a:lnTo>
                  <a:pt x="31876" y="573658"/>
                </a:lnTo>
                <a:lnTo>
                  <a:pt x="39777" y="563768"/>
                </a:lnTo>
                <a:lnTo>
                  <a:pt x="17779" y="546226"/>
                </a:lnTo>
                <a:close/>
              </a:path>
              <a:path w="506095" h="629919">
                <a:moveTo>
                  <a:pt x="39777" y="563768"/>
                </a:moveTo>
                <a:lnTo>
                  <a:pt x="31876" y="573658"/>
                </a:lnTo>
                <a:lnTo>
                  <a:pt x="47370" y="586104"/>
                </a:lnTo>
                <a:lnTo>
                  <a:pt x="55315" y="576159"/>
                </a:lnTo>
                <a:lnTo>
                  <a:pt x="39777" y="563768"/>
                </a:lnTo>
                <a:close/>
              </a:path>
              <a:path w="506095" h="629919">
                <a:moveTo>
                  <a:pt x="55315" y="576159"/>
                </a:moveTo>
                <a:lnTo>
                  <a:pt x="47370" y="586104"/>
                </a:lnTo>
                <a:lnTo>
                  <a:pt x="67787" y="586104"/>
                </a:lnTo>
                <a:lnTo>
                  <a:pt x="55315" y="576159"/>
                </a:lnTo>
                <a:close/>
              </a:path>
              <a:path w="506095" h="629919">
                <a:moveTo>
                  <a:pt x="490092" y="0"/>
                </a:moveTo>
                <a:lnTo>
                  <a:pt x="39777" y="563768"/>
                </a:lnTo>
                <a:lnTo>
                  <a:pt x="55315" y="576159"/>
                </a:lnTo>
                <a:lnTo>
                  <a:pt x="505587" y="12445"/>
                </a:lnTo>
                <a:lnTo>
                  <a:pt x="490092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20E43C4A-EAFB-3C4A-A43C-70B31A106606}"/>
              </a:ext>
            </a:extLst>
          </p:cNvPr>
          <p:cNvSpPr/>
          <p:nvPr/>
        </p:nvSpPr>
        <p:spPr>
          <a:xfrm>
            <a:off x="4801171" y="1817942"/>
            <a:ext cx="178594" cy="1066800"/>
          </a:xfrm>
          <a:custGeom>
            <a:avLst/>
            <a:gdLst/>
            <a:ahLst/>
            <a:cxnLst/>
            <a:rect l="l" t="t" r="r" b="b"/>
            <a:pathLst>
              <a:path w="238125" h="1422400">
                <a:moveTo>
                  <a:pt x="0" y="1421891"/>
                </a:moveTo>
                <a:lnTo>
                  <a:pt x="237743" y="1421891"/>
                </a:lnTo>
                <a:lnTo>
                  <a:pt x="237743" y="0"/>
                </a:lnTo>
                <a:lnTo>
                  <a:pt x="0" y="0"/>
                </a:lnTo>
                <a:lnTo>
                  <a:pt x="0" y="1421891"/>
                </a:lnTo>
                <a:close/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B7475E7E-DA6B-674B-8146-03074E7574D9}"/>
              </a:ext>
            </a:extLst>
          </p:cNvPr>
          <p:cNvSpPr txBox="1"/>
          <p:nvPr/>
        </p:nvSpPr>
        <p:spPr>
          <a:xfrm>
            <a:off x="5466397" y="4659438"/>
            <a:ext cx="1657350" cy="394819"/>
          </a:xfrm>
          <a:prstGeom prst="rect">
            <a:avLst/>
          </a:prstGeom>
          <a:ln w="19811">
            <a:solidFill>
              <a:srgbClr val="BA56BD"/>
            </a:solidFill>
          </a:ln>
        </p:spPr>
        <p:txBody>
          <a:bodyPr vert="horz" wrap="square" lIns="0" tIns="25241" rIns="0" bIns="0" rtlCol="0">
            <a:spAutoFit/>
          </a:bodyPr>
          <a:lstStyle/>
          <a:p>
            <a:pPr marL="148114" marR="104299" indent="-41433">
              <a:spcBef>
                <a:spcPts val="199"/>
              </a:spcBef>
            </a:pPr>
            <a:r>
              <a:rPr sz="1200" spc="-8" dirty="0">
                <a:solidFill>
                  <a:srgbClr val="BA56BD"/>
                </a:solidFill>
                <a:latin typeface="Calibri"/>
                <a:cs typeface="Calibri"/>
              </a:rPr>
              <a:t>Gates </a:t>
            </a:r>
            <a:r>
              <a:rPr sz="1200" spc="-11" dirty="0">
                <a:solidFill>
                  <a:srgbClr val="BA56BD"/>
                </a:solidFill>
                <a:latin typeface="Calibri"/>
                <a:cs typeface="Calibri"/>
              </a:rPr>
              <a:t>are </a:t>
            </a:r>
            <a:r>
              <a:rPr sz="1200" spc="-4" dirty="0">
                <a:solidFill>
                  <a:srgbClr val="BA56BD"/>
                </a:solidFill>
                <a:latin typeface="Calibri"/>
                <a:cs typeface="Calibri"/>
              </a:rPr>
              <a:t>applied </a:t>
            </a:r>
            <a:r>
              <a:rPr sz="1200" spc="-8" dirty="0">
                <a:solidFill>
                  <a:srgbClr val="BA56BD"/>
                </a:solidFill>
                <a:latin typeface="Calibri"/>
                <a:cs typeface="Calibri"/>
              </a:rPr>
              <a:t>using  </a:t>
            </a:r>
            <a:r>
              <a:rPr sz="1200" spc="-4" dirty="0">
                <a:solidFill>
                  <a:srgbClr val="BA56BD"/>
                </a:solidFill>
                <a:latin typeface="Calibri"/>
                <a:cs typeface="Calibri"/>
              </a:rPr>
              <a:t>element-wise</a:t>
            </a:r>
            <a:r>
              <a:rPr sz="1200" spc="-11" dirty="0">
                <a:solidFill>
                  <a:srgbClr val="BA56BD"/>
                </a:solidFill>
                <a:latin typeface="Calibri"/>
                <a:cs typeface="Calibri"/>
              </a:rPr>
              <a:t> product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E6B776F5-C591-AB4D-A41E-CA6D0495DCCD}"/>
              </a:ext>
            </a:extLst>
          </p:cNvPr>
          <p:cNvSpPr/>
          <p:nvPr/>
        </p:nvSpPr>
        <p:spPr>
          <a:xfrm>
            <a:off x="5222938" y="4651438"/>
            <a:ext cx="248126" cy="232886"/>
          </a:xfrm>
          <a:custGeom>
            <a:avLst/>
            <a:gdLst/>
            <a:ahLst/>
            <a:cxnLst/>
            <a:rect l="l" t="t" r="r" b="b"/>
            <a:pathLst>
              <a:path w="330835" h="310515">
                <a:moveTo>
                  <a:pt x="62381" y="44836"/>
                </a:moveTo>
                <a:lnTo>
                  <a:pt x="48879" y="59268"/>
                </a:lnTo>
                <a:lnTo>
                  <a:pt x="316992" y="310095"/>
                </a:lnTo>
                <a:lnTo>
                  <a:pt x="330581" y="295630"/>
                </a:lnTo>
                <a:lnTo>
                  <a:pt x="62381" y="44836"/>
                </a:lnTo>
                <a:close/>
              </a:path>
              <a:path w="330835" h="310515">
                <a:moveTo>
                  <a:pt x="0" y="0"/>
                </a:moveTo>
                <a:lnTo>
                  <a:pt x="29591" y="79882"/>
                </a:lnTo>
                <a:lnTo>
                  <a:pt x="48879" y="59268"/>
                </a:lnTo>
                <a:lnTo>
                  <a:pt x="39624" y="50609"/>
                </a:lnTo>
                <a:lnTo>
                  <a:pt x="53086" y="36144"/>
                </a:lnTo>
                <a:lnTo>
                  <a:pt x="70515" y="36144"/>
                </a:lnTo>
                <a:lnTo>
                  <a:pt x="81661" y="24231"/>
                </a:lnTo>
                <a:lnTo>
                  <a:pt x="0" y="0"/>
                </a:lnTo>
                <a:close/>
              </a:path>
              <a:path w="330835" h="310515">
                <a:moveTo>
                  <a:pt x="53086" y="36144"/>
                </a:moveTo>
                <a:lnTo>
                  <a:pt x="39624" y="50609"/>
                </a:lnTo>
                <a:lnTo>
                  <a:pt x="48879" y="59268"/>
                </a:lnTo>
                <a:lnTo>
                  <a:pt x="62381" y="44836"/>
                </a:lnTo>
                <a:lnTo>
                  <a:pt x="53086" y="36144"/>
                </a:lnTo>
                <a:close/>
              </a:path>
              <a:path w="330835" h="310515">
                <a:moveTo>
                  <a:pt x="70515" y="36144"/>
                </a:moveTo>
                <a:lnTo>
                  <a:pt x="53086" y="36144"/>
                </a:lnTo>
                <a:lnTo>
                  <a:pt x="62381" y="44836"/>
                </a:lnTo>
                <a:lnTo>
                  <a:pt x="70515" y="36144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9CCA6518-879F-6540-9D42-2A9E55639C76}"/>
              </a:ext>
            </a:extLst>
          </p:cNvPr>
          <p:cNvSpPr/>
          <p:nvPr/>
        </p:nvSpPr>
        <p:spPr>
          <a:xfrm>
            <a:off x="6316789" y="4346257"/>
            <a:ext cx="57150" cy="314325"/>
          </a:xfrm>
          <a:custGeom>
            <a:avLst/>
            <a:gdLst/>
            <a:ahLst/>
            <a:cxnLst/>
            <a:rect l="l" t="t" r="r" b="b"/>
            <a:pathLst>
              <a:path w="76200" h="419100">
                <a:moveTo>
                  <a:pt x="48006" y="63499"/>
                </a:moveTo>
                <a:lnTo>
                  <a:pt x="28194" y="63499"/>
                </a:lnTo>
                <a:lnTo>
                  <a:pt x="28194" y="418490"/>
                </a:lnTo>
                <a:lnTo>
                  <a:pt x="48006" y="418490"/>
                </a:lnTo>
                <a:lnTo>
                  <a:pt x="48006" y="63499"/>
                </a:lnTo>
                <a:close/>
              </a:path>
              <a:path w="76200" h="419100">
                <a:moveTo>
                  <a:pt x="38100" y="0"/>
                </a:moveTo>
                <a:lnTo>
                  <a:pt x="0" y="76199"/>
                </a:lnTo>
                <a:lnTo>
                  <a:pt x="28194" y="76199"/>
                </a:lnTo>
                <a:lnTo>
                  <a:pt x="28194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419100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0823901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57150"/>
            <a:ext cx="8902599" cy="492443"/>
          </a:xfrm>
        </p:spPr>
        <p:txBody>
          <a:bodyPr/>
          <a:lstStyle/>
          <a:p>
            <a:r>
              <a:rPr lang="en-US" dirty="0"/>
              <a:t>LSTMs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CF12B2D-DB6F-4540-A460-78773B46F6BC}"/>
              </a:ext>
            </a:extLst>
          </p:cNvPr>
          <p:cNvSpPr txBox="1"/>
          <p:nvPr/>
        </p:nvSpPr>
        <p:spPr>
          <a:xfrm>
            <a:off x="1430655" y="187033"/>
            <a:ext cx="4231958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2400" b="1" dirty="0">
                <a:solidFill>
                  <a:srgbClr val="3986FF"/>
                </a:solidFill>
                <a:latin typeface="Calibri"/>
                <a:cs typeface="Calibri"/>
              </a:rPr>
              <a:t>Long Short-Term </a:t>
            </a:r>
            <a:r>
              <a:rPr sz="2400" b="1" spc="-4" dirty="0">
                <a:solidFill>
                  <a:srgbClr val="3986FF"/>
                </a:solidFill>
                <a:latin typeface="Calibri"/>
                <a:cs typeface="Calibri"/>
              </a:rPr>
              <a:t>Memory</a:t>
            </a:r>
            <a:r>
              <a:rPr sz="2400" b="1" spc="-68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2400" b="1" spc="-4" dirty="0">
                <a:solidFill>
                  <a:srgbClr val="3986FF"/>
                </a:solidFill>
                <a:latin typeface="Calibri"/>
                <a:cs typeface="Calibri"/>
              </a:rPr>
              <a:t>(LSTM)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5CE9229-8739-F24D-8B49-984C93A7DB85}"/>
              </a:ext>
            </a:extLst>
          </p:cNvPr>
          <p:cNvSpPr/>
          <p:nvPr/>
        </p:nvSpPr>
        <p:spPr>
          <a:xfrm>
            <a:off x="1935890" y="1575439"/>
            <a:ext cx="5256063" cy="1987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2406708-E8BD-A14F-9DD1-81008FD452D0}"/>
              </a:ext>
            </a:extLst>
          </p:cNvPr>
          <p:cNvSpPr txBox="1"/>
          <p:nvPr/>
        </p:nvSpPr>
        <p:spPr>
          <a:xfrm>
            <a:off x="1430655" y="726757"/>
            <a:ext cx="371570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38" dirty="0">
                <a:latin typeface="Calibri"/>
                <a:cs typeface="Calibri"/>
              </a:rPr>
              <a:t>You </a:t>
            </a:r>
            <a:r>
              <a:rPr sz="1350" spc="-4" dirty="0">
                <a:latin typeface="Calibri"/>
                <a:cs typeface="Calibri"/>
              </a:rPr>
              <a:t>can think of </a:t>
            </a:r>
            <a:r>
              <a:rPr sz="1350" dirty="0">
                <a:latin typeface="Calibri"/>
                <a:cs typeface="Calibri"/>
              </a:rPr>
              <a:t>the </a:t>
            </a:r>
            <a:r>
              <a:rPr sz="1350" spc="-8" dirty="0">
                <a:latin typeface="Calibri"/>
                <a:cs typeface="Calibri"/>
              </a:rPr>
              <a:t>LSTM </a:t>
            </a:r>
            <a:r>
              <a:rPr sz="1350" spc="-4" dirty="0">
                <a:latin typeface="Calibri"/>
                <a:cs typeface="Calibri"/>
              </a:rPr>
              <a:t>equations visually </a:t>
            </a:r>
            <a:r>
              <a:rPr sz="1350" spc="-15" dirty="0">
                <a:latin typeface="Calibri"/>
                <a:cs typeface="Calibri"/>
              </a:rPr>
              <a:t>like</a:t>
            </a:r>
            <a:r>
              <a:rPr sz="1350" spc="98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this: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CB8E4D1-949D-F04B-B32C-3A81C4DB8438}"/>
              </a:ext>
            </a:extLst>
          </p:cNvPr>
          <p:cNvSpPr/>
          <p:nvPr/>
        </p:nvSpPr>
        <p:spPr>
          <a:xfrm>
            <a:off x="1274491" y="4248643"/>
            <a:ext cx="3446036" cy="5049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61C950D-022E-6945-9BDA-FF82EC6E1373}"/>
              </a:ext>
            </a:extLst>
          </p:cNvPr>
          <p:cNvSpPr/>
          <p:nvPr/>
        </p:nvSpPr>
        <p:spPr>
          <a:xfrm>
            <a:off x="1223009" y="4183380"/>
            <a:ext cx="3566160" cy="635794"/>
          </a:xfrm>
          <a:custGeom>
            <a:avLst/>
            <a:gdLst/>
            <a:ahLst/>
            <a:cxnLst/>
            <a:rect l="l" t="t" r="r" b="b"/>
            <a:pathLst>
              <a:path w="4754880" h="847725">
                <a:moveTo>
                  <a:pt x="0" y="847344"/>
                </a:moveTo>
                <a:lnTo>
                  <a:pt x="4754880" y="847344"/>
                </a:lnTo>
                <a:lnTo>
                  <a:pt x="4754880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ln w="9143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D58A488-1F10-FA4E-B49C-268A040F22C7}"/>
              </a:ext>
            </a:extLst>
          </p:cNvPr>
          <p:cNvSpPr txBox="1"/>
          <p:nvPr/>
        </p:nvSpPr>
        <p:spPr>
          <a:xfrm>
            <a:off x="5174932" y="4856855"/>
            <a:ext cx="2684145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784"/>
              </a:lnSpc>
            </a:pPr>
            <a:r>
              <a:rPr sz="750" b="1" u="sng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750" b="1" spc="-23" dirty="0">
                <a:latin typeface="Calibri"/>
                <a:cs typeface="Calibri"/>
              </a:rPr>
              <a:t> </a:t>
            </a:r>
            <a:r>
              <a:rPr sz="750" u="sng" spc="-4" dirty="0">
                <a:solidFill>
                  <a:srgbClr val="EE8E1C"/>
                </a:solidFill>
                <a:uFill>
                  <a:solidFill>
                    <a:srgbClr val="EE8E1C"/>
                  </a:solidFill>
                </a:uFill>
                <a:latin typeface="Calibri"/>
                <a:cs typeface="Calibri"/>
                <a:hlinkClick r:id="rId4"/>
              </a:rPr>
              <a:t>http://colah.github.io/posts/2015-08-Understanding-LSTMs/</a:t>
            </a:r>
            <a:endParaRPr sz="7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42314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57150"/>
            <a:ext cx="8902599" cy="492443"/>
          </a:xfrm>
        </p:spPr>
        <p:txBody>
          <a:bodyPr/>
          <a:lstStyle/>
          <a:p>
            <a:r>
              <a:rPr lang="en-US" dirty="0"/>
              <a:t>LSTMs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79D2256-A234-FD40-BFA3-0A27A36504C3}"/>
              </a:ext>
            </a:extLst>
          </p:cNvPr>
          <p:cNvSpPr/>
          <p:nvPr/>
        </p:nvSpPr>
        <p:spPr>
          <a:xfrm>
            <a:off x="3094101" y="1109141"/>
            <a:ext cx="2552318" cy="26440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5691574-6BCE-2946-A5CB-F2EC7EC0F33F}"/>
              </a:ext>
            </a:extLst>
          </p:cNvPr>
          <p:cNvSpPr txBox="1"/>
          <p:nvPr/>
        </p:nvSpPr>
        <p:spPr>
          <a:xfrm>
            <a:off x="2843213" y="2019776"/>
            <a:ext cx="22336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025" spc="-11" baseline="13888" dirty="0">
                <a:latin typeface="Calibri"/>
                <a:cs typeface="Calibri"/>
              </a:rPr>
              <a:t>c</a:t>
            </a:r>
            <a:r>
              <a:rPr sz="900" spc="4" dirty="0">
                <a:latin typeface="Calibri"/>
                <a:cs typeface="Calibri"/>
              </a:rPr>
              <a:t>t</a:t>
            </a:r>
            <a:r>
              <a:rPr sz="900" dirty="0">
                <a:latin typeface="Calibri"/>
                <a:cs typeface="Calibri"/>
              </a:rPr>
              <a:t>-1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55E29ED-6FC1-7549-8141-E65A3D5D1788}"/>
              </a:ext>
            </a:extLst>
          </p:cNvPr>
          <p:cNvSpPr txBox="1"/>
          <p:nvPr/>
        </p:nvSpPr>
        <p:spPr>
          <a:xfrm>
            <a:off x="2834736" y="2774157"/>
            <a:ext cx="24050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025" spc="-11" baseline="13888" dirty="0">
                <a:latin typeface="Calibri"/>
                <a:cs typeface="Calibri"/>
              </a:rPr>
              <a:t>h</a:t>
            </a:r>
            <a:r>
              <a:rPr sz="900" spc="4" dirty="0">
                <a:latin typeface="Calibri"/>
                <a:cs typeface="Calibri"/>
              </a:rPr>
              <a:t>t</a:t>
            </a:r>
            <a:r>
              <a:rPr sz="900" dirty="0">
                <a:latin typeface="Calibri"/>
                <a:cs typeface="Calibri"/>
              </a:rPr>
              <a:t>-1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4D821C4-EEE0-E647-8FDB-03A5A26AAEE2}"/>
              </a:ext>
            </a:extLst>
          </p:cNvPr>
          <p:cNvSpPr txBox="1"/>
          <p:nvPr/>
        </p:nvSpPr>
        <p:spPr>
          <a:xfrm>
            <a:off x="5662231" y="1933385"/>
            <a:ext cx="12954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c</a:t>
            </a:r>
            <a:r>
              <a:rPr sz="1350" baseline="-20833" dirty="0">
                <a:latin typeface="Calibri"/>
                <a:cs typeface="Calibri"/>
              </a:rPr>
              <a:t>t</a:t>
            </a:r>
            <a:endParaRPr sz="1350" baseline="-20833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BDEF160-A862-A244-AF51-9A67BE357783}"/>
              </a:ext>
            </a:extLst>
          </p:cNvPr>
          <p:cNvSpPr txBox="1"/>
          <p:nvPr/>
        </p:nvSpPr>
        <p:spPr>
          <a:xfrm>
            <a:off x="5662231" y="2756535"/>
            <a:ext cx="14668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h</a:t>
            </a:r>
            <a:r>
              <a:rPr sz="1350" baseline="-20833" dirty="0">
                <a:latin typeface="Calibri"/>
                <a:cs typeface="Calibri"/>
              </a:rPr>
              <a:t>t</a:t>
            </a:r>
            <a:endParaRPr sz="1350" baseline="-20833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6AC3309-89A0-9C40-B6AD-7F5633671E13}"/>
              </a:ext>
            </a:extLst>
          </p:cNvPr>
          <p:cNvSpPr txBox="1"/>
          <p:nvPr/>
        </p:nvSpPr>
        <p:spPr>
          <a:xfrm>
            <a:off x="3614261" y="2383440"/>
            <a:ext cx="60008" cy="1716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050" dirty="0">
                <a:latin typeface="Calibri"/>
                <a:cs typeface="Calibri"/>
              </a:rPr>
              <a:t>f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0E6A6DB-9940-E144-ADF1-3F6AD7760507}"/>
              </a:ext>
            </a:extLst>
          </p:cNvPr>
          <p:cNvSpPr txBox="1"/>
          <p:nvPr/>
        </p:nvSpPr>
        <p:spPr>
          <a:xfrm>
            <a:off x="3655409" y="2460022"/>
            <a:ext cx="49054" cy="116859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675" spc="8" dirty="0">
                <a:latin typeface="Calibri"/>
                <a:cs typeface="Calibri"/>
              </a:rPr>
              <a:t>t</a:t>
            </a:r>
            <a:endParaRPr sz="675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38CFAEE6-0A1E-8E4B-B3B2-1B7A70076BDC}"/>
              </a:ext>
            </a:extLst>
          </p:cNvPr>
          <p:cNvSpPr txBox="1"/>
          <p:nvPr/>
        </p:nvSpPr>
        <p:spPr>
          <a:xfrm>
            <a:off x="3960590" y="2292667"/>
            <a:ext cx="80010" cy="1716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050" dirty="0">
                <a:latin typeface="Calibri"/>
                <a:cs typeface="Calibri"/>
              </a:rPr>
              <a:t>i</a:t>
            </a:r>
            <a:r>
              <a:rPr sz="1013" spc="11" baseline="-21604" dirty="0">
                <a:latin typeface="Calibri"/>
                <a:cs typeface="Calibri"/>
              </a:rPr>
              <a:t>t</a:t>
            </a:r>
            <a:endParaRPr sz="1013" baseline="-21604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2DD623E-D74B-B744-B9B1-658744A1DA59}"/>
              </a:ext>
            </a:extLst>
          </p:cNvPr>
          <p:cNvSpPr txBox="1"/>
          <p:nvPr/>
        </p:nvSpPr>
        <p:spPr>
          <a:xfrm>
            <a:off x="4644580" y="2293810"/>
            <a:ext cx="120015" cy="1716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050" dirty="0">
                <a:latin typeface="Calibri"/>
                <a:cs typeface="Calibri"/>
              </a:rPr>
              <a:t>o</a:t>
            </a:r>
            <a:r>
              <a:rPr sz="1013" spc="11" baseline="-21604" dirty="0">
                <a:latin typeface="Calibri"/>
                <a:cs typeface="Calibri"/>
              </a:rPr>
              <a:t>t</a:t>
            </a:r>
            <a:endParaRPr sz="1013" baseline="-21604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BF56EF40-7FE5-DE47-900F-009C22DDE74A}"/>
              </a:ext>
            </a:extLst>
          </p:cNvPr>
          <p:cNvSpPr txBox="1"/>
          <p:nvPr/>
        </p:nvSpPr>
        <p:spPr>
          <a:xfrm>
            <a:off x="4593146" y="1888046"/>
            <a:ext cx="105251" cy="1716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050" spc="-8" dirty="0">
                <a:latin typeface="Calibri"/>
                <a:cs typeface="Calibri"/>
              </a:rPr>
              <a:t>c</a:t>
            </a:r>
            <a:r>
              <a:rPr sz="1013" spc="11" baseline="-21604" dirty="0">
                <a:latin typeface="Calibri"/>
                <a:cs typeface="Calibri"/>
              </a:rPr>
              <a:t>t</a:t>
            </a:r>
            <a:endParaRPr sz="1013" baseline="-21604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6EA2AE49-DAB8-4C45-A65D-F459FB525301}"/>
              </a:ext>
            </a:extLst>
          </p:cNvPr>
          <p:cNvSpPr txBox="1"/>
          <p:nvPr/>
        </p:nvSpPr>
        <p:spPr>
          <a:xfrm>
            <a:off x="4396073" y="2531365"/>
            <a:ext cx="49054" cy="116859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675" spc="8" dirty="0">
                <a:latin typeface="Calibri"/>
                <a:cs typeface="Calibri"/>
              </a:rPr>
              <a:t>t</a:t>
            </a:r>
            <a:endParaRPr sz="675">
              <a:latin typeface="Calibri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B976DD58-CE58-434A-983B-F000F955B7C4}"/>
              </a:ext>
            </a:extLst>
          </p:cNvPr>
          <p:cNvSpPr txBox="1"/>
          <p:nvPr/>
        </p:nvSpPr>
        <p:spPr>
          <a:xfrm>
            <a:off x="4340066" y="2416874"/>
            <a:ext cx="75724" cy="1716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050" spc="-525" dirty="0">
                <a:latin typeface="Calibri"/>
                <a:cs typeface="Calibri"/>
              </a:rPr>
              <a:t>~</a:t>
            </a:r>
            <a:r>
              <a:rPr sz="1575" baseline="-15873" dirty="0">
                <a:latin typeface="Calibri"/>
                <a:cs typeface="Calibri"/>
              </a:rPr>
              <a:t>c</a:t>
            </a:r>
            <a:endParaRPr sz="1575" baseline="-15873">
              <a:latin typeface="Calibri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71C43938-D023-FB41-BFAF-1B8CD773FA2A}"/>
              </a:ext>
            </a:extLst>
          </p:cNvPr>
          <p:cNvSpPr txBox="1"/>
          <p:nvPr/>
        </p:nvSpPr>
        <p:spPr>
          <a:xfrm>
            <a:off x="1430655" y="726757"/>
            <a:ext cx="371570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38" dirty="0">
                <a:latin typeface="Calibri"/>
                <a:cs typeface="Calibri"/>
              </a:rPr>
              <a:t>You </a:t>
            </a:r>
            <a:r>
              <a:rPr sz="1350" spc="-4" dirty="0">
                <a:latin typeface="Calibri"/>
                <a:cs typeface="Calibri"/>
              </a:rPr>
              <a:t>can think of </a:t>
            </a:r>
            <a:r>
              <a:rPr sz="1350" dirty="0">
                <a:latin typeface="Calibri"/>
                <a:cs typeface="Calibri"/>
              </a:rPr>
              <a:t>the </a:t>
            </a:r>
            <a:r>
              <a:rPr sz="1350" spc="-8" dirty="0">
                <a:latin typeface="Calibri"/>
                <a:cs typeface="Calibri"/>
              </a:rPr>
              <a:t>LSTM </a:t>
            </a:r>
            <a:r>
              <a:rPr sz="1350" spc="-4" dirty="0">
                <a:latin typeface="Calibri"/>
                <a:cs typeface="Calibri"/>
              </a:rPr>
              <a:t>equations visually </a:t>
            </a:r>
            <a:r>
              <a:rPr sz="1350" spc="-15" dirty="0">
                <a:latin typeface="Calibri"/>
                <a:cs typeface="Calibri"/>
              </a:rPr>
              <a:t>like</a:t>
            </a:r>
            <a:r>
              <a:rPr sz="1350" spc="98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this: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9A9D4B04-EBFF-A540-A2E1-E78EA2A86011}"/>
              </a:ext>
            </a:extLst>
          </p:cNvPr>
          <p:cNvSpPr/>
          <p:nvPr/>
        </p:nvSpPr>
        <p:spPr>
          <a:xfrm>
            <a:off x="1274491" y="4248643"/>
            <a:ext cx="3446036" cy="5049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DFD64F67-E40F-4D40-9D88-CCA2A707BB50}"/>
              </a:ext>
            </a:extLst>
          </p:cNvPr>
          <p:cNvSpPr/>
          <p:nvPr/>
        </p:nvSpPr>
        <p:spPr>
          <a:xfrm>
            <a:off x="1223009" y="4183380"/>
            <a:ext cx="3566160" cy="635794"/>
          </a:xfrm>
          <a:custGeom>
            <a:avLst/>
            <a:gdLst/>
            <a:ahLst/>
            <a:cxnLst/>
            <a:rect l="l" t="t" r="r" b="b"/>
            <a:pathLst>
              <a:path w="4754880" h="847725">
                <a:moveTo>
                  <a:pt x="0" y="847344"/>
                </a:moveTo>
                <a:lnTo>
                  <a:pt x="4754880" y="847344"/>
                </a:lnTo>
                <a:lnTo>
                  <a:pt x="4754880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ln w="9143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85D2980B-86D3-D34B-B3CA-39420A677EEC}"/>
              </a:ext>
            </a:extLst>
          </p:cNvPr>
          <p:cNvSpPr txBox="1"/>
          <p:nvPr/>
        </p:nvSpPr>
        <p:spPr>
          <a:xfrm>
            <a:off x="1301305" y="2435161"/>
            <a:ext cx="1067753" cy="394339"/>
          </a:xfrm>
          <a:prstGeom prst="rect">
            <a:avLst/>
          </a:prstGeom>
          <a:ln w="19812">
            <a:solidFill>
              <a:srgbClr val="4285F4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196215" marR="123825" indent="-68580">
              <a:spcBef>
                <a:spcPts val="195"/>
              </a:spcBef>
            </a:pP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Compute</a:t>
            </a:r>
            <a:r>
              <a:rPr sz="1200" spc="-41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the  </a:t>
            </a:r>
            <a:r>
              <a:rPr sz="1200" spc="-15" dirty="0">
                <a:solidFill>
                  <a:srgbClr val="4285F4"/>
                </a:solidFill>
                <a:latin typeface="Calibri"/>
                <a:cs typeface="Calibri"/>
              </a:rPr>
              <a:t>forget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gate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C15E6AFB-3BD0-EF4B-887D-6C4DC17A270D}"/>
              </a:ext>
            </a:extLst>
          </p:cNvPr>
          <p:cNvSpPr/>
          <p:nvPr/>
        </p:nvSpPr>
        <p:spPr>
          <a:xfrm>
            <a:off x="2368295" y="2647188"/>
            <a:ext cx="1099185" cy="114300"/>
          </a:xfrm>
          <a:custGeom>
            <a:avLst/>
            <a:gdLst/>
            <a:ahLst/>
            <a:cxnLst/>
            <a:rect l="l" t="t" r="r" b="b"/>
            <a:pathLst>
              <a:path w="1465580" h="152400">
                <a:moveTo>
                  <a:pt x="1392301" y="76326"/>
                </a:moveTo>
                <a:lnTo>
                  <a:pt x="1390187" y="104458"/>
                </a:lnTo>
                <a:lnTo>
                  <a:pt x="1402842" y="105409"/>
                </a:lnTo>
                <a:lnTo>
                  <a:pt x="1401318" y="125221"/>
                </a:lnTo>
                <a:lnTo>
                  <a:pt x="1388627" y="125221"/>
                </a:lnTo>
                <a:lnTo>
                  <a:pt x="1386586" y="152399"/>
                </a:lnTo>
                <a:lnTo>
                  <a:pt x="1452772" y="125221"/>
                </a:lnTo>
                <a:lnTo>
                  <a:pt x="1401318" y="125221"/>
                </a:lnTo>
                <a:lnTo>
                  <a:pt x="1388699" y="124272"/>
                </a:lnTo>
                <a:lnTo>
                  <a:pt x="1455084" y="124272"/>
                </a:lnTo>
                <a:lnTo>
                  <a:pt x="1465453" y="120014"/>
                </a:lnTo>
                <a:lnTo>
                  <a:pt x="1392301" y="76326"/>
                </a:lnTo>
                <a:close/>
              </a:path>
              <a:path w="1465580" h="152400">
                <a:moveTo>
                  <a:pt x="1390187" y="104458"/>
                </a:moveTo>
                <a:lnTo>
                  <a:pt x="1388699" y="124272"/>
                </a:lnTo>
                <a:lnTo>
                  <a:pt x="1401318" y="125221"/>
                </a:lnTo>
                <a:lnTo>
                  <a:pt x="1402842" y="105409"/>
                </a:lnTo>
                <a:lnTo>
                  <a:pt x="1390187" y="104458"/>
                </a:lnTo>
                <a:close/>
              </a:path>
              <a:path w="1465580" h="152400">
                <a:moveTo>
                  <a:pt x="1524" y="0"/>
                </a:moveTo>
                <a:lnTo>
                  <a:pt x="0" y="19812"/>
                </a:lnTo>
                <a:lnTo>
                  <a:pt x="1388699" y="124272"/>
                </a:lnTo>
                <a:lnTo>
                  <a:pt x="1390187" y="104458"/>
                </a:lnTo>
                <a:lnTo>
                  <a:pt x="1524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8DEA68FB-5D22-CD41-875C-F3C11985BE30}"/>
              </a:ext>
            </a:extLst>
          </p:cNvPr>
          <p:cNvSpPr txBox="1"/>
          <p:nvPr/>
        </p:nvSpPr>
        <p:spPr>
          <a:xfrm>
            <a:off x="1301305" y="1620203"/>
            <a:ext cx="1067753" cy="393857"/>
          </a:xfrm>
          <a:prstGeom prst="rect">
            <a:avLst/>
          </a:prstGeom>
          <a:ln w="19812">
            <a:solidFill>
              <a:srgbClr val="4285F4"/>
            </a:solidFill>
          </a:ln>
        </p:spPr>
        <p:txBody>
          <a:bodyPr vert="horz" wrap="square" lIns="0" tIns="24288" rIns="0" bIns="0" rtlCol="0">
            <a:spAutoFit/>
          </a:bodyPr>
          <a:lstStyle/>
          <a:p>
            <a:pPr marL="149543">
              <a:spcBef>
                <a:spcPts val="191"/>
              </a:spcBef>
            </a:pPr>
            <a:r>
              <a:rPr sz="1200" spc="-15" dirty="0">
                <a:solidFill>
                  <a:srgbClr val="4285F4"/>
                </a:solidFill>
                <a:latin typeface="Calibri"/>
                <a:cs typeface="Calibri"/>
              </a:rPr>
              <a:t>Forget</a:t>
            </a:r>
            <a:r>
              <a:rPr sz="1200" spc="1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some</a:t>
            </a:r>
            <a:endParaRPr sz="1200">
              <a:latin typeface="Calibri"/>
              <a:cs typeface="Calibri"/>
            </a:endParaRPr>
          </a:p>
          <a:p>
            <a:pPr marL="172403"/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content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CE3FCD6D-DA98-5E4C-A808-E64C2529E12A}"/>
              </a:ext>
            </a:extLst>
          </p:cNvPr>
          <p:cNvSpPr/>
          <p:nvPr/>
        </p:nvSpPr>
        <p:spPr>
          <a:xfrm>
            <a:off x="2367533" y="1832324"/>
            <a:ext cx="1172528" cy="240506"/>
          </a:xfrm>
          <a:custGeom>
            <a:avLst/>
            <a:gdLst/>
            <a:ahLst/>
            <a:cxnLst/>
            <a:rect l="l" t="t" r="r" b="b"/>
            <a:pathLst>
              <a:path w="1563370" h="320675">
                <a:moveTo>
                  <a:pt x="1486192" y="292969"/>
                </a:moveTo>
                <a:lnTo>
                  <a:pt x="1481074" y="320675"/>
                </a:lnTo>
                <a:lnTo>
                  <a:pt x="1562989" y="296925"/>
                </a:lnTo>
                <a:lnTo>
                  <a:pt x="1560793" y="295275"/>
                </a:lnTo>
                <a:lnTo>
                  <a:pt x="1498727" y="295275"/>
                </a:lnTo>
                <a:lnTo>
                  <a:pt x="1486192" y="292969"/>
                </a:lnTo>
                <a:close/>
              </a:path>
              <a:path w="1563370" h="320675">
                <a:moveTo>
                  <a:pt x="1489803" y="273421"/>
                </a:moveTo>
                <a:lnTo>
                  <a:pt x="1486192" y="292969"/>
                </a:lnTo>
                <a:lnTo>
                  <a:pt x="1498727" y="295275"/>
                </a:lnTo>
                <a:lnTo>
                  <a:pt x="1502283" y="275716"/>
                </a:lnTo>
                <a:lnTo>
                  <a:pt x="1489803" y="273421"/>
                </a:lnTo>
                <a:close/>
              </a:path>
              <a:path w="1563370" h="320675">
                <a:moveTo>
                  <a:pt x="1494917" y="245745"/>
                </a:moveTo>
                <a:lnTo>
                  <a:pt x="1489803" y="273421"/>
                </a:lnTo>
                <a:lnTo>
                  <a:pt x="1502283" y="275716"/>
                </a:lnTo>
                <a:lnTo>
                  <a:pt x="1498727" y="295275"/>
                </a:lnTo>
                <a:lnTo>
                  <a:pt x="1560793" y="295275"/>
                </a:lnTo>
                <a:lnTo>
                  <a:pt x="1494917" y="245745"/>
                </a:lnTo>
                <a:close/>
              </a:path>
              <a:path w="1563370" h="320675">
                <a:moveTo>
                  <a:pt x="3556" y="0"/>
                </a:moveTo>
                <a:lnTo>
                  <a:pt x="0" y="19558"/>
                </a:lnTo>
                <a:lnTo>
                  <a:pt x="1486192" y="292969"/>
                </a:lnTo>
                <a:lnTo>
                  <a:pt x="1489803" y="273421"/>
                </a:lnTo>
                <a:lnTo>
                  <a:pt x="3556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0F836473-0A32-E842-AF9F-A1F947529CC1}"/>
              </a:ext>
            </a:extLst>
          </p:cNvPr>
          <p:cNvSpPr txBox="1"/>
          <p:nvPr/>
        </p:nvSpPr>
        <p:spPr>
          <a:xfrm>
            <a:off x="1577911" y="3418141"/>
            <a:ext cx="1067753" cy="394339"/>
          </a:xfrm>
          <a:prstGeom prst="rect">
            <a:avLst/>
          </a:prstGeom>
          <a:ln w="19812">
            <a:solidFill>
              <a:srgbClr val="4285F4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219075" marR="123825" indent="-91440">
              <a:spcBef>
                <a:spcPts val="195"/>
              </a:spcBef>
            </a:pP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Compute</a:t>
            </a:r>
            <a:r>
              <a:rPr sz="1200" spc="-41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the 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input</a:t>
            </a:r>
            <a:r>
              <a:rPr sz="12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gate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84DC73E9-BF08-1A42-A94F-D84E01E78A28}"/>
              </a:ext>
            </a:extLst>
          </p:cNvPr>
          <p:cNvSpPr/>
          <p:nvPr/>
        </p:nvSpPr>
        <p:spPr>
          <a:xfrm>
            <a:off x="2641282" y="2818066"/>
            <a:ext cx="1187768" cy="825818"/>
          </a:xfrm>
          <a:custGeom>
            <a:avLst/>
            <a:gdLst/>
            <a:ahLst/>
            <a:cxnLst/>
            <a:rect l="l" t="t" r="r" b="b"/>
            <a:pathLst>
              <a:path w="1583689" h="1101089">
                <a:moveTo>
                  <a:pt x="1514893" y="35253"/>
                </a:moveTo>
                <a:lnTo>
                  <a:pt x="0" y="1084452"/>
                </a:lnTo>
                <a:lnTo>
                  <a:pt x="11175" y="1100835"/>
                </a:lnTo>
                <a:lnTo>
                  <a:pt x="1526156" y="51537"/>
                </a:lnTo>
                <a:lnTo>
                  <a:pt x="1514893" y="35253"/>
                </a:lnTo>
                <a:close/>
              </a:path>
              <a:path w="1583689" h="1101089">
                <a:moveTo>
                  <a:pt x="1567764" y="28066"/>
                </a:moveTo>
                <a:lnTo>
                  <a:pt x="1525269" y="28066"/>
                </a:lnTo>
                <a:lnTo>
                  <a:pt x="1536573" y="44322"/>
                </a:lnTo>
                <a:lnTo>
                  <a:pt x="1526156" y="51537"/>
                </a:lnTo>
                <a:lnTo>
                  <a:pt x="1542161" y="74675"/>
                </a:lnTo>
                <a:lnTo>
                  <a:pt x="1567764" y="28066"/>
                </a:lnTo>
                <a:close/>
              </a:path>
              <a:path w="1583689" h="1101089">
                <a:moveTo>
                  <a:pt x="1525269" y="28066"/>
                </a:moveTo>
                <a:lnTo>
                  <a:pt x="1514893" y="35253"/>
                </a:lnTo>
                <a:lnTo>
                  <a:pt x="1526156" y="51537"/>
                </a:lnTo>
                <a:lnTo>
                  <a:pt x="1536573" y="44322"/>
                </a:lnTo>
                <a:lnTo>
                  <a:pt x="1525269" y="28066"/>
                </a:lnTo>
                <a:close/>
              </a:path>
              <a:path w="1583689" h="1101089">
                <a:moveTo>
                  <a:pt x="1583181" y="0"/>
                </a:moveTo>
                <a:lnTo>
                  <a:pt x="1498853" y="12064"/>
                </a:lnTo>
                <a:lnTo>
                  <a:pt x="1514893" y="35253"/>
                </a:lnTo>
                <a:lnTo>
                  <a:pt x="1525269" y="28066"/>
                </a:lnTo>
                <a:lnTo>
                  <a:pt x="1567764" y="28066"/>
                </a:lnTo>
                <a:lnTo>
                  <a:pt x="1583181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540326A5-C1FC-B94E-8EE8-282BBB1F3426}"/>
              </a:ext>
            </a:extLst>
          </p:cNvPr>
          <p:cNvSpPr txBox="1"/>
          <p:nvPr/>
        </p:nvSpPr>
        <p:spPr>
          <a:xfrm>
            <a:off x="3898202" y="3418141"/>
            <a:ext cx="1219676" cy="394339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98584" marR="95250" indent="104775">
              <a:spcBef>
                <a:spcPts val="195"/>
              </a:spcBef>
            </a:pP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Compute the  new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2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content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66817F53-1B2D-8243-9C82-4BA0CABD3EBD}"/>
              </a:ext>
            </a:extLst>
          </p:cNvPr>
          <p:cNvSpPr/>
          <p:nvPr/>
        </p:nvSpPr>
        <p:spPr>
          <a:xfrm>
            <a:off x="4331303" y="2812352"/>
            <a:ext cx="183833" cy="608171"/>
          </a:xfrm>
          <a:custGeom>
            <a:avLst/>
            <a:gdLst/>
            <a:ahLst/>
            <a:cxnLst/>
            <a:rect l="l" t="t" r="r" b="b"/>
            <a:pathLst>
              <a:path w="245110" h="810895">
                <a:moveTo>
                  <a:pt x="46381" y="70989"/>
                </a:moveTo>
                <a:lnTo>
                  <a:pt x="27205" y="76189"/>
                </a:lnTo>
                <a:lnTo>
                  <a:pt x="225805" y="810387"/>
                </a:lnTo>
                <a:lnTo>
                  <a:pt x="244855" y="805307"/>
                </a:lnTo>
                <a:lnTo>
                  <a:pt x="46381" y="70989"/>
                </a:lnTo>
                <a:close/>
              </a:path>
              <a:path w="245110" h="810895">
                <a:moveTo>
                  <a:pt x="16890" y="0"/>
                </a:moveTo>
                <a:lnTo>
                  <a:pt x="0" y="83566"/>
                </a:lnTo>
                <a:lnTo>
                  <a:pt x="27205" y="76189"/>
                </a:lnTo>
                <a:lnTo>
                  <a:pt x="23875" y="63881"/>
                </a:lnTo>
                <a:lnTo>
                  <a:pt x="43052" y="58674"/>
                </a:lnTo>
                <a:lnTo>
                  <a:pt x="69123" y="58674"/>
                </a:lnTo>
                <a:lnTo>
                  <a:pt x="16890" y="0"/>
                </a:lnTo>
                <a:close/>
              </a:path>
              <a:path w="245110" h="810895">
                <a:moveTo>
                  <a:pt x="43052" y="58674"/>
                </a:moveTo>
                <a:lnTo>
                  <a:pt x="23875" y="63881"/>
                </a:lnTo>
                <a:lnTo>
                  <a:pt x="27205" y="76189"/>
                </a:lnTo>
                <a:lnTo>
                  <a:pt x="46381" y="70989"/>
                </a:lnTo>
                <a:lnTo>
                  <a:pt x="43052" y="58674"/>
                </a:lnTo>
                <a:close/>
              </a:path>
              <a:path w="245110" h="810895">
                <a:moveTo>
                  <a:pt x="69123" y="58674"/>
                </a:moveTo>
                <a:lnTo>
                  <a:pt x="43052" y="58674"/>
                </a:lnTo>
                <a:lnTo>
                  <a:pt x="46381" y="70989"/>
                </a:lnTo>
                <a:lnTo>
                  <a:pt x="73532" y="63627"/>
                </a:lnTo>
                <a:lnTo>
                  <a:pt x="69123" y="58674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7F2A08A7-C67E-4C4B-B793-24EA5F0F0743}"/>
              </a:ext>
            </a:extLst>
          </p:cNvPr>
          <p:cNvSpPr txBox="1"/>
          <p:nvPr/>
        </p:nvSpPr>
        <p:spPr>
          <a:xfrm>
            <a:off x="5563553" y="3418141"/>
            <a:ext cx="1051560" cy="394339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162878" marR="116205" indent="-43814">
              <a:spcBef>
                <a:spcPts val="195"/>
              </a:spcBef>
            </a:pP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Compute</a:t>
            </a:r>
            <a:r>
              <a:rPr sz="1200" spc="-41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the  output</a:t>
            </a:r>
            <a:r>
              <a:rPr sz="1200" spc="-1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gate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6C29F867-A941-0D4E-A941-54D464CE215F}"/>
              </a:ext>
            </a:extLst>
          </p:cNvPr>
          <p:cNvSpPr/>
          <p:nvPr/>
        </p:nvSpPr>
        <p:spPr>
          <a:xfrm>
            <a:off x="4712018" y="2809208"/>
            <a:ext cx="1379696" cy="615791"/>
          </a:xfrm>
          <a:custGeom>
            <a:avLst/>
            <a:gdLst/>
            <a:ahLst/>
            <a:cxnLst/>
            <a:rect l="l" t="t" r="r" b="b"/>
            <a:pathLst>
              <a:path w="1839595" h="821054">
                <a:moveTo>
                  <a:pt x="73712" y="25810"/>
                </a:moveTo>
                <a:lnTo>
                  <a:pt x="65708" y="43969"/>
                </a:lnTo>
                <a:lnTo>
                  <a:pt x="1831593" y="821055"/>
                </a:lnTo>
                <a:lnTo>
                  <a:pt x="1839594" y="803020"/>
                </a:lnTo>
                <a:lnTo>
                  <a:pt x="73712" y="25810"/>
                </a:lnTo>
                <a:close/>
              </a:path>
              <a:path w="1839595" h="821054">
                <a:moveTo>
                  <a:pt x="85089" y="0"/>
                </a:moveTo>
                <a:lnTo>
                  <a:pt x="0" y="4190"/>
                </a:lnTo>
                <a:lnTo>
                  <a:pt x="54356" y="69722"/>
                </a:lnTo>
                <a:lnTo>
                  <a:pt x="65708" y="43969"/>
                </a:lnTo>
                <a:lnTo>
                  <a:pt x="54101" y="38862"/>
                </a:lnTo>
                <a:lnTo>
                  <a:pt x="62102" y="20700"/>
                </a:lnTo>
                <a:lnTo>
                  <a:pt x="75964" y="20700"/>
                </a:lnTo>
                <a:lnTo>
                  <a:pt x="85089" y="0"/>
                </a:lnTo>
                <a:close/>
              </a:path>
              <a:path w="1839595" h="821054">
                <a:moveTo>
                  <a:pt x="62102" y="20700"/>
                </a:moveTo>
                <a:lnTo>
                  <a:pt x="54101" y="38862"/>
                </a:lnTo>
                <a:lnTo>
                  <a:pt x="65708" y="43969"/>
                </a:lnTo>
                <a:lnTo>
                  <a:pt x="73712" y="25810"/>
                </a:lnTo>
                <a:lnTo>
                  <a:pt x="62102" y="20700"/>
                </a:lnTo>
                <a:close/>
              </a:path>
              <a:path w="1839595" h="821054">
                <a:moveTo>
                  <a:pt x="75964" y="20700"/>
                </a:moveTo>
                <a:lnTo>
                  <a:pt x="62102" y="20700"/>
                </a:lnTo>
                <a:lnTo>
                  <a:pt x="73712" y="25810"/>
                </a:lnTo>
                <a:lnTo>
                  <a:pt x="75964" y="2070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FB95125E-4E02-964C-9B10-C74723091084}"/>
              </a:ext>
            </a:extLst>
          </p:cNvPr>
          <p:cNvSpPr txBox="1"/>
          <p:nvPr/>
        </p:nvSpPr>
        <p:spPr>
          <a:xfrm>
            <a:off x="2534603" y="1208722"/>
            <a:ext cx="2011680" cy="209191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24288" rIns="0" bIns="0" rtlCol="0">
            <a:spAutoFit/>
          </a:bodyPr>
          <a:lstStyle/>
          <a:p>
            <a:pPr marL="118110">
              <a:spcBef>
                <a:spcPts val="191"/>
              </a:spcBef>
            </a:pP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Write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some new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200" spc="4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content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A45AFDC2-AE9D-1B4D-9D47-846C8EF46F57}"/>
              </a:ext>
            </a:extLst>
          </p:cNvPr>
          <p:cNvSpPr/>
          <p:nvPr/>
        </p:nvSpPr>
        <p:spPr>
          <a:xfrm>
            <a:off x="3535871" y="1458944"/>
            <a:ext cx="724852" cy="573405"/>
          </a:xfrm>
          <a:custGeom>
            <a:avLst/>
            <a:gdLst/>
            <a:ahLst/>
            <a:cxnLst/>
            <a:rect l="l" t="t" r="r" b="b"/>
            <a:pathLst>
              <a:path w="966470" h="764539">
                <a:moveTo>
                  <a:pt x="900235" y="724930"/>
                </a:moveTo>
                <a:lnTo>
                  <a:pt x="882777" y="747140"/>
                </a:lnTo>
                <a:lnTo>
                  <a:pt x="966216" y="764286"/>
                </a:lnTo>
                <a:lnTo>
                  <a:pt x="951376" y="732789"/>
                </a:lnTo>
                <a:lnTo>
                  <a:pt x="910208" y="732789"/>
                </a:lnTo>
                <a:lnTo>
                  <a:pt x="900235" y="724930"/>
                </a:lnTo>
                <a:close/>
              </a:path>
              <a:path w="966470" h="764539">
                <a:moveTo>
                  <a:pt x="912466" y="709368"/>
                </a:moveTo>
                <a:lnTo>
                  <a:pt x="900235" y="724930"/>
                </a:lnTo>
                <a:lnTo>
                  <a:pt x="910208" y="732789"/>
                </a:lnTo>
                <a:lnTo>
                  <a:pt x="922528" y="717295"/>
                </a:lnTo>
                <a:lnTo>
                  <a:pt x="912466" y="709368"/>
                </a:lnTo>
                <a:close/>
              </a:path>
              <a:path w="966470" h="764539">
                <a:moveTo>
                  <a:pt x="929894" y="687196"/>
                </a:moveTo>
                <a:lnTo>
                  <a:pt x="912466" y="709368"/>
                </a:lnTo>
                <a:lnTo>
                  <a:pt x="922528" y="717295"/>
                </a:lnTo>
                <a:lnTo>
                  <a:pt x="910208" y="732789"/>
                </a:lnTo>
                <a:lnTo>
                  <a:pt x="951376" y="732789"/>
                </a:lnTo>
                <a:lnTo>
                  <a:pt x="929894" y="687196"/>
                </a:lnTo>
                <a:close/>
              </a:path>
              <a:path w="966470" h="764539">
                <a:moveTo>
                  <a:pt x="12192" y="0"/>
                </a:moveTo>
                <a:lnTo>
                  <a:pt x="0" y="15493"/>
                </a:lnTo>
                <a:lnTo>
                  <a:pt x="900235" y="724930"/>
                </a:lnTo>
                <a:lnTo>
                  <a:pt x="912466" y="709368"/>
                </a:lnTo>
                <a:lnTo>
                  <a:pt x="12192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C1474DFE-A99C-3C47-806D-52F9A1C7AFEF}"/>
              </a:ext>
            </a:extLst>
          </p:cNvPr>
          <p:cNvSpPr/>
          <p:nvPr/>
        </p:nvSpPr>
        <p:spPr>
          <a:xfrm>
            <a:off x="5052631" y="2380679"/>
            <a:ext cx="1043940" cy="157639"/>
          </a:xfrm>
          <a:custGeom>
            <a:avLst/>
            <a:gdLst/>
            <a:ahLst/>
            <a:cxnLst/>
            <a:rect l="l" t="t" r="r" b="b"/>
            <a:pathLst>
              <a:path w="1391920" h="210185">
                <a:moveTo>
                  <a:pt x="76833" y="27964"/>
                </a:moveTo>
                <a:lnTo>
                  <a:pt x="74417" y="47649"/>
                </a:lnTo>
                <a:lnTo>
                  <a:pt x="1389507" y="209676"/>
                </a:lnTo>
                <a:lnTo>
                  <a:pt x="1391919" y="189991"/>
                </a:lnTo>
                <a:lnTo>
                  <a:pt x="76833" y="27964"/>
                </a:lnTo>
                <a:close/>
              </a:path>
              <a:path w="1391920" h="210185">
                <a:moveTo>
                  <a:pt x="80263" y="0"/>
                </a:moveTo>
                <a:lnTo>
                  <a:pt x="0" y="28448"/>
                </a:lnTo>
                <a:lnTo>
                  <a:pt x="70993" y="75564"/>
                </a:lnTo>
                <a:lnTo>
                  <a:pt x="74417" y="47649"/>
                </a:lnTo>
                <a:lnTo>
                  <a:pt x="61849" y="46100"/>
                </a:lnTo>
                <a:lnTo>
                  <a:pt x="64262" y="26415"/>
                </a:lnTo>
                <a:lnTo>
                  <a:pt x="77023" y="26415"/>
                </a:lnTo>
                <a:lnTo>
                  <a:pt x="80263" y="0"/>
                </a:lnTo>
                <a:close/>
              </a:path>
              <a:path w="1391920" h="210185">
                <a:moveTo>
                  <a:pt x="64262" y="26415"/>
                </a:moveTo>
                <a:lnTo>
                  <a:pt x="61849" y="46100"/>
                </a:lnTo>
                <a:lnTo>
                  <a:pt x="74417" y="47649"/>
                </a:lnTo>
                <a:lnTo>
                  <a:pt x="76833" y="27964"/>
                </a:lnTo>
                <a:lnTo>
                  <a:pt x="64262" y="26415"/>
                </a:lnTo>
                <a:close/>
              </a:path>
              <a:path w="1391920" h="210185">
                <a:moveTo>
                  <a:pt x="77023" y="26415"/>
                </a:moveTo>
                <a:lnTo>
                  <a:pt x="64262" y="26415"/>
                </a:lnTo>
                <a:lnTo>
                  <a:pt x="76833" y="27964"/>
                </a:lnTo>
                <a:lnTo>
                  <a:pt x="77023" y="26415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5C63B6E3-178D-CF42-BD2E-ADEC4D774C33}"/>
              </a:ext>
            </a:extLst>
          </p:cNvPr>
          <p:cNvSpPr txBox="1"/>
          <p:nvPr/>
        </p:nvSpPr>
        <p:spPr>
          <a:xfrm>
            <a:off x="6096191" y="2310574"/>
            <a:ext cx="1768316" cy="394339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295751" marR="93821" indent="-198120">
              <a:spcBef>
                <a:spcPts val="195"/>
              </a:spcBef>
            </a:pP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Output some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cell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content 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to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hidden</a:t>
            </a:r>
            <a:r>
              <a:rPr sz="1200" spc="-1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state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4E07A443-073D-AD45-9803-5D5E88F83849}"/>
              </a:ext>
            </a:extLst>
          </p:cNvPr>
          <p:cNvSpPr txBox="1"/>
          <p:nvPr/>
        </p:nvSpPr>
        <p:spPr>
          <a:xfrm>
            <a:off x="5174932" y="4856855"/>
            <a:ext cx="2684145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784"/>
              </a:lnSpc>
            </a:pPr>
            <a:r>
              <a:rPr sz="750" b="1" u="sng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750" b="1" spc="-23" dirty="0">
                <a:latin typeface="Calibri"/>
                <a:cs typeface="Calibri"/>
              </a:rPr>
              <a:t> </a:t>
            </a:r>
            <a:r>
              <a:rPr sz="750" u="sng" spc="-4" dirty="0">
                <a:solidFill>
                  <a:srgbClr val="EE8E1C"/>
                </a:solidFill>
                <a:uFill>
                  <a:solidFill>
                    <a:srgbClr val="EE8E1C"/>
                  </a:solidFill>
                </a:uFill>
                <a:latin typeface="Calibri"/>
                <a:cs typeface="Calibri"/>
                <a:hlinkClick r:id="rId4"/>
              </a:rPr>
              <a:t>http://colah.github.io/posts/2015-08-Understanding-LSTMs/</a:t>
            </a:r>
            <a:endParaRPr sz="7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90230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57150"/>
            <a:ext cx="8902599" cy="492443"/>
          </a:xfrm>
        </p:spPr>
        <p:txBody>
          <a:bodyPr/>
          <a:lstStyle/>
          <a:p>
            <a:r>
              <a:rPr lang="en-US" dirty="0"/>
              <a:t>LSTMs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AAD95E5-ECC0-E749-84C3-ADF2223B6AC0}"/>
              </a:ext>
            </a:extLst>
          </p:cNvPr>
          <p:cNvSpPr txBox="1"/>
          <p:nvPr/>
        </p:nvSpPr>
        <p:spPr>
          <a:xfrm>
            <a:off x="1412263" y="1428750"/>
            <a:ext cx="6195536" cy="300915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marR="986314" indent="-257175">
              <a:spcBef>
                <a:spcPts val="75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latin typeface="Calibri"/>
                <a:cs typeface="Calibri"/>
              </a:rPr>
              <a:t>The LSTM </a:t>
            </a:r>
            <a:r>
              <a:rPr dirty="0">
                <a:latin typeface="Calibri"/>
                <a:cs typeface="Calibri"/>
              </a:rPr>
              <a:t>architecture makes it </a:t>
            </a: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easier </a:t>
            </a:r>
            <a:r>
              <a:rPr spc="-4" dirty="0">
                <a:latin typeface="Calibri"/>
                <a:cs typeface="Calibri"/>
              </a:rPr>
              <a:t>for </a:t>
            </a:r>
            <a:r>
              <a:rPr dirty="0">
                <a:latin typeface="Calibri"/>
                <a:cs typeface="Calibri"/>
              </a:rPr>
              <a:t>the RNN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preserve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information </a:t>
            </a: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over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many</a:t>
            </a:r>
            <a:r>
              <a:rPr spc="-11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timesteps</a:t>
            </a:r>
            <a:endParaRPr dirty="0">
              <a:latin typeface="Calibri"/>
              <a:cs typeface="Calibri"/>
            </a:endParaRPr>
          </a:p>
          <a:p>
            <a:pPr marL="523875" marR="3810" lvl="1" indent="-171450">
              <a:spcBef>
                <a:spcPts val="431"/>
              </a:spcBef>
              <a:buClr>
                <a:srgbClr val="3986FF"/>
              </a:buClr>
              <a:buFont typeface="Times New Roman"/>
              <a:buChar char="•"/>
              <a:tabLst>
                <a:tab pos="524351" algn="l"/>
              </a:tabLst>
            </a:pPr>
            <a:r>
              <a:rPr dirty="0">
                <a:latin typeface="Calibri"/>
                <a:cs typeface="Calibri"/>
              </a:rPr>
              <a:t>e.g. if the </a:t>
            </a:r>
            <a:r>
              <a:rPr spc="-4" dirty="0">
                <a:latin typeface="Calibri"/>
                <a:cs typeface="Calibri"/>
              </a:rPr>
              <a:t>forget </a:t>
            </a:r>
            <a:r>
              <a:rPr dirty="0">
                <a:latin typeface="Calibri"/>
                <a:cs typeface="Calibri"/>
              </a:rPr>
              <a:t>gate is </a:t>
            </a:r>
            <a:r>
              <a:rPr spc="-4" dirty="0">
                <a:latin typeface="Calibri"/>
                <a:cs typeface="Calibri"/>
              </a:rPr>
              <a:t>set </a:t>
            </a:r>
            <a:r>
              <a:rPr dirty="0">
                <a:latin typeface="Calibri"/>
                <a:cs typeface="Calibri"/>
              </a:rPr>
              <a:t>to remember everything </a:t>
            </a:r>
            <a:r>
              <a:rPr spc="-4" dirty="0">
                <a:latin typeface="Calibri"/>
                <a:cs typeface="Calibri"/>
              </a:rPr>
              <a:t>on</a:t>
            </a:r>
            <a:r>
              <a:rPr spc="-94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every  </a:t>
            </a:r>
            <a:r>
              <a:rPr dirty="0">
                <a:latin typeface="Calibri"/>
                <a:cs typeface="Calibri"/>
              </a:rPr>
              <a:t>timestep, then the info in the cell is </a:t>
            </a:r>
            <a:r>
              <a:rPr spc="-4" dirty="0">
                <a:latin typeface="Calibri"/>
                <a:cs typeface="Calibri"/>
              </a:rPr>
              <a:t>preserved</a:t>
            </a:r>
            <a:r>
              <a:rPr spc="-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indefinitely</a:t>
            </a:r>
          </a:p>
          <a:p>
            <a:pPr marL="523875" lvl="1" indent="-171450">
              <a:spcBef>
                <a:spcPts val="431"/>
              </a:spcBef>
              <a:buClr>
                <a:srgbClr val="3986FF"/>
              </a:buClr>
              <a:buFont typeface="Times New Roman"/>
              <a:buChar char="•"/>
              <a:tabLst>
                <a:tab pos="524351" algn="l"/>
              </a:tabLst>
            </a:pPr>
            <a:r>
              <a:rPr dirty="0">
                <a:latin typeface="Calibri"/>
                <a:cs typeface="Calibri"/>
              </a:rPr>
              <a:t>By contrast, it’s </a:t>
            </a:r>
            <a:r>
              <a:rPr spc="-4" dirty="0">
                <a:latin typeface="Calibri"/>
                <a:cs typeface="Calibri"/>
              </a:rPr>
              <a:t>harder for </a:t>
            </a:r>
            <a:r>
              <a:rPr dirty="0">
                <a:latin typeface="Calibri"/>
                <a:cs typeface="Calibri"/>
              </a:rPr>
              <a:t>vanilla RNN to learn a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recurrent</a:t>
            </a:r>
            <a:endParaRPr dirty="0">
              <a:latin typeface="Calibri"/>
              <a:cs typeface="Calibri"/>
            </a:endParaRPr>
          </a:p>
          <a:p>
            <a:pPr marL="523875">
              <a:spcBef>
                <a:spcPts val="4"/>
              </a:spcBef>
            </a:pPr>
            <a:r>
              <a:rPr dirty="0">
                <a:latin typeface="Calibri"/>
                <a:cs typeface="Calibri"/>
              </a:rPr>
              <a:t>weight matrix </a:t>
            </a:r>
            <a:r>
              <a:rPr spc="-4" dirty="0">
                <a:latin typeface="Calibri"/>
                <a:cs typeface="Calibri"/>
              </a:rPr>
              <a:t>W</a:t>
            </a:r>
            <a:r>
              <a:rPr spc="-5" baseline="-20833" dirty="0">
                <a:latin typeface="Calibri"/>
                <a:cs typeface="Calibri"/>
              </a:rPr>
              <a:t>h  </a:t>
            </a:r>
            <a:r>
              <a:rPr dirty="0">
                <a:latin typeface="Calibri"/>
                <a:cs typeface="Calibri"/>
              </a:rPr>
              <a:t>that </a:t>
            </a:r>
            <a:r>
              <a:rPr spc="-4" dirty="0">
                <a:latin typeface="Calibri"/>
                <a:cs typeface="Calibri"/>
              </a:rPr>
              <a:t>preserves </a:t>
            </a:r>
            <a:r>
              <a:rPr dirty="0">
                <a:latin typeface="Calibri"/>
                <a:cs typeface="Calibri"/>
              </a:rPr>
              <a:t>info in </a:t>
            </a:r>
            <a:r>
              <a:rPr spc="-4" dirty="0">
                <a:latin typeface="Calibri"/>
                <a:cs typeface="Calibri"/>
              </a:rPr>
              <a:t>hidden</a:t>
            </a:r>
            <a:r>
              <a:rPr spc="-229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state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4"/>
              </a:spcBef>
            </a:pPr>
            <a:endParaRPr sz="2625" dirty="0">
              <a:latin typeface="Times New Roman"/>
              <a:cs typeface="Times New Roman"/>
            </a:endParaRPr>
          </a:p>
          <a:p>
            <a:pPr marL="266700" marR="257651" indent="-257175"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latin typeface="Calibri"/>
                <a:cs typeface="Calibri"/>
              </a:rPr>
              <a:t>LSTM doesn’t </a:t>
            </a:r>
            <a:r>
              <a:rPr i="1" spc="-4" dirty="0">
                <a:latin typeface="Calibri"/>
                <a:cs typeface="Calibri"/>
              </a:rPr>
              <a:t>guarantee </a:t>
            </a:r>
            <a:r>
              <a:rPr dirty="0">
                <a:latin typeface="Calibri"/>
                <a:cs typeface="Calibri"/>
              </a:rPr>
              <a:t>that there is </a:t>
            </a:r>
            <a:r>
              <a:rPr spc="-4" dirty="0">
                <a:latin typeface="Calibri"/>
                <a:cs typeface="Calibri"/>
              </a:rPr>
              <a:t>no vanishing/exploding  </a:t>
            </a:r>
            <a:r>
              <a:rPr dirty="0">
                <a:latin typeface="Calibri"/>
                <a:cs typeface="Calibri"/>
              </a:rPr>
              <a:t>gradient, </a:t>
            </a:r>
            <a:r>
              <a:rPr spc="-4" dirty="0">
                <a:latin typeface="Calibri"/>
                <a:cs typeface="Calibri"/>
              </a:rPr>
              <a:t>but </a:t>
            </a:r>
            <a:r>
              <a:rPr dirty="0">
                <a:latin typeface="Calibri"/>
                <a:cs typeface="Calibri"/>
              </a:rPr>
              <a:t>it </a:t>
            </a:r>
            <a:r>
              <a:rPr spc="-4" dirty="0">
                <a:latin typeface="Calibri"/>
                <a:cs typeface="Calibri"/>
              </a:rPr>
              <a:t>does provide </a:t>
            </a:r>
            <a:r>
              <a:rPr dirty="0">
                <a:latin typeface="Calibri"/>
                <a:cs typeface="Calibri"/>
              </a:rPr>
              <a:t>an easier way </a:t>
            </a:r>
            <a:r>
              <a:rPr spc="-4" dirty="0">
                <a:latin typeface="Calibri"/>
                <a:cs typeface="Calibri"/>
              </a:rPr>
              <a:t>for </a:t>
            </a:r>
            <a:r>
              <a:rPr dirty="0">
                <a:latin typeface="Calibri"/>
                <a:cs typeface="Calibri"/>
              </a:rPr>
              <a:t>the model to  learn </a:t>
            </a:r>
            <a:r>
              <a:rPr spc="-4" dirty="0">
                <a:latin typeface="Calibri"/>
                <a:cs typeface="Calibri"/>
              </a:rPr>
              <a:t>long-distance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dependencies</a:t>
            </a:r>
            <a:endParaRPr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93168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57150"/>
            <a:ext cx="8902599" cy="492443"/>
          </a:xfrm>
        </p:spPr>
        <p:txBody>
          <a:bodyPr/>
          <a:lstStyle/>
          <a:p>
            <a:r>
              <a:rPr lang="en-US" dirty="0"/>
              <a:t>LSTMs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5EE2AE6-8FB2-A843-A058-70CFC00EF7CA}"/>
              </a:ext>
            </a:extLst>
          </p:cNvPr>
          <p:cNvSpPr/>
          <p:nvPr/>
        </p:nvSpPr>
        <p:spPr>
          <a:xfrm>
            <a:off x="4460871" y="2926403"/>
            <a:ext cx="3377626" cy="574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EFF562F-4EC1-6049-BAA2-71348FE2B289}"/>
              </a:ext>
            </a:extLst>
          </p:cNvPr>
          <p:cNvSpPr txBox="1"/>
          <p:nvPr/>
        </p:nvSpPr>
        <p:spPr>
          <a:xfrm>
            <a:off x="1430655" y="786552"/>
            <a:ext cx="6076474" cy="568265"/>
          </a:xfrm>
          <a:prstGeom prst="rect">
            <a:avLst/>
          </a:prstGeom>
        </p:spPr>
        <p:txBody>
          <a:bodyPr vert="horz" wrap="square" lIns="0" tIns="54769" rIns="0" bIns="0" rtlCol="0">
            <a:spAutoFit/>
          </a:bodyPr>
          <a:lstStyle/>
          <a:p>
            <a:pPr marL="266700" indent="-257175">
              <a:spcBef>
                <a:spcPts val="431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500" spc="-4" dirty="0">
                <a:latin typeface="Calibri"/>
                <a:cs typeface="Calibri"/>
              </a:rPr>
              <a:t>Proposed by Cho </a:t>
            </a:r>
            <a:r>
              <a:rPr sz="1500" dirty="0">
                <a:latin typeface="Calibri"/>
                <a:cs typeface="Calibri"/>
              </a:rPr>
              <a:t>et al. in 2014 as a </a:t>
            </a:r>
            <a:r>
              <a:rPr sz="1500" spc="-4" dirty="0">
                <a:latin typeface="Calibri"/>
                <a:cs typeface="Calibri"/>
              </a:rPr>
              <a:t>simpler alternative </a:t>
            </a:r>
            <a:r>
              <a:rPr sz="1500" dirty="0">
                <a:latin typeface="Calibri"/>
                <a:cs typeface="Calibri"/>
              </a:rPr>
              <a:t>to the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LSTM.</a:t>
            </a:r>
            <a:endParaRPr sz="1500">
              <a:latin typeface="Calibri"/>
              <a:cs typeface="Calibri"/>
            </a:endParaRPr>
          </a:p>
          <a:p>
            <a:pPr marL="266700" indent="-257175">
              <a:spcBef>
                <a:spcPts val="360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  <a:tab pos="3271361" algn="l"/>
                <a:tab pos="4963478" algn="l"/>
              </a:tabLst>
            </a:pPr>
            <a:r>
              <a:rPr sz="1500" dirty="0">
                <a:latin typeface="Calibri"/>
                <a:cs typeface="Calibri"/>
              </a:rPr>
              <a:t>On each timestep </a:t>
            </a:r>
            <a:r>
              <a:rPr sz="1500" i="1" dirty="0">
                <a:latin typeface="Calibri"/>
                <a:cs typeface="Calibri"/>
              </a:rPr>
              <a:t>t </a:t>
            </a:r>
            <a:r>
              <a:rPr sz="1500" spc="-4" dirty="0">
                <a:latin typeface="Calibri"/>
                <a:cs typeface="Calibri"/>
              </a:rPr>
              <a:t>we</a:t>
            </a:r>
            <a:r>
              <a:rPr sz="1500" spc="15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have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input	and</a:t>
            </a:r>
            <a:r>
              <a:rPr sz="1500" spc="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hidden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state	</a:t>
            </a:r>
            <a:r>
              <a:rPr sz="1500" dirty="0">
                <a:latin typeface="Calibri"/>
                <a:cs typeface="Calibri"/>
              </a:rPr>
              <a:t>(no cell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state).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FEABCBE-30A9-7540-BD31-690B275D179A}"/>
              </a:ext>
            </a:extLst>
          </p:cNvPr>
          <p:cNvSpPr txBox="1"/>
          <p:nvPr/>
        </p:nvSpPr>
        <p:spPr>
          <a:xfrm>
            <a:off x="1854022" y="4833138"/>
            <a:ext cx="6004084" cy="12455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750" spc="-4" dirty="0">
                <a:latin typeface="Calibri"/>
                <a:cs typeface="Calibri"/>
              </a:rPr>
              <a:t>"Learning Phrase Representations using RNN Encoder–Decoder for Statistical Machine Translation", </a:t>
            </a:r>
            <a:r>
              <a:rPr sz="750" spc="-8" dirty="0">
                <a:latin typeface="Calibri"/>
                <a:cs typeface="Calibri"/>
              </a:rPr>
              <a:t>Cho </a:t>
            </a:r>
            <a:r>
              <a:rPr sz="750" spc="-4" dirty="0">
                <a:latin typeface="Calibri"/>
                <a:cs typeface="Calibri"/>
              </a:rPr>
              <a:t>et al. 2014,</a:t>
            </a:r>
            <a:r>
              <a:rPr sz="750" spc="41" dirty="0">
                <a:latin typeface="Calibri"/>
                <a:cs typeface="Calibri"/>
              </a:rPr>
              <a:t> </a:t>
            </a:r>
            <a:r>
              <a:rPr sz="750" u="sng" spc="-4" dirty="0">
                <a:solidFill>
                  <a:srgbClr val="EE8E1C"/>
                </a:solidFill>
                <a:uFill>
                  <a:solidFill>
                    <a:srgbClr val="EE8E1C"/>
                  </a:solidFill>
                </a:uFill>
                <a:latin typeface="Calibri"/>
                <a:cs typeface="Calibri"/>
                <a:hlinkClick r:id="rId3"/>
              </a:rPr>
              <a:t>https://arxiv.org/pdf/1406.1078v3.pdf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01C82C9-5204-3548-967A-A73D74C514B0}"/>
              </a:ext>
            </a:extLst>
          </p:cNvPr>
          <p:cNvSpPr/>
          <p:nvPr/>
        </p:nvSpPr>
        <p:spPr>
          <a:xfrm>
            <a:off x="4457707" y="1867624"/>
            <a:ext cx="2602796" cy="6751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830DA42-CB37-254C-9ADE-7EA43EC1BE9B}"/>
              </a:ext>
            </a:extLst>
          </p:cNvPr>
          <p:cNvSpPr txBox="1"/>
          <p:nvPr/>
        </p:nvSpPr>
        <p:spPr>
          <a:xfrm>
            <a:off x="1329881" y="1461325"/>
            <a:ext cx="2570797" cy="393377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23813" rIns="0" bIns="0" rtlCol="0">
            <a:spAutoFit/>
          </a:bodyPr>
          <a:lstStyle/>
          <a:p>
            <a:pPr marL="68104" marR="128588">
              <a:spcBef>
                <a:spcPts val="188"/>
              </a:spcBef>
            </a:pPr>
            <a:r>
              <a:rPr sz="1200" b="1" u="heavy" spc="-8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Update </a:t>
            </a:r>
            <a:r>
              <a:rPr sz="1200" b="1" u="heavy" spc="-11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gate:</a:t>
            </a:r>
            <a:r>
              <a:rPr sz="1200" b="1" spc="-11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controls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what parts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of  hidden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state are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updated vs</a:t>
            </a:r>
            <a:r>
              <a:rPr sz="1200" spc="1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preserved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6C83DFD7-33CE-DE40-88EC-C37E73B9EB98}"/>
              </a:ext>
            </a:extLst>
          </p:cNvPr>
          <p:cNvSpPr/>
          <p:nvPr/>
        </p:nvSpPr>
        <p:spPr>
          <a:xfrm>
            <a:off x="3896392" y="1673447"/>
            <a:ext cx="533876" cy="357188"/>
          </a:xfrm>
          <a:custGeom>
            <a:avLst/>
            <a:gdLst/>
            <a:ahLst/>
            <a:cxnLst/>
            <a:rect l="l" t="t" r="r" b="b"/>
            <a:pathLst>
              <a:path w="711835" h="476250">
                <a:moveTo>
                  <a:pt x="642801" y="441920"/>
                </a:moveTo>
                <a:lnTo>
                  <a:pt x="627252" y="465454"/>
                </a:lnTo>
                <a:lnTo>
                  <a:pt x="711835" y="475741"/>
                </a:lnTo>
                <a:lnTo>
                  <a:pt x="696410" y="448945"/>
                </a:lnTo>
                <a:lnTo>
                  <a:pt x="653414" y="448945"/>
                </a:lnTo>
                <a:lnTo>
                  <a:pt x="642801" y="441920"/>
                </a:lnTo>
                <a:close/>
              </a:path>
              <a:path w="711835" h="476250">
                <a:moveTo>
                  <a:pt x="653713" y="425404"/>
                </a:moveTo>
                <a:lnTo>
                  <a:pt x="642801" y="441920"/>
                </a:lnTo>
                <a:lnTo>
                  <a:pt x="653414" y="448945"/>
                </a:lnTo>
                <a:lnTo>
                  <a:pt x="664337" y="432435"/>
                </a:lnTo>
                <a:lnTo>
                  <a:pt x="653713" y="425404"/>
                </a:lnTo>
                <a:close/>
              </a:path>
              <a:path w="711835" h="476250">
                <a:moveTo>
                  <a:pt x="669289" y="401827"/>
                </a:moveTo>
                <a:lnTo>
                  <a:pt x="653713" y="425404"/>
                </a:lnTo>
                <a:lnTo>
                  <a:pt x="664337" y="432435"/>
                </a:lnTo>
                <a:lnTo>
                  <a:pt x="653414" y="448945"/>
                </a:lnTo>
                <a:lnTo>
                  <a:pt x="696410" y="448945"/>
                </a:lnTo>
                <a:lnTo>
                  <a:pt x="669289" y="401827"/>
                </a:lnTo>
                <a:close/>
              </a:path>
              <a:path w="711835" h="476250">
                <a:moveTo>
                  <a:pt x="10922" y="0"/>
                </a:moveTo>
                <a:lnTo>
                  <a:pt x="0" y="16510"/>
                </a:lnTo>
                <a:lnTo>
                  <a:pt x="642801" y="441920"/>
                </a:lnTo>
                <a:lnTo>
                  <a:pt x="653713" y="425404"/>
                </a:lnTo>
                <a:lnTo>
                  <a:pt x="10922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3AED8CFC-9218-7045-B644-482C4411FB9F}"/>
              </a:ext>
            </a:extLst>
          </p:cNvPr>
          <p:cNvSpPr/>
          <p:nvPr/>
        </p:nvSpPr>
        <p:spPr>
          <a:xfrm>
            <a:off x="4376709" y="1135326"/>
            <a:ext cx="267139" cy="1732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C1667466-CF8D-9441-8EBB-489C6903459D}"/>
              </a:ext>
            </a:extLst>
          </p:cNvPr>
          <p:cNvSpPr/>
          <p:nvPr/>
        </p:nvSpPr>
        <p:spPr>
          <a:xfrm>
            <a:off x="6064361" y="1140599"/>
            <a:ext cx="254154" cy="1657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B1E89FA6-16EA-0F46-9FDB-1F8CD41623BE}"/>
              </a:ext>
            </a:extLst>
          </p:cNvPr>
          <p:cNvSpPr txBox="1"/>
          <p:nvPr/>
        </p:nvSpPr>
        <p:spPr>
          <a:xfrm>
            <a:off x="1326452" y="2038541"/>
            <a:ext cx="2570797" cy="578523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24288" rIns="0" bIns="0" rtlCol="0">
            <a:spAutoFit/>
          </a:bodyPr>
          <a:lstStyle/>
          <a:p>
            <a:pPr marL="67628" marR="411004" algn="just">
              <a:spcBef>
                <a:spcPts val="191"/>
              </a:spcBef>
            </a:pPr>
            <a:r>
              <a:rPr sz="1200" b="1" u="heavy" spc="-11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Reset </a:t>
            </a:r>
            <a:r>
              <a:rPr sz="1200" b="1" u="heavy" spc="-15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gate:</a:t>
            </a:r>
            <a:r>
              <a:rPr sz="1200" b="1" spc="-1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controls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what parts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of  previous hidden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state are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used to  compute new</a:t>
            </a:r>
            <a:r>
              <a:rPr sz="1200" spc="2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content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23C558BB-9BD3-8142-9AE8-D737CA3B121A}"/>
              </a:ext>
            </a:extLst>
          </p:cNvPr>
          <p:cNvSpPr/>
          <p:nvPr/>
        </p:nvSpPr>
        <p:spPr>
          <a:xfrm>
            <a:off x="3896581" y="2343150"/>
            <a:ext cx="534353" cy="64770"/>
          </a:xfrm>
          <a:custGeom>
            <a:avLst/>
            <a:gdLst/>
            <a:ahLst/>
            <a:cxnLst/>
            <a:rect l="l" t="t" r="r" b="b"/>
            <a:pathLst>
              <a:path w="712470" h="86360">
                <a:moveTo>
                  <a:pt x="638429" y="10033"/>
                </a:moveTo>
                <a:lnTo>
                  <a:pt x="636742" y="38098"/>
                </a:lnTo>
                <a:lnTo>
                  <a:pt x="649478" y="38862"/>
                </a:lnTo>
                <a:lnTo>
                  <a:pt x="648208" y="58674"/>
                </a:lnTo>
                <a:lnTo>
                  <a:pt x="635505" y="58674"/>
                </a:lnTo>
                <a:lnTo>
                  <a:pt x="633857" y="86105"/>
                </a:lnTo>
                <a:lnTo>
                  <a:pt x="697968" y="58674"/>
                </a:lnTo>
                <a:lnTo>
                  <a:pt x="648208" y="58674"/>
                </a:lnTo>
                <a:lnTo>
                  <a:pt x="635551" y="57915"/>
                </a:lnTo>
                <a:lnTo>
                  <a:pt x="699742" y="57915"/>
                </a:lnTo>
                <a:lnTo>
                  <a:pt x="712216" y="52577"/>
                </a:lnTo>
                <a:lnTo>
                  <a:pt x="638429" y="10033"/>
                </a:lnTo>
                <a:close/>
              </a:path>
              <a:path w="712470" h="86360">
                <a:moveTo>
                  <a:pt x="636742" y="38098"/>
                </a:moveTo>
                <a:lnTo>
                  <a:pt x="635551" y="57915"/>
                </a:lnTo>
                <a:lnTo>
                  <a:pt x="648208" y="58674"/>
                </a:lnTo>
                <a:lnTo>
                  <a:pt x="649478" y="38862"/>
                </a:lnTo>
                <a:lnTo>
                  <a:pt x="636742" y="38098"/>
                </a:lnTo>
                <a:close/>
              </a:path>
              <a:path w="712470" h="86360">
                <a:moveTo>
                  <a:pt x="1270" y="0"/>
                </a:moveTo>
                <a:lnTo>
                  <a:pt x="0" y="19812"/>
                </a:lnTo>
                <a:lnTo>
                  <a:pt x="635551" y="57915"/>
                </a:lnTo>
                <a:lnTo>
                  <a:pt x="636742" y="38098"/>
                </a:lnTo>
                <a:lnTo>
                  <a:pt x="127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05619124-70C9-F247-BA69-5F7C87EC1D80}"/>
              </a:ext>
            </a:extLst>
          </p:cNvPr>
          <p:cNvSpPr txBox="1"/>
          <p:nvPr/>
        </p:nvSpPr>
        <p:spPr>
          <a:xfrm>
            <a:off x="1326452" y="3780472"/>
            <a:ext cx="2570797" cy="764151"/>
          </a:xfrm>
          <a:prstGeom prst="rect">
            <a:avLst/>
          </a:prstGeom>
          <a:ln w="19811">
            <a:solidFill>
              <a:srgbClr val="BA56BD"/>
            </a:solidFill>
          </a:ln>
        </p:spPr>
        <p:txBody>
          <a:bodyPr vert="horz" wrap="square" lIns="0" tIns="25241" rIns="0" bIns="0" rtlCol="0">
            <a:spAutoFit/>
          </a:bodyPr>
          <a:lstStyle/>
          <a:p>
            <a:pPr marL="67628" marR="73819">
              <a:spcBef>
                <a:spcPts val="199"/>
              </a:spcBef>
            </a:pPr>
            <a:r>
              <a:rPr sz="1200" b="1" u="heavy" spc="-4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Hidden </a:t>
            </a:r>
            <a:r>
              <a:rPr sz="1200" b="1" u="heavy" spc="-11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state:</a:t>
            </a:r>
            <a:r>
              <a:rPr sz="1200" b="1" spc="-11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update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gate  </a:t>
            </a:r>
            <a:r>
              <a:rPr sz="1200" spc="-4" dirty="0">
                <a:solidFill>
                  <a:srgbClr val="BA56BD"/>
                </a:solidFill>
                <a:latin typeface="Calibri"/>
                <a:cs typeface="Calibri"/>
              </a:rPr>
              <a:t>simultaneously </a:t>
            </a:r>
            <a:r>
              <a:rPr sz="1200" spc="-11" dirty="0">
                <a:solidFill>
                  <a:srgbClr val="BA56BD"/>
                </a:solidFill>
                <a:latin typeface="Calibri"/>
                <a:cs typeface="Calibri"/>
              </a:rPr>
              <a:t>controls </a:t>
            </a:r>
            <a:r>
              <a:rPr sz="1200" spc="-4" dirty="0">
                <a:solidFill>
                  <a:srgbClr val="BA56BD"/>
                </a:solidFill>
                <a:latin typeface="Calibri"/>
                <a:cs typeface="Calibri"/>
              </a:rPr>
              <a:t>what is </a:t>
            </a:r>
            <a:r>
              <a:rPr sz="1200" spc="-15" dirty="0">
                <a:solidFill>
                  <a:srgbClr val="BA56BD"/>
                </a:solidFill>
                <a:latin typeface="Calibri"/>
                <a:cs typeface="Calibri"/>
              </a:rPr>
              <a:t>kept  </a:t>
            </a:r>
            <a:r>
              <a:rPr sz="1200" spc="-11" dirty="0">
                <a:solidFill>
                  <a:srgbClr val="BA56BD"/>
                </a:solidFill>
                <a:latin typeface="Calibri"/>
                <a:cs typeface="Calibri"/>
              </a:rPr>
              <a:t>from </a:t>
            </a:r>
            <a:r>
              <a:rPr sz="1200" spc="-8" dirty="0">
                <a:solidFill>
                  <a:srgbClr val="BA56BD"/>
                </a:solidFill>
                <a:latin typeface="Calibri"/>
                <a:cs typeface="Calibri"/>
              </a:rPr>
              <a:t>previous hidden </a:t>
            </a:r>
            <a:r>
              <a:rPr sz="1200" spc="-11" dirty="0">
                <a:solidFill>
                  <a:srgbClr val="BA56BD"/>
                </a:solidFill>
                <a:latin typeface="Calibri"/>
                <a:cs typeface="Calibri"/>
              </a:rPr>
              <a:t>state, </a:t>
            </a:r>
            <a:r>
              <a:rPr sz="1200" spc="-4" dirty="0">
                <a:solidFill>
                  <a:srgbClr val="BA56BD"/>
                </a:solidFill>
                <a:latin typeface="Calibri"/>
                <a:cs typeface="Calibri"/>
              </a:rPr>
              <a:t>and what  is </a:t>
            </a:r>
            <a:r>
              <a:rPr sz="1200" spc="-8" dirty="0">
                <a:solidFill>
                  <a:srgbClr val="BA56BD"/>
                </a:solidFill>
                <a:latin typeface="Calibri"/>
                <a:cs typeface="Calibri"/>
              </a:rPr>
              <a:t>updated to new hidden </a:t>
            </a:r>
            <a:r>
              <a:rPr sz="1200" spc="-11" dirty="0">
                <a:solidFill>
                  <a:srgbClr val="BA56BD"/>
                </a:solidFill>
                <a:latin typeface="Calibri"/>
                <a:cs typeface="Calibri"/>
              </a:rPr>
              <a:t>state</a:t>
            </a:r>
            <a:r>
              <a:rPr sz="1200" spc="15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200" spc="-11" dirty="0">
                <a:solidFill>
                  <a:srgbClr val="BA56BD"/>
                </a:solidFill>
                <a:latin typeface="Calibri"/>
                <a:cs typeface="Calibri"/>
              </a:rPr>
              <a:t>content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1DDD8101-EDDC-434B-994C-F3D057DEFBAC}"/>
              </a:ext>
            </a:extLst>
          </p:cNvPr>
          <p:cNvSpPr/>
          <p:nvPr/>
        </p:nvSpPr>
        <p:spPr>
          <a:xfrm>
            <a:off x="3890962" y="3431857"/>
            <a:ext cx="540068" cy="757714"/>
          </a:xfrm>
          <a:custGeom>
            <a:avLst/>
            <a:gdLst/>
            <a:ahLst/>
            <a:cxnLst/>
            <a:rect l="l" t="t" r="r" b="b"/>
            <a:pathLst>
              <a:path w="720089" h="1010285">
                <a:moveTo>
                  <a:pt x="667663" y="56461"/>
                </a:moveTo>
                <a:lnTo>
                  <a:pt x="0" y="998727"/>
                </a:lnTo>
                <a:lnTo>
                  <a:pt x="16255" y="1010157"/>
                </a:lnTo>
                <a:lnTo>
                  <a:pt x="683786" y="67902"/>
                </a:lnTo>
                <a:lnTo>
                  <a:pt x="667663" y="56461"/>
                </a:lnTo>
                <a:close/>
              </a:path>
              <a:path w="720089" h="1010285">
                <a:moveTo>
                  <a:pt x="712616" y="46100"/>
                </a:moveTo>
                <a:lnTo>
                  <a:pt x="675004" y="46100"/>
                </a:lnTo>
                <a:lnTo>
                  <a:pt x="691134" y="57531"/>
                </a:lnTo>
                <a:lnTo>
                  <a:pt x="683786" y="67902"/>
                </a:lnTo>
                <a:lnTo>
                  <a:pt x="706754" y="84200"/>
                </a:lnTo>
                <a:lnTo>
                  <a:pt x="712616" y="46100"/>
                </a:lnTo>
                <a:close/>
              </a:path>
              <a:path w="720089" h="1010285">
                <a:moveTo>
                  <a:pt x="675004" y="46100"/>
                </a:moveTo>
                <a:lnTo>
                  <a:pt x="667663" y="56461"/>
                </a:lnTo>
                <a:lnTo>
                  <a:pt x="683786" y="67902"/>
                </a:lnTo>
                <a:lnTo>
                  <a:pt x="691134" y="57531"/>
                </a:lnTo>
                <a:lnTo>
                  <a:pt x="675004" y="46100"/>
                </a:lnTo>
                <a:close/>
              </a:path>
              <a:path w="720089" h="1010285">
                <a:moveTo>
                  <a:pt x="719709" y="0"/>
                </a:moveTo>
                <a:lnTo>
                  <a:pt x="644651" y="40131"/>
                </a:lnTo>
                <a:lnTo>
                  <a:pt x="667663" y="56461"/>
                </a:lnTo>
                <a:lnTo>
                  <a:pt x="675004" y="46100"/>
                </a:lnTo>
                <a:lnTo>
                  <a:pt x="712616" y="46100"/>
                </a:lnTo>
                <a:lnTo>
                  <a:pt x="719709" y="0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09DF82E5-5E68-0C4C-AAEE-59999D83A49E}"/>
              </a:ext>
            </a:extLst>
          </p:cNvPr>
          <p:cNvSpPr txBox="1"/>
          <p:nvPr/>
        </p:nvSpPr>
        <p:spPr>
          <a:xfrm>
            <a:off x="1326452" y="2830639"/>
            <a:ext cx="2570797" cy="763189"/>
          </a:xfrm>
          <a:prstGeom prst="rect">
            <a:avLst/>
          </a:prstGeom>
          <a:ln w="19811">
            <a:solidFill>
              <a:srgbClr val="BA56BD"/>
            </a:solidFill>
          </a:ln>
        </p:spPr>
        <p:txBody>
          <a:bodyPr vert="horz" wrap="square" lIns="0" tIns="24288" rIns="0" bIns="0" rtlCol="0">
            <a:spAutoFit/>
          </a:bodyPr>
          <a:lstStyle/>
          <a:p>
            <a:pPr marL="67628" marR="173831">
              <a:spcBef>
                <a:spcPts val="191"/>
              </a:spcBef>
            </a:pPr>
            <a:r>
              <a:rPr sz="1200" b="1" u="heavy" spc="-8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New hidden </a:t>
            </a:r>
            <a:r>
              <a:rPr sz="1200" b="1" u="heavy" spc="-11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state content:</a:t>
            </a:r>
            <a:r>
              <a:rPr sz="1200" b="1" spc="-11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reset gate  </a:t>
            </a:r>
            <a:r>
              <a:rPr sz="1200" spc="-4" dirty="0">
                <a:solidFill>
                  <a:srgbClr val="BA56BD"/>
                </a:solidFill>
                <a:latin typeface="Calibri"/>
                <a:cs typeface="Calibri"/>
              </a:rPr>
              <a:t>selects </a:t>
            </a:r>
            <a:r>
              <a:rPr sz="1200" spc="-8" dirty="0">
                <a:solidFill>
                  <a:srgbClr val="BA56BD"/>
                </a:solidFill>
                <a:latin typeface="Calibri"/>
                <a:cs typeface="Calibri"/>
              </a:rPr>
              <a:t>useful </a:t>
            </a:r>
            <a:r>
              <a:rPr sz="1200" spc="-4" dirty="0">
                <a:solidFill>
                  <a:srgbClr val="BA56BD"/>
                </a:solidFill>
                <a:latin typeface="Calibri"/>
                <a:cs typeface="Calibri"/>
              </a:rPr>
              <a:t>parts of </a:t>
            </a:r>
            <a:r>
              <a:rPr sz="1200" spc="-11" dirty="0">
                <a:solidFill>
                  <a:srgbClr val="BA56BD"/>
                </a:solidFill>
                <a:latin typeface="Calibri"/>
                <a:cs typeface="Calibri"/>
              </a:rPr>
              <a:t>prev </a:t>
            </a:r>
            <a:r>
              <a:rPr sz="1200" spc="-4" dirty="0">
                <a:solidFill>
                  <a:srgbClr val="BA56BD"/>
                </a:solidFill>
                <a:latin typeface="Calibri"/>
                <a:cs typeface="Calibri"/>
              </a:rPr>
              <a:t>hidden  </a:t>
            </a:r>
            <a:r>
              <a:rPr sz="1200" spc="-11" dirty="0">
                <a:solidFill>
                  <a:srgbClr val="BA56BD"/>
                </a:solidFill>
                <a:latin typeface="Calibri"/>
                <a:cs typeface="Calibri"/>
              </a:rPr>
              <a:t>state. </a:t>
            </a:r>
            <a:r>
              <a:rPr sz="1200" spc="-4" dirty="0">
                <a:solidFill>
                  <a:srgbClr val="BA56BD"/>
                </a:solidFill>
                <a:latin typeface="Calibri"/>
                <a:cs typeface="Calibri"/>
              </a:rPr>
              <a:t>Use this and </a:t>
            </a:r>
            <a:r>
              <a:rPr sz="1200" spc="-8" dirty="0">
                <a:solidFill>
                  <a:srgbClr val="BA56BD"/>
                </a:solidFill>
                <a:latin typeface="Calibri"/>
                <a:cs typeface="Calibri"/>
              </a:rPr>
              <a:t>current </a:t>
            </a:r>
            <a:r>
              <a:rPr sz="1200" spc="-4" dirty="0">
                <a:solidFill>
                  <a:srgbClr val="BA56BD"/>
                </a:solidFill>
                <a:latin typeface="Calibri"/>
                <a:cs typeface="Calibri"/>
              </a:rPr>
              <a:t>input </a:t>
            </a:r>
            <a:r>
              <a:rPr sz="1200" spc="-8" dirty="0">
                <a:solidFill>
                  <a:srgbClr val="BA56BD"/>
                </a:solidFill>
                <a:latin typeface="Calibri"/>
                <a:cs typeface="Calibri"/>
              </a:rPr>
              <a:t>to  compute new hidden</a:t>
            </a:r>
            <a:r>
              <a:rPr sz="1200" spc="15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200" spc="-8" dirty="0">
                <a:solidFill>
                  <a:srgbClr val="BA56BD"/>
                </a:solidFill>
                <a:latin typeface="Calibri"/>
                <a:cs typeface="Calibri"/>
              </a:rPr>
              <a:t>content.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38B9301F-DA16-DD49-A8D6-DE49FE2E2BB1}"/>
              </a:ext>
            </a:extLst>
          </p:cNvPr>
          <p:cNvSpPr/>
          <p:nvPr/>
        </p:nvSpPr>
        <p:spPr>
          <a:xfrm>
            <a:off x="3894964" y="3068192"/>
            <a:ext cx="535781" cy="173355"/>
          </a:xfrm>
          <a:custGeom>
            <a:avLst/>
            <a:gdLst/>
            <a:ahLst/>
            <a:cxnLst/>
            <a:rect l="l" t="t" r="r" b="b"/>
            <a:pathLst>
              <a:path w="714375" h="231139">
                <a:moveTo>
                  <a:pt x="638412" y="27148"/>
                </a:moveTo>
                <a:lnTo>
                  <a:pt x="0" y="211581"/>
                </a:lnTo>
                <a:lnTo>
                  <a:pt x="5587" y="230631"/>
                </a:lnTo>
                <a:lnTo>
                  <a:pt x="643932" y="46218"/>
                </a:lnTo>
                <a:lnTo>
                  <a:pt x="638412" y="27148"/>
                </a:lnTo>
                <a:close/>
              </a:path>
              <a:path w="714375" h="231139">
                <a:moveTo>
                  <a:pt x="705568" y="23621"/>
                </a:moveTo>
                <a:lnTo>
                  <a:pt x="650620" y="23621"/>
                </a:lnTo>
                <a:lnTo>
                  <a:pt x="656208" y="42671"/>
                </a:lnTo>
                <a:lnTo>
                  <a:pt x="643932" y="46218"/>
                </a:lnTo>
                <a:lnTo>
                  <a:pt x="651763" y="73278"/>
                </a:lnTo>
                <a:lnTo>
                  <a:pt x="705568" y="23621"/>
                </a:lnTo>
                <a:close/>
              </a:path>
              <a:path w="714375" h="231139">
                <a:moveTo>
                  <a:pt x="650620" y="23621"/>
                </a:moveTo>
                <a:lnTo>
                  <a:pt x="638412" y="27148"/>
                </a:lnTo>
                <a:lnTo>
                  <a:pt x="643932" y="46218"/>
                </a:lnTo>
                <a:lnTo>
                  <a:pt x="656208" y="42671"/>
                </a:lnTo>
                <a:lnTo>
                  <a:pt x="650620" y="23621"/>
                </a:lnTo>
                <a:close/>
              </a:path>
              <a:path w="714375" h="231139">
                <a:moveTo>
                  <a:pt x="630554" y="0"/>
                </a:moveTo>
                <a:lnTo>
                  <a:pt x="638412" y="27148"/>
                </a:lnTo>
                <a:lnTo>
                  <a:pt x="650620" y="23621"/>
                </a:lnTo>
                <a:lnTo>
                  <a:pt x="705568" y="23621"/>
                </a:lnTo>
                <a:lnTo>
                  <a:pt x="714375" y="15493"/>
                </a:lnTo>
                <a:lnTo>
                  <a:pt x="630554" y="0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7C03D96C-A7B1-3E41-91B2-65675EC7C6E6}"/>
              </a:ext>
            </a:extLst>
          </p:cNvPr>
          <p:cNvSpPr txBox="1"/>
          <p:nvPr/>
        </p:nvSpPr>
        <p:spPr>
          <a:xfrm>
            <a:off x="4620577" y="3871913"/>
            <a:ext cx="2976563" cy="579005"/>
          </a:xfrm>
          <a:prstGeom prst="rect">
            <a:avLst/>
          </a:prstGeom>
          <a:ln w="19811">
            <a:solidFill>
              <a:srgbClr val="00AF5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68104" marR="151924">
              <a:spcBef>
                <a:spcPts val="195"/>
              </a:spcBef>
            </a:pPr>
            <a:r>
              <a:rPr sz="1200" b="1" u="heavy" spc="-4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How </a:t>
            </a:r>
            <a:r>
              <a:rPr sz="1200" b="1" u="heavy" spc="-8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does </a:t>
            </a:r>
            <a:r>
              <a:rPr sz="1200" b="1" u="heavy" spc="-4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this solve </a:t>
            </a:r>
            <a:r>
              <a:rPr sz="1200" b="1" u="heavy" spc="-8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vanishing gradient? </a:t>
            </a:r>
            <a:r>
              <a:rPr sz="1200" b="1" spc="-8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00AF50"/>
                </a:solidFill>
                <a:latin typeface="Calibri"/>
                <a:cs typeface="Calibri"/>
              </a:rPr>
              <a:t>Like </a:t>
            </a:r>
            <a:r>
              <a:rPr sz="1200" spc="-8" dirty="0">
                <a:solidFill>
                  <a:srgbClr val="00AF50"/>
                </a:solidFill>
                <a:latin typeface="Calibri"/>
                <a:cs typeface="Calibri"/>
              </a:rPr>
              <a:t>LSTM, </a:t>
            </a:r>
            <a:r>
              <a:rPr sz="1200" spc="-4" dirty="0">
                <a:solidFill>
                  <a:srgbClr val="00AF50"/>
                </a:solidFill>
                <a:latin typeface="Calibri"/>
                <a:cs typeface="Calibri"/>
              </a:rPr>
              <a:t>GRU </a:t>
            </a:r>
            <a:r>
              <a:rPr sz="1200" spc="-11" dirty="0">
                <a:solidFill>
                  <a:srgbClr val="00AF50"/>
                </a:solidFill>
                <a:latin typeface="Calibri"/>
                <a:cs typeface="Calibri"/>
              </a:rPr>
              <a:t>makes </a:t>
            </a:r>
            <a:r>
              <a:rPr sz="1200" spc="-4" dirty="0">
                <a:solidFill>
                  <a:srgbClr val="00AF50"/>
                </a:solidFill>
                <a:latin typeface="Calibri"/>
                <a:cs typeface="Calibri"/>
              </a:rPr>
              <a:t>it easier </a:t>
            </a:r>
            <a:r>
              <a:rPr sz="1200" spc="-8" dirty="0">
                <a:solidFill>
                  <a:srgbClr val="00AF50"/>
                </a:solidFill>
                <a:latin typeface="Calibri"/>
                <a:cs typeface="Calibri"/>
              </a:rPr>
              <a:t>to </a:t>
            </a:r>
            <a:r>
              <a:rPr sz="1200" spc="-11" dirty="0">
                <a:solidFill>
                  <a:srgbClr val="00AF50"/>
                </a:solidFill>
                <a:latin typeface="Calibri"/>
                <a:cs typeface="Calibri"/>
              </a:rPr>
              <a:t>retain info  </a:t>
            </a:r>
            <a:r>
              <a:rPr sz="1200" spc="-4" dirty="0">
                <a:solidFill>
                  <a:srgbClr val="00AF50"/>
                </a:solidFill>
                <a:latin typeface="Calibri"/>
                <a:cs typeface="Calibri"/>
              </a:rPr>
              <a:t>long-term (e.g. </a:t>
            </a:r>
            <a:r>
              <a:rPr sz="1200" spc="-8" dirty="0">
                <a:solidFill>
                  <a:srgbClr val="00AF50"/>
                </a:solidFill>
                <a:latin typeface="Calibri"/>
                <a:cs typeface="Calibri"/>
              </a:rPr>
              <a:t>by setting update </a:t>
            </a:r>
            <a:r>
              <a:rPr sz="1200" spc="-11" dirty="0">
                <a:solidFill>
                  <a:srgbClr val="00AF50"/>
                </a:solidFill>
                <a:latin typeface="Calibri"/>
                <a:cs typeface="Calibri"/>
              </a:rPr>
              <a:t>gate </a:t>
            </a:r>
            <a:r>
              <a:rPr sz="1200" spc="-8" dirty="0">
                <a:solidFill>
                  <a:srgbClr val="00AF50"/>
                </a:solidFill>
                <a:latin typeface="Calibri"/>
                <a:cs typeface="Calibri"/>
              </a:rPr>
              <a:t>to</a:t>
            </a:r>
            <a:r>
              <a:rPr sz="1200" spc="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200" spc="-8" dirty="0">
                <a:solidFill>
                  <a:srgbClr val="00AF50"/>
                </a:solidFill>
                <a:latin typeface="Calibri"/>
                <a:cs typeface="Calibri"/>
              </a:rPr>
              <a:t>0)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4430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57150"/>
            <a:ext cx="8902599" cy="492443"/>
          </a:xfrm>
        </p:spPr>
        <p:txBody>
          <a:bodyPr/>
          <a:lstStyle/>
          <a:p>
            <a:r>
              <a:rPr lang="en-US" dirty="0"/>
              <a:t>LSTMs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CD816A6-B450-E54C-BEC6-78A4F9E08556}"/>
              </a:ext>
            </a:extLst>
          </p:cNvPr>
          <p:cNvSpPr txBox="1"/>
          <p:nvPr/>
        </p:nvSpPr>
        <p:spPr>
          <a:xfrm>
            <a:off x="1430655" y="829246"/>
            <a:ext cx="6268403" cy="372627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marR="39052" indent="-257175">
              <a:spcBef>
                <a:spcPts val="75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latin typeface="Calibri"/>
                <a:cs typeface="Calibri"/>
              </a:rPr>
              <a:t>Researchers have proposed </a:t>
            </a:r>
            <a:r>
              <a:rPr dirty="0">
                <a:latin typeface="Calibri"/>
                <a:cs typeface="Calibri"/>
              </a:rPr>
              <a:t>many gated RNN variants, </a:t>
            </a:r>
            <a:r>
              <a:rPr spc="-4" dirty="0">
                <a:latin typeface="Calibri"/>
                <a:cs typeface="Calibri"/>
              </a:rPr>
              <a:t>but LSTM  </a:t>
            </a:r>
            <a:r>
              <a:rPr dirty="0">
                <a:latin typeface="Calibri"/>
                <a:cs typeface="Calibri"/>
              </a:rPr>
              <a:t>and GRU are the most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widely-used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30"/>
              </a:spcBef>
              <a:buClr>
                <a:srgbClr val="CC0000"/>
              </a:buClr>
              <a:buFont typeface="Times New Roman"/>
              <a:buChar char="•"/>
            </a:pPr>
            <a:endParaRPr sz="1538" dirty="0">
              <a:latin typeface="Times New Roman"/>
              <a:cs typeface="Times New Roman"/>
            </a:endParaRPr>
          </a:p>
          <a:p>
            <a:pPr marL="266700" marR="3810" indent="-257175">
              <a:spcBef>
                <a:spcPts val="4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latin typeface="Calibri"/>
                <a:cs typeface="Calibri"/>
              </a:rPr>
              <a:t>The biggest difference </a:t>
            </a:r>
            <a:r>
              <a:rPr dirty="0">
                <a:latin typeface="Calibri"/>
                <a:cs typeface="Calibri"/>
              </a:rPr>
              <a:t>is that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GRU </a:t>
            </a:r>
            <a:r>
              <a:rPr dirty="0">
                <a:latin typeface="Calibri"/>
                <a:cs typeface="Calibri"/>
              </a:rPr>
              <a:t>is </a:t>
            </a: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quicker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to </a:t>
            </a: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compute </a:t>
            </a:r>
            <a:r>
              <a:rPr dirty="0">
                <a:latin typeface="Calibri"/>
                <a:cs typeface="Calibri"/>
              </a:rPr>
              <a:t>and </a:t>
            </a:r>
            <a:r>
              <a:rPr spc="-4" dirty="0">
                <a:latin typeface="Calibri"/>
                <a:cs typeface="Calibri"/>
              </a:rPr>
              <a:t>has  fewer</a:t>
            </a:r>
            <a:r>
              <a:rPr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parameters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30"/>
              </a:spcBef>
              <a:buClr>
                <a:srgbClr val="CC0000"/>
              </a:buClr>
              <a:buFont typeface="Times New Roman"/>
              <a:buChar char="•"/>
            </a:pPr>
            <a:endParaRPr sz="1538" dirty="0">
              <a:latin typeface="Times New Roman"/>
              <a:cs typeface="Times New Roman"/>
            </a:endParaRPr>
          </a:p>
          <a:p>
            <a:pPr marL="266700" marR="160020" indent="-257175">
              <a:spcBef>
                <a:spcPts val="4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latin typeface="Calibri"/>
                <a:cs typeface="Calibri"/>
              </a:rPr>
              <a:t>There </a:t>
            </a:r>
            <a:r>
              <a:rPr dirty="0">
                <a:latin typeface="Calibri"/>
                <a:cs typeface="Calibri"/>
              </a:rPr>
              <a:t>is </a:t>
            </a:r>
            <a:r>
              <a:rPr spc="-4" dirty="0">
                <a:latin typeface="Calibri"/>
                <a:cs typeface="Calibri"/>
              </a:rPr>
              <a:t>no conclusive </a:t>
            </a:r>
            <a:r>
              <a:rPr dirty="0">
                <a:latin typeface="Calibri"/>
                <a:cs typeface="Calibri"/>
              </a:rPr>
              <a:t>evidence that </a:t>
            </a:r>
            <a:r>
              <a:rPr spc="-4" dirty="0">
                <a:latin typeface="Calibri"/>
                <a:cs typeface="Calibri"/>
              </a:rPr>
              <a:t>one </a:t>
            </a:r>
            <a:r>
              <a:rPr dirty="0">
                <a:latin typeface="Calibri"/>
                <a:cs typeface="Calibri"/>
              </a:rPr>
              <a:t>consistently </a:t>
            </a:r>
            <a:r>
              <a:rPr spc="-4" dirty="0">
                <a:latin typeface="Calibri"/>
                <a:cs typeface="Calibri"/>
              </a:rPr>
              <a:t>performs  better </a:t>
            </a:r>
            <a:r>
              <a:rPr dirty="0">
                <a:latin typeface="Calibri"/>
                <a:cs typeface="Calibri"/>
              </a:rPr>
              <a:t>than the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other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30"/>
              </a:spcBef>
              <a:buClr>
                <a:srgbClr val="CC0000"/>
              </a:buClr>
              <a:buFont typeface="Times New Roman"/>
              <a:buChar char="•"/>
            </a:pPr>
            <a:endParaRPr sz="1538" dirty="0">
              <a:latin typeface="Times New Roman"/>
              <a:cs typeface="Times New Roman"/>
            </a:endParaRPr>
          </a:p>
          <a:p>
            <a:pPr marL="266700" marR="8573" indent="-257175"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LSTM </a:t>
            </a:r>
            <a:r>
              <a:rPr dirty="0">
                <a:latin typeface="Calibri"/>
                <a:cs typeface="Calibri"/>
              </a:rPr>
              <a:t>is a </a:t>
            </a: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good default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choice </a:t>
            </a:r>
            <a:r>
              <a:rPr spc="-4" dirty="0">
                <a:latin typeface="Calibri"/>
                <a:cs typeface="Calibri"/>
              </a:rPr>
              <a:t>(especially </a:t>
            </a:r>
            <a:r>
              <a:rPr dirty="0">
                <a:latin typeface="Calibri"/>
                <a:cs typeface="Calibri"/>
              </a:rPr>
              <a:t>if your </a:t>
            </a:r>
            <a:r>
              <a:rPr spc="-4" dirty="0">
                <a:latin typeface="Calibri"/>
                <a:cs typeface="Calibri"/>
              </a:rPr>
              <a:t>data has  particularly </a:t>
            </a:r>
            <a:r>
              <a:rPr dirty="0">
                <a:latin typeface="Calibri"/>
                <a:cs typeface="Calibri"/>
              </a:rPr>
              <a:t>long </a:t>
            </a:r>
            <a:r>
              <a:rPr spc="-4" dirty="0">
                <a:latin typeface="Calibri"/>
                <a:cs typeface="Calibri"/>
              </a:rPr>
              <a:t>dependencies, or </a:t>
            </a:r>
            <a:r>
              <a:rPr dirty="0">
                <a:latin typeface="Calibri"/>
                <a:cs typeface="Calibri"/>
              </a:rPr>
              <a:t>you </a:t>
            </a:r>
            <a:r>
              <a:rPr spc="-4" dirty="0">
                <a:latin typeface="Calibri"/>
                <a:cs typeface="Calibri"/>
              </a:rPr>
              <a:t>have </a:t>
            </a:r>
            <a:r>
              <a:rPr dirty="0">
                <a:latin typeface="Calibri"/>
                <a:cs typeface="Calibri"/>
              </a:rPr>
              <a:t>lots </a:t>
            </a:r>
            <a:r>
              <a:rPr spc="-4" dirty="0">
                <a:latin typeface="Calibri"/>
                <a:cs typeface="Calibri"/>
              </a:rPr>
              <a:t>of </a:t>
            </a:r>
            <a:r>
              <a:rPr dirty="0">
                <a:latin typeface="Calibri"/>
                <a:cs typeface="Calibri"/>
              </a:rPr>
              <a:t>training</a:t>
            </a:r>
            <a:r>
              <a:rPr spc="-79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data)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34"/>
              </a:spcBef>
              <a:buClr>
                <a:srgbClr val="CC0000"/>
              </a:buClr>
              <a:buFont typeface="Times New Roman"/>
              <a:buChar char="•"/>
            </a:pPr>
            <a:endParaRPr sz="1538" dirty="0">
              <a:latin typeface="Times New Roman"/>
              <a:cs typeface="Times New Roman"/>
            </a:endParaRPr>
          </a:p>
          <a:p>
            <a:pPr marL="266700" marR="230981" indent="-257175"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u="heavy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Rule </a:t>
            </a:r>
            <a:r>
              <a:rPr u="heavy" spc="-4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of </a:t>
            </a:r>
            <a:r>
              <a:rPr u="heavy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thumb</a:t>
            </a:r>
            <a:r>
              <a:rPr dirty="0">
                <a:latin typeface="Calibri"/>
                <a:cs typeface="Calibri"/>
              </a:rPr>
              <a:t>: </a:t>
            </a:r>
            <a:r>
              <a:rPr spc="-4" dirty="0">
                <a:latin typeface="Calibri"/>
                <a:cs typeface="Calibri"/>
              </a:rPr>
              <a:t>start </a:t>
            </a:r>
            <a:r>
              <a:rPr dirty="0">
                <a:latin typeface="Calibri"/>
                <a:cs typeface="Calibri"/>
              </a:rPr>
              <a:t>with </a:t>
            </a:r>
            <a:r>
              <a:rPr spc="-4" dirty="0">
                <a:latin typeface="Calibri"/>
                <a:cs typeface="Calibri"/>
              </a:rPr>
              <a:t>LSTM, but switch </a:t>
            </a:r>
            <a:r>
              <a:rPr dirty="0">
                <a:latin typeface="Calibri"/>
                <a:cs typeface="Calibri"/>
              </a:rPr>
              <a:t>to </a:t>
            </a:r>
            <a:r>
              <a:rPr spc="-4" dirty="0">
                <a:latin typeface="Calibri"/>
                <a:cs typeface="Calibri"/>
              </a:rPr>
              <a:t>GRU </a:t>
            </a:r>
            <a:r>
              <a:rPr dirty="0">
                <a:latin typeface="Calibri"/>
                <a:cs typeface="Calibri"/>
              </a:rPr>
              <a:t>if you</a:t>
            </a:r>
            <a:r>
              <a:rPr spc="-1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want  </a:t>
            </a:r>
            <a:r>
              <a:rPr spc="-4" dirty="0">
                <a:latin typeface="Calibri"/>
                <a:cs typeface="Calibri"/>
              </a:rPr>
              <a:t>something </a:t>
            </a:r>
            <a:r>
              <a:rPr dirty="0">
                <a:latin typeface="Calibri"/>
                <a:cs typeface="Calibri"/>
              </a:rPr>
              <a:t>more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efficient</a:t>
            </a:r>
          </a:p>
        </p:txBody>
      </p:sp>
    </p:spTree>
    <p:extLst>
      <p:ext uri="{BB962C8B-B14F-4D97-AF65-F5344CB8AC3E}">
        <p14:creationId xmlns:p14="http://schemas.microsoft.com/office/powerpoint/2010/main" val="29241222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57150"/>
            <a:ext cx="8902599" cy="492443"/>
          </a:xfrm>
        </p:spPr>
        <p:txBody>
          <a:bodyPr/>
          <a:lstStyle/>
          <a:p>
            <a:r>
              <a:rPr lang="en-US" dirty="0"/>
              <a:t>LSTMs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C994862-F63A-CF49-8B97-3067E63A71AD}"/>
              </a:ext>
            </a:extLst>
          </p:cNvPr>
          <p:cNvSpPr/>
          <p:nvPr/>
        </p:nvSpPr>
        <p:spPr>
          <a:xfrm>
            <a:off x="1700785" y="3143250"/>
            <a:ext cx="4287392" cy="12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35EE372-B2F1-3B43-9613-D7BF8BB63EC5}"/>
              </a:ext>
            </a:extLst>
          </p:cNvPr>
          <p:cNvSpPr txBox="1"/>
          <p:nvPr/>
        </p:nvSpPr>
        <p:spPr>
          <a:xfrm>
            <a:off x="3984116" y="4366794"/>
            <a:ext cx="51530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23" dirty="0">
                <a:latin typeface="Calibri"/>
                <a:cs typeface="Calibri"/>
              </a:rPr>
              <a:t>t</a:t>
            </a:r>
            <a:r>
              <a:rPr sz="1350" i="1" dirty="0">
                <a:latin typeface="Calibri"/>
                <a:cs typeface="Calibri"/>
              </a:rPr>
              <a:t>er</a:t>
            </a:r>
            <a:r>
              <a:rPr sz="1350" i="1" spc="-8" dirty="0">
                <a:latin typeface="Calibri"/>
                <a:cs typeface="Calibri"/>
              </a:rPr>
              <a:t>r</a:t>
            </a:r>
            <a:r>
              <a:rPr sz="1350" i="1" spc="-4" dirty="0">
                <a:latin typeface="Calibri"/>
                <a:cs typeface="Calibri"/>
              </a:rPr>
              <a:t>ib</a:t>
            </a:r>
            <a:r>
              <a:rPr sz="1350" i="1" spc="-8" dirty="0">
                <a:latin typeface="Calibri"/>
                <a:cs typeface="Calibri"/>
              </a:rPr>
              <a:t>l</a:t>
            </a:r>
            <a:r>
              <a:rPr sz="1350" i="1" dirty="0">
                <a:latin typeface="Calibri"/>
                <a:cs typeface="Calibri"/>
              </a:rPr>
              <a:t>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26561FC-B530-E345-A04D-E26C0C5E96F2}"/>
              </a:ext>
            </a:extLst>
          </p:cNvPr>
          <p:cNvSpPr txBox="1"/>
          <p:nvPr/>
        </p:nvSpPr>
        <p:spPr>
          <a:xfrm>
            <a:off x="4784027" y="4366794"/>
            <a:ext cx="55054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26" dirty="0">
                <a:latin typeface="Calibri"/>
                <a:cs typeface="Calibri"/>
              </a:rPr>
              <a:t>e</a:t>
            </a:r>
            <a:r>
              <a:rPr sz="1350" i="1" spc="-30" dirty="0">
                <a:latin typeface="Calibri"/>
                <a:cs typeface="Calibri"/>
              </a:rPr>
              <a:t>x</a:t>
            </a:r>
            <a:r>
              <a:rPr sz="1350" i="1" dirty="0">
                <a:latin typeface="Calibri"/>
                <a:cs typeface="Calibri"/>
              </a:rPr>
              <a:t>c</a:t>
            </a:r>
            <a:r>
              <a:rPr sz="1350" i="1" spc="-11" dirty="0">
                <a:latin typeface="Calibri"/>
                <a:cs typeface="Calibri"/>
              </a:rPr>
              <a:t>i</a:t>
            </a:r>
            <a:r>
              <a:rPr sz="1350" i="1" dirty="0">
                <a:latin typeface="Calibri"/>
                <a:cs typeface="Calibri"/>
              </a:rPr>
              <a:t>t</a:t>
            </a:r>
            <a:r>
              <a:rPr sz="1350" i="1" spc="-8" dirty="0">
                <a:latin typeface="Calibri"/>
                <a:cs typeface="Calibri"/>
              </a:rPr>
              <a:t>i</a:t>
            </a:r>
            <a:r>
              <a:rPr sz="1350" i="1" spc="-4" dirty="0">
                <a:latin typeface="Calibri"/>
                <a:cs typeface="Calibri"/>
              </a:rPr>
              <a:t>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5F60BBC-3111-1B42-810C-8B4CD973F36E}"/>
              </a:ext>
            </a:extLst>
          </p:cNvPr>
          <p:cNvSpPr txBox="1"/>
          <p:nvPr/>
        </p:nvSpPr>
        <p:spPr>
          <a:xfrm>
            <a:off x="5835586" y="4366794"/>
            <a:ext cx="7524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!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62E7397-9457-854A-8870-FC48F6D9086A}"/>
              </a:ext>
            </a:extLst>
          </p:cNvPr>
          <p:cNvSpPr txBox="1"/>
          <p:nvPr/>
        </p:nvSpPr>
        <p:spPr>
          <a:xfrm>
            <a:off x="1730578" y="4373652"/>
            <a:ext cx="24669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B530B28-80AF-F94D-92B2-887B4BF5E40A}"/>
              </a:ext>
            </a:extLst>
          </p:cNvPr>
          <p:cNvSpPr txBox="1"/>
          <p:nvPr/>
        </p:nvSpPr>
        <p:spPr>
          <a:xfrm>
            <a:off x="2448592" y="4373652"/>
            <a:ext cx="44005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m</a:t>
            </a:r>
            <a:r>
              <a:rPr sz="1350" i="1" spc="-8" dirty="0">
                <a:latin typeface="Calibri"/>
                <a:cs typeface="Calibri"/>
              </a:rPr>
              <a:t>o</a:t>
            </a:r>
            <a:r>
              <a:rPr sz="1350" i="1" dirty="0">
                <a:latin typeface="Calibri"/>
                <a:cs typeface="Calibri"/>
              </a:rPr>
              <a:t>vie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8263FBB-2EB3-5240-A070-BD19B9C4B002}"/>
              </a:ext>
            </a:extLst>
          </p:cNvPr>
          <p:cNvSpPr txBox="1"/>
          <p:nvPr/>
        </p:nvSpPr>
        <p:spPr>
          <a:xfrm>
            <a:off x="3297651" y="4373652"/>
            <a:ext cx="29670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was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1D012D1-1F22-A941-836E-08EBF06337E7}"/>
              </a:ext>
            </a:extLst>
          </p:cNvPr>
          <p:cNvSpPr txBox="1"/>
          <p:nvPr/>
        </p:nvSpPr>
        <p:spPr>
          <a:xfrm>
            <a:off x="3568255" y="967930"/>
            <a:ext cx="58197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dirty="0">
                <a:solidFill>
                  <a:srgbClr val="00AF50"/>
                </a:solidFill>
                <a:latin typeface="Calibri"/>
                <a:cs typeface="Calibri"/>
              </a:rPr>
              <a:t>positi</a:t>
            </a:r>
            <a:r>
              <a:rPr sz="1350" b="1" spc="-19" dirty="0">
                <a:solidFill>
                  <a:srgbClr val="00AF50"/>
                </a:solidFill>
                <a:latin typeface="Calibri"/>
                <a:cs typeface="Calibri"/>
              </a:rPr>
              <a:t>v</a:t>
            </a:r>
            <a:r>
              <a:rPr sz="1350" b="1" dirty="0">
                <a:solidFill>
                  <a:srgbClr val="00AF50"/>
                </a:solidFill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440497D-1FB4-FD4B-B242-99DACB4BBD63}"/>
              </a:ext>
            </a:extLst>
          </p:cNvPr>
          <p:cNvSpPr/>
          <p:nvPr/>
        </p:nvSpPr>
        <p:spPr>
          <a:xfrm>
            <a:off x="3801618" y="1674496"/>
            <a:ext cx="124586" cy="131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3A533F44-1A8E-1445-843E-62E6C9862818}"/>
              </a:ext>
            </a:extLst>
          </p:cNvPr>
          <p:cNvSpPr/>
          <p:nvPr/>
        </p:nvSpPr>
        <p:spPr>
          <a:xfrm>
            <a:off x="3801618" y="1848231"/>
            <a:ext cx="124586" cy="131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D9BE180-EA5D-E948-826A-BC15AB14F1DA}"/>
              </a:ext>
            </a:extLst>
          </p:cNvPr>
          <p:cNvSpPr/>
          <p:nvPr/>
        </p:nvSpPr>
        <p:spPr>
          <a:xfrm>
            <a:off x="3801618" y="2023110"/>
            <a:ext cx="124586" cy="131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8168799C-822F-194E-B0E9-7A86CA203A06}"/>
              </a:ext>
            </a:extLst>
          </p:cNvPr>
          <p:cNvSpPr/>
          <p:nvPr/>
        </p:nvSpPr>
        <p:spPr>
          <a:xfrm>
            <a:off x="3801618" y="2196846"/>
            <a:ext cx="124586" cy="131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05B7D25E-4B3C-EA44-A51C-F70589C074CC}"/>
              </a:ext>
            </a:extLst>
          </p:cNvPr>
          <p:cNvSpPr/>
          <p:nvPr/>
        </p:nvSpPr>
        <p:spPr>
          <a:xfrm>
            <a:off x="3726752" y="1604200"/>
            <a:ext cx="274320" cy="804863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5"/>
                </a:lnTo>
                <a:lnTo>
                  <a:pt x="60960" y="1072895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B82BF795-EF82-4245-B496-652498CF3DCB}"/>
              </a:ext>
            </a:extLst>
          </p:cNvPr>
          <p:cNvSpPr txBox="1"/>
          <p:nvPr/>
        </p:nvSpPr>
        <p:spPr>
          <a:xfrm>
            <a:off x="2230754" y="1837563"/>
            <a:ext cx="133826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solidFill>
                  <a:srgbClr val="6F2F9F"/>
                </a:solidFill>
                <a:latin typeface="Calibri"/>
                <a:cs typeface="Calibri"/>
              </a:rPr>
              <a:t>Sentence</a:t>
            </a:r>
            <a:r>
              <a:rPr sz="1350" spc="-34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6F2F9F"/>
                </a:solidFill>
                <a:latin typeface="Calibri"/>
                <a:cs typeface="Calibri"/>
              </a:rPr>
              <a:t>encoding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B766ED93-06C7-7D42-A5EA-E52560D922CB}"/>
              </a:ext>
            </a:extLst>
          </p:cNvPr>
          <p:cNvSpPr/>
          <p:nvPr/>
        </p:nvSpPr>
        <p:spPr>
          <a:xfrm>
            <a:off x="3827811" y="1203008"/>
            <a:ext cx="83820" cy="401955"/>
          </a:xfrm>
          <a:custGeom>
            <a:avLst/>
            <a:gdLst/>
            <a:ahLst/>
            <a:cxnLst/>
            <a:rect l="l" t="t" r="r" b="b"/>
            <a:pathLst>
              <a:path w="111760" h="535939">
                <a:moveTo>
                  <a:pt x="55752" y="39224"/>
                </a:moveTo>
                <a:lnTo>
                  <a:pt x="45847" y="56206"/>
                </a:lnTo>
                <a:lnTo>
                  <a:pt x="45847" y="535431"/>
                </a:lnTo>
                <a:lnTo>
                  <a:pt x="65659" y="535431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60" h="535939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7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11760" h="535939">
                <a:moveTo>
                  <a:pt x="67159" y="19557"/>
                </a:moveTo>
                <a:lnTo>
                  <a:pt x="65659" y="19557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11760" h="535939">
                <a:moveTo>
                  <a:pt x="65659" y="19557"/>
                </a:moveTo>
                <a:lnTo>
                  <a:pt x="45847" y="19557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9" y="24637"/>
                </a:lnTo>
                <a:lnTo>
                  <a:pt x="65659" y="19557"/>
                </a:lnTo>
                <a:close/>
              </a:path>
              <a:path w="111760" h="535939">
                <a:moveTo>
                  <a:pt x="65659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60" h="535939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C9E2B8E5-38FC-AB4B-AF0F-F99B640C5E64}"/>
              </a:ext>
            </a:extLst>
          </p:cNvPr>
          <p:cNvSpPr/>
          <p:nvPr/>
        </p:nvSpPr>
        <p:spPr>
          <a:xfrm>
            <a:off x="3863912" y="2394967"/>
            <a:ext cx="1982629" cy="766286"/>
          </a:xfrm>
          <a:custGeom>
            <a:avLst/>
            <a:gdLst/>
            <a:ahLst/>
            <a:cxnLst/>
            <a:rect l="l" t="t" r="r" b="b"/>
            <a:pathLst>
              <a:path w="2643504" h="1021714">
                <a:moveTo>
                  <a:pt x="56185" y="29053"/>
                </a:moveTo>
                <a:lnTo>
                  <a:pt x="36740" y="32351"/>
                </a:lnTo>
                <a:lnTo>
                  <a:pt x="49096" y="47556"/>
                </a:lnTo>
                <a:lnTo>
                  <a:pt x="2636139" y="1021207"/>
                </a:lnTo>
                <a:lnTo>
                  <a:pt x="2643123" y="1002664"/>
                </a:lnTo>
                <a:lnTo>
                  <a:pt x="56185" y="29053"/>
                </a:lnTo>
                <a:close/>
              </a:path>
              <a:path w="2643504" h="1021714">
                <a:moveTo>
                  <a:pt x="109092" y="0"/>
                </a:moveTo>
                <a:lnTo>
                  <a:pt x="0" y="18541"/>
                </a:lnTo>
                <a:lnTo>
                  <a:pt x="69722" y="104394"/>
                </a:lnTo>
                <a:lnTo>
                  <a:pt x="76072" y="105028"/>
                </a:lnTo>
                <a:lnTo>
                  <a:pt x="84454" y="98171"/>
                </a:lnTo>
                <a:lnTo>
                  <a:pt x="85216" y="91948"/>
                </a:lnTo>
                <a:lnTo>
                  <a:pt x="81660" y="87629"/>
                </a:lnTo>
                <a:lnTo>
                  <a:pt x="49096" y="47556"/>
                </a:lnTo>
                <a:lnTo>
                  <a:pt x="14858" y="34671"/>
                </a:lnTo>
                <a:lnTo>
                  <a:pt x="21843" y="16128"/>
                </a:lnTo>
                <a:lnTo>
                  <a:pt x="114795" y="16128"/>
                </a:lnTo>
                <a:lnTo>
                  <a:pt x="115950" y="14477"/>
                </a:lnTo>
                <a:lnTo>
                  <a:pt x="114172" y="3683"/>
                </a:lnTo>
                <a:lnTo>
                  <a:pt x="109092" y="0"/>
                </a:lnTo>
                <a:close/>
              </a:path>
              <a:path w="2643504" h="1021714">
                <a:moveTo>
                  <a:pt x="21843" y="16128"/>
                </a:moveTo>
                <a:lnTo>
                  <a:pt x="14858" y="34671"/>
                </a:lnTo>
                <a:lnTo>
                  <a:pt x="49096" y="47556"/>
                </a:lnTo>
                <a:lnTo>
                  <a:pt x="39038" y="35178"/>
                </a:lnTo>
                <a:lnTo>
                  <a:pt x="20065" y="35178"/>
                </a:lnTo>
                <a:lnTo>
                  <a:pt x="26034" y="19176"/>
                </a:lnTo>
                <a:lnTo>
                  <a:pt x="29942" y="19176"/>
                </a:lnTo>
                <a:lnTo>
                  <a:pt x="21843" y="16128"/>
                </a:lnTo>
                <a:close/>
              </a:path>
              <a:path w="2643504" h="1021714">
                <a:moveTo>
                  <a:pt x="26034" y="19176"/>
                </a:moveTo>
                <a:lnTo>
                  <a:pt x="20065" y="35178"/>
                </a:lnTo>
                <a:lnTo>
                  <a:pt x="36740" y="32351"/>
                </a:lnTo>
                <a:lnTo>
                  <a:pt x="26034" y="19176"/>
                </a:lnTo>
                <a:close/>
              </a:path>
              <a:path w="2643504" h="1021714">
                <a:moveTo>
                  <a:pt x="36740" y="32351"/>
                </a:moveTo>
                <a:lnTo>
                  <a:pt x="20065" y="35178"/>
                </a:lnTo>
                <a:lnTo>
                  <a:pt x="39038" y="35178"/>
                </a:lnTo>
                <a:lnTo>
                  <a:pt x="36740" y="32351"/>
                </a:lnTo>
                <a:close/>
              </a:path>
              <a:path w="2643504" h="1021714">
                <a:moveTo>
                  <a:pt x="29942" y="19176"/>
                </a:moveTo>
                <a:lnTo>
                  <a:pt x="26034" y="19176"/>
                </a:lnTo>
                <a:lnTo>
                  <a:pt x="36740" y="32351"/>
                </a:lnTo>
                <a:lnTo>
                  <a:pt x="56185" y="29053"/>
                </a:lnTo>
                <a:lnTo>
                  <a:pt x="29942" y="19176"/>
                </a:lnTo>
                <a:close/>
              </a:path>
              <a:path w="2643504" h="1021714">
                <a:moveTo>
                  <a:pt x="114795" y="16128"/>
                </a:moveTo>
                <a:lnTo>
                  <a:pt x="21843" y="16128"/>
                </a:lnTo>
                <a:lnTo>
                  <a:pt x="56185" y="29053"/>
                </a:lnTo>
                <a:lnTo>
                  <a:pt x="112394" y="19558"/>
                </a:lnTo>
                <a:lnTo>
                  <a:pt x="114795" y="1612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47D53FA1-1E68-C54F-8F6D-1B8576748D20}"/>
              </a:ext>
            </a:extLst>
          </p:cNvPr>
          <p:cNvSpPr/>
          <p:nvPr/>
        </p:nvSpPr>
        <p:spPr>
          <a:xfrm>
            <a:off x="3863912" y="2408872"/>
            <a:ext cx="1191101" cy="750570"/>
          </a:xfrm>
          <a:custGeom>
            <a:avLst/>
            <a:gdLst/>
            <a:ahLst/>
            <a:cxnLst/>
            <a:rect l="l" t="t" r="r" b="b"/>
            <a:pathLst>
              <a:path w="1588135" h="1000760">
                <a:moveTo>
                  <a:pt x="33264" y="20858"/>
                </a:moveTo>
                <a:lnTo>
                  <a:pt x="42397" y="38296"/>
                </a:lnTo>
                <a:lnTo>
                  <a:pt x="1577085" y="1000760"/>
                </a:lnTo>
                <a:lnTo>
                  <a:pt x="1587627" y="983996"/>
                </a:lnTo>
                <a:lnTo>
                  <a:pt x="52852" y="21478"/>
                </a:lnTo>
                <a:lnTo>
                  <a:pt x="33264" y="20858"/>
                </a:lnTo>
                <a:close/>
              </a:path>
              <a:path w="1588135" h="1000760">
                <a:moveTo>
                  <a:pt x="0" y="0"/>
                </a:moveTo>
                <a:lnTo>
                  <a:pt x="48767" y="93218"/>
                </a:lnTo>
                <a:lnTo>
                  <a:pt x="51307" y="98044"/>
                </a:lnTo>
                <a:lnTo>
                  <a:pt x="57276" y="99822"/>
                </a:lnTo>
                <a:lnTo>
                  <a:pt x="62102" y="97282"/>
                </a:lnTo>
                <a:lnTo>
                  <a:pt x="67055" y="94742"/>
                </a:lnTo>
                <a:lnTo>
                  <a:pt x="68833" y="88773"/>
                </a:lnTo>
                <a:lnTo>
                  <a:pt x="42397" y="38296"/>
                </a:lnTo>
                <a:lnTo>
                  <a:pt x="11302" y="18796"/>
                </a:lnTo>
                <a:lnTo>
                  <a:pt x="21843" y="2032"/>
                </a:lnTo>
                <a:lnTo>
                  <a:pt x="64711" y="2032"/>
                </a:lnTo>
                <a:lnTo>
                  <a:pt x="0" y="0"/>
                </a:lnTo>
                <a:close/>
              </a:path>
              <a:path w="1588135" h="1000760">
                <a:moveTo>
                  <a:pt x="21843" y="2032"/>
                </a:moveTo>
                <a:lnTo>
                  <a:pt x="11302" y="18796"/>
                </a:lnTo>
                <a:lnTo>
                  <a:pt x="42397" y="38296"/>
                </a:lnTo>
                <a:lnTo>
                  <a:pt x="33264" y="20858"/>
                </a:lnTo>
                <a:lnTo>
                  <a:pt x="16255" y="20320"/>
                </a:lnTo>
                <a:lnTo>
                  <a:pt x="25400" y="5842"/>
                </a:lnTo>
                <a:lnTo>
                  <a:pt x="27919" y="5842"/>
                </a:lnTo>
                <a:lnTo>
                  <a:pt x="21843" y="2032"/>
                </a:lnTo>
                <a:close/>
              </a:path>
              <a:path w="1588135" h="1000760">
                <a:moveTo>
                  <a:pt x="64711" y="2032"/>
                </a:moveTo>
                <a:lnTo>
                  <a:pt x="21843" y="2032"/>
                </a:lnTo>
                <a:lnTo>
                  <a:pt x="52852" y="21478"/>
                </a:lnTo>
                <a:lnTo>
                  <a:pt x="104520" y="23114"/>
                </a:lnTo>
                <a:lnTo>
                  <a:pt x="109981" y="23368"/>
                </a:lnTo>
                <a:lnTo>
                  <a:pt x="114553" y="19050"/>
                </a:lnTo>
                <a:lnTo>
                  <a:pt x="114807" y="8128"/>
                </a:lnTo>
                <a:lnTo>
                  <a:pt x="110616" y="3556"/>
                </a:lnTo>
                <a:lnTo>
                  <a:pt x="105155" y="3302"/>
                </a:lnTo>
                <a:lnTo>
                  <a:pt x="64711" y="2032"/>
                </a:lnTo>
                <a:close/>
              </a:path>
              <a:path w="1588135" h="1000760">
                <a:moveTo>
                  <a:pt x="27919" y="5842"/>
                </a:moveTo>
                <a:lnTo>
                  <a:pt x="25400" y="5842"/>
                </a:lnTo>
                <a:lnTo>
                  <a:pt x="33264" y="20858"/>
                </a:lnTo>
                <a:lnTo>
                  <a:pt x="52852" y="21478"/>
                </a:lnTo>
                <a:lnTo>
                  <a:pt x="27919" y="5842"/>
                </a:lnTo>
                <a:close/>
              </a:path>
              <a:path w="1588135" h="1000760">
                <a:moveTo>
                  <a:pt x="25400" y="5842"/>
                </a:moveTo>
                <a:lnTo>
                  <a:pt x="16255" y="20320"/>
                </a:lnTo>
                <a:lnTo>
                  <a:pt x="33264" y="20858"/>
                </a:lnTo>
                <a:lnTo>
                  <a:pt x="25400" y="584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E565AE9-EFC3-8E4B-AA80-78570E1BE7B6}"/>
              </a:ext>
            </a:extLst>
          </p:cNvPr>
          <p:cNvSpPr/>
          <p:nvPr/>
        </p:nvSpPr>
        <p:spPr>
          <a:xfrm>
            <a:off x="3859911" y="2408872"/>
            <a:ext cx="396716" cy="745331"/>
          </a:xfrm>
          <a:custGeom>
            <a:avLst/>
            <a:gdLst/>
            <a:ahLst/>
            <a:cxnLst/>
            <a:rect l="l" t="t" r="r" b="b"/>
            <a:pathLst>
              <a:path w="528954" h="993775">
                <a:moveTo>
                  <a:pt x="23453" y="34825"/>
                </a:moveTo>
                <a:lnTo>
                  <a:pt x="22518" y="54505"/>
                </a:lnTo>
                <a:lnTo>
                  <a:pt x="511175" y="993521"/>
                </a:lnTo>
                <a:lnTo>
                  <a:pt x="528701" y="984377"/>
                </a:lnTo>
                <a:lnTo>
                  <a:pt x="40005" y="45286"/>
                </a:lnTo>
                <a:lnTo>
                  <a:pt x="23453" y="34825"/>
                </a:lnTo>
                <a:close/>
              </a:path>
              <a:path w="528954" h="993775">
                <a:moveTo>
                  <a:pt x="5334" y="0"/>
                </a:moveTo>
                <a:lnTo>
                  <a:pt x="0" y="110490"/>
                </a:lnTo>
                <a:lnTo>
                  <a:pt x="4190" y="115189"/>
                </a:lnTo>
                <a:lnTo>
                  <a:pt x="15112" y="115697"/>
                </a:lnTo>
                <a:lnTo>
                  <a:pt x="19812" y="111506"/>
                </a:lnTo>
                <a:lnTo>
                  <a:pt x="22518" y="54505"/>
                </a:lnTo>
                <a:lnTo>
                  <a:pt x="5587" y="21971"/>
                </a:lnTo>
                <a:lnTo>
                  <a:pt x="23113" y="12827"/>
                </a:lnTo>
                <a:lnTo>
                  <a:pt x="25648" y="12827"/>
                </a:lnTo>
                <a:lnTo>
                  <a:pt x="5334" y="0"/>
                </a:lnTo>
                <a:close/>
              </a:path>
              <a:path w="528954" h="993775">
                <a:moveTo>
                  <a:pt x="25648" y="12827"/>
                </a:moveTo>
                <a:lnTo>
                  <a:pt x="23113" y="12827"/>
                </a:lnTo>
                <a:lnTo>
                  <a:pt x="40005" y="45286"/>
                </a:lnTo>
                <a:lnTo>
                  <a:pt x="83692" y="72898"/>
                </a:lnTo>
                <a:lnTo>
                  <a:pt x="88391" y="75819"/>
                </a:lnTo>
                <a:lnTo>
                  <a:pt x="94487" y="74422"/>
                </a:lnTo>
                <a:lnTo>
                  <a:pt x="97409" y="69723"/>
                </a:lnTo>
                <a:lnTo>
                  <a:pt x="100329" y="65150"/>
                </a:lnTo>
                <a:lnTo>
                  <a:pt x="98932" y="59055"/>
                </a:lnTo>
                <a:lnTo>
                  <a:pt x="25648" y="12827"/>
                </a:lnTo>
                <a:close/>
              </a:path>
              <a:path w="528954" h="993775">
                <a:moveTo>
                  <a:pt x="23113" y="12827"/>
                </a:moveTo>
                <a:lnTo>
                  <a:pt x="5587" y="21971"/>
                </a:lnTo>
                <a:lnTo>
                  <a:pt x="22518" y="54505"/>
                </a:lnTo>
                <a:lnTo>
                  <a:pt x="23453" y="34825"/>
                </a:lnTo>
                <a:lnTo>
                  <a:pt x="9143" y="25781"/>
                </a:lnTo>
                <a:lnTo>
                  <a:pt x="24256" y="17907"/>
                </a:lnTo>
                <a:lnTo>
                  <a:pt x="25757" y="17907"/>
                </a:lnTo>
                <a:lnTo>
                  <a:pt x="23113" y="12827"/>
                </a:lnTo>
                <a:close/>
              </a:path>
              <a:path w="528954" h="993775">
                <a:moveTo>
                  <a:pt x="25757" y="17907"/>
                </a:moveTo>
                <a:lnTo>
                  <a:pt x="24256" y="17907"/>
                </a:lnTo>
                <a:lnTo>
                  <a:pt x="23453" y="34825"/>
                </a:lnTo>
                <a:lnTo>
                  <a:pt x="40005" y="45286"/>
                </a:lnTo>
                <a:lnTo>
                  <a:pt x="25757" y="17907"/>
                </a:lnTo>
                <a:close/>
              </a:path>
              <a:path w="528954" h="993775">
                <a:moveTo>
                  <a:pt x="24256" y="17907"/>
                </a:moveTo>
                <a:lnTo>
                  <a:pt x="9143" y="25781"/>
                </a:lnTo>
                <a:lnTo>
                  <a:pt x="23453" y="34825"/>
                </a:lnTo>
                <a:lnTo>
                  <a:pt x="24256" y="1790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99DC6DE4-D679-B44B-8025-B468884B3CC4}"/>
              </a:ext>
            </a:extLst>
          </p:cNvPr>
          <p:cNvSpPr/>
          <p:nvPr/>
        </p:nvSpPr>
        <p:spPr>
          <a:xfrm>
            <a:off x="3439096" y="2408872"/>
            <a:ext cx="426244" cy="754856"/>
          </a:xfrm>
          <a:custGeom>
            <a:avLst/>
            <a:gdLst/>
            <a:ahLst/>
            <a:cxnLst/>
            <a:rect l="l" t="t" r="r" b="b"/>
            <a:pathLst>
              <a:path w="568325" h="1006475">
                <a:moveTo>
                  <a:pt x="546568" y="34325"/>
                </a:moveTo>
                <a:lnTo>
                  <a:pt x="529706" y="44309"/>
                </a:lnTo>
                <a:lnTo>
                  <a:pt x="0" y="996823"/>
                </a:lnTo>
                <a:lnTo>
                  <a:pt x="17271" y="1006475"/>
                </a:lnTo>
                <a:lnTo>
                  <a:pt x="546965" y="53985"/>
                </a:lnTo>
                <a:lnTo>
                  <a:pt x="546568" y="34325"/>
                </a:lnTo>
                <a:close/>
              </a:path>
              <a:path w="568325" h="1006475">
                <a:moveTo>
                  <a:pt x="565910" y="12319"/>
                </a:moveTo>
                <a:lnTo>
                  <a:pt x="547497" y="12319"/>
                </a:lnTo>
                <a:lnTo>
                  <a:pt x="564768" y="21971"/>
                </a:lnTo>
                <a:lnTo>
                  <a:pt x="546965" y="53985"/>
                </a:lnTo>
                <a:lnTo>
                  <a:pt x="547997" y="105156"/>
                </a:lnTo>
                <a:lnTo>
                  <a:pt x="548132" y="110998"/>
                </a:lnTo>
                <a:lnTo>
                  <a:pt x="552703" y="115316"/>
                </a:lnTo>
                <a:lnTo>
                  <a:pt x="558164" y="115189"/>
                </a:lnTo>
                <a:lnTo>
                  <a:pt x="563626" y="115189"/>
                </a:lnTo>
                <a:lnTo>
                  <a:pt x="567943" y="110617"/>
                </a:lnTo>
                <a:lnTo>
                  <a:pt x="565910" y="12319"/>
                </a:lnTo>
                <a:close/>
              </a:path>
              <a:path w="568325" h="1006475">
                <a:moveTo>
                  <a:pt x="565658" y="0"/>
                </a:moveTo>
                <a:lnTo>
                  <a:pt x="470535" y="56387"/>
                </a:lnTo>
                <a:lnTo>
                  <a:pt x="468884" y="62484"/>
                </a:lnTo>
                <a:lnTo>
                  <a:pt x="474472" y="71882"/>
                </a:lnTo>
                <a:lnTo>
                  <a:pt x="480567" y="73406"/>
                </a:lnTo>
                <a:lnTo>
                  <a:pt x="529706" y="44309"/>
                </a:lnTo>
                <a:lnTo>
                  <a:pt x="547497" y="12319"/>
                </a:lnTo>
                <a:lnTo>
                  <a:pt x="565910" y="12319"/>
                </a:lnTo>
                <a:lnTo>
                  <a:pt x="565658" y="0"/>
                </a:lnTo>
                <a:close/>
              </a:path>
              <a:path w="568325" h="1006475">
                <a:moveTo>
                  <a:pt x="556587" y="17399"/>
                </a:moveTo>
                <a:lnTo>
                  <a:pt x="546226" y="17399"/>
                </a:lnTo>
                <a:lnTo>
                  <a:pt x="561213" y="25654"/>
                </a:lnTo>
                <a:lnTo>
                  <a:pt x="546568" y="34325"/>
                </a:lnTo>
                <a:lnTo>
                  <a:pt x="546965" y="53985"/>
                </a:lnTo>
                <a:lnTo>
                  <a:pt x="564768" y="21971"/>
                </a:lnTo>
                <a:lnTo>
                  <a:pt x="556587" y="17399"/>
                </a:lnTo>
                <a:close/>
              </a:path>
              <a:path w="568325" h="1006475">
                <a:moveTo>
                  <a:pt x="547497" y="12319"/>
                </a:moveTo>
                <a:lnTo>
                  <a:pt x="529706" y="44309"/>
                </a:lnTo>
                <a:lnTo>
                  <a:pt x="546568" y="34325"/>
                </a:lnTo>
                <a:lnTo>
                  <a:pt x="546226" y="17399"/>
                </a:lnTo>
                <a:lnTo>
                  <a:pt x="556587" y="17399"/>
                </a:lnTo>
                <a:lnTo>
                  <a:pt x="547497" y="12319"/>
                </a:lnTo>
                <a:close/>
              </a:path>
              <a:path w="568325" h="1006475">
                <a:moveTo>
                  <a:pt x="546226" y="17399"/>
                </a:moveTo>
                <a:lnTo>
                  <a:pt x="546568" y="34325"/>
                </a:lnTo>
                <a:lnTo>
                  <a:pt x="561213" y="25654"/>
                </a:lnTo>
                <a:lnTo>
                  <a:pt x="546226" y="1739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3999314D-DA87-334F-9A56-7D76A70A4A99}"/>
              </a:ext>
            </a:extLst>
          </p:cNvPr>
          <p:cNvSpPr/>
          <p:nvPr/>
        </p:nvSpPr>
        <p:spPr>
          <a:xfrm>
            <a:off x="2634711" y="2408872"/>
            <a:ext cx="1229201" cy="758666"/>
          </a:xfrm>
          <a:custGeom>
            <a:avLst/>
            <a:gdLst/>
            <a:ahLst/>
            <a:cxnLst/>
            <a:rect l="l" t="t" r="r" b="b"/>
            <a:pathLst>
              <a:path w="1638935" h="1011554">
                <a:moveTo>
                  <a:pt x="1605256" y="20560"/>
                </a:moveTo>
                <a:lnTo>
                  <a:pt x="1585538" y="20988"/>
                </a:lnTo>
                <a:lnTo>
                  <a:pt x="0" y="994156"/>
                </a:lnTo>
                <a:lnTo>
                  <a:pt x="10413" y="1011047"/>
                </a:lnTo>
                <a:lnTo>
                  <a:pt x="1595985" y="37859"/>
                </a:lnTo>
                <a:lnTo>
                  <a:pt x="1605256" y="20560"/>
                </a:lnTo>
                <a:close/>
              </a:path>
              <a:path w="1638935" h="1011554">
                <a:moveTo>
                  <a:pt x="1637853" y="1778"/>
                </a:moveTo>
                <a:lnTo>
                  <a:pt x="1616837" y="1778"/>
                </a:lnTo>
                <a:lnTo>
                  <a:pt x="1627251" y="18669"/>
                </a:lnTo>
                <a:lnTo>
                  <a:pt x="1595985" y="37859"/>
                </a:lnTo>
                <a:lnTo>
                  <a:pt x="1571625" y="83312"/>
                </a:lnTo>
                <a:lnTo>
                  <a:pt x="1568957" y="88137"/>
                </a:lnTo>
                <a:lnTo>
                  <a:pt x="1570863" y="94107"/>
                </a:lnTo>
                <a:lnTo>
                  <a:pt x="1575689" y="96774"/>
                </a:lnTo>
                <a:lnTo>
                  <a:pt x="1580514" y="99314"/>
                </a:lnTo>
                <a:lnTo>
                  <a:pt x="1586483" y="97536"/>
                </a:lnTo>
                <a:lnTo>
                  <a:pt x="1589024" y="92710"/>
                </a:lnTo>
                <a:lnTo>
                  <a:pt x="1637853" y="1778"/>
                </a:lnTo>
                <a:close/>
              </a:path>
              <a:path w="1638935" h="1011554">
                <a:moveTo>
                  <a:pt x="1619186" y="5587"/>
                </a:moveTo>
                <a:lnTo>
                  <a:pt x="1613280" y="5587"/>
                </a:lnTo>
                <a:lnTo>
                  <a:pt x="1622170" y="20193"/>
                </a:lnTo>
                <a:lnTo>
                  <a:pt x="1605256" y="20560"/>
                </a:lnTo>
                <a:lnTo>
                  <a:pt x="1595985" y="37859"/>
                </a:lnTo>
                <a:lnTo>
                  <a:pt x="1627251" y="18669"/>
                </a:lnTo>
                <a:lnTo>
                  <a:pt x="1619186" y="5587"/>
                </a:lnTo>
                <a:close/>
              </a:path>
              <a:path w="1638935" h="1011554">
                <a:moveTo>
                  <a:pt x="1638807" y="0"/>
                </a:moveTo>
                <a:lnTo>
                  <a:pt x="1528064" y="2412"/>
                </a:lnTo>
                <a:lnTo>
                  <a:pt x="1523745" y="6985"/>
                </a:lnTo>
                <a:lnTo>
                  <a:pt x="1524000" y="17907"/>
                </a:lnTo>
                <a:lnTo>
                  <a:pt x="1528572" y="22225"/>
                </a:lnTo>
                <a:lnTo>
                  <a:pt x="1585538" y="20988"/>
                </a:lnTo>
                <a:lnTo>
                  <a:pt x="1616837" y="1778"/>
                </a:lnTo>
                <a:lnTo>
                  <a:pt x="1637853" y="1778"/>
                </a:lnTo>
                <a:lnTo>
                  <a:pt x="1638807" y="0"/>
                </a:lnTo>
                <a:close/>
              </a:path>
              <a:path w="1638935" h="1011554">
                <a:moveTo>
                  <a:pt x="1616837" y="1778"/>
                </a:moveTo>
                <a:lnTo>
                  <a:pt x="1585538" y="20988"/>
                </a:lnTo>
                <a:lnTo>
                  <a:pt x="1605256" y="20560"/>
                </a:lnTo>
                <a:lnTo>
                  <a:pt x="1613280" y="5587"/>
                </a:lnTo>
                <a:lnTo>
                  <a:pt x="1619186" y="5587"/>
                </a:lnTo>
                <a:lnTo>
                  <a:pt x="1616837" y="1778"/>
                </a:lnTo>
                <a:close/>
              </a:path>
              <a:path w="1638935" h="1011554">
                <a:moveTo>
                  <a:pt x="1613280" y="5587"/>
                </a:moveTo>
                <a:lnTo>
                  <a:pt x="1605256" y="20560"/>
                </a:lnTo>
                <a:lnTo>
                  <a:pt x="1622170" y="20193"/>
                </a:lnTo>
                <a:lnTo>
                  <a:pt x="1613280" y="558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0445CD1D-06AF-0341-B17D-8D0EB3811EED}"/>
              </a:ext>
            </a:extLst>
          </p:cNvPr>
          <p:cNvSpPr/>
          <p:nvPr/>
        </p:nvSpPr>
        <p:spPr>
          <a:xfrm>
            <a:off x="1842782" y="2394681"/>
            <a:ext cx="2021205" cy="772477"/>
          </a:xfrm>
          <a:custGeom>
            <a:avLst/>
            <a:gdLst/>
            <a:ahLst/>
            <a:cxnLst/>
            <a:rect l="l" t="t" r="r" b="b"/>
            <a:pathLst>
              <a:path w="2694940" h="1029970">
                <a:moveTo>
                  <a:pt x="2638050" y="29281"/>
                </a:moveTo>
                <a:lnTo>
                  <a:pt x="0" y="1011300"/>
                </a:lnTo>
                <a:lnTo>
                  <a:pt x="6908" y="1029842"/>
                </a:lnTo>
                <a:lnTo>
                  <a:pt x="2644908" y="47870"/>
                </a:lnTo>
                <a:lnTo>
                  <a:pt x="2657363" y="32641"/>
                </a:lnTo>
                <a:lnTo>
                  <a:pt x="2638050" y="29281"/>
                </a:lnTo>
                <a:close/>
              </a:path>
              <a:path w="2694940" h="1029970">
                <a:moveTo>
                  <a:pt x="2680447" y="16509"/>
                </a:moveTo>
                <a:lnTo>
                  <a:pt x="2672359" y="16509"/>
                </a:lnTo>
                <a:lnTo>
                  <a:pt x="2679344" y="35051"/>
                </a:lnTo>
                <a:lnTo>
                  <a:pt x="2644908" y="47870"/>
                </a:lnTo>
                <a:lnTo>
                  <a:pt x="2608859" y="91947"/>
                </a:lnTo>
                <a:lnTo>
                  <a:pt x="2609367" y="98170"/>
                </a:lnTo>
                <a:lnTo>
                  <a:pt x="2617876" y="105155"/>
                </a:lnTo>
                <a:lnTo>
                  <a:pt x="2624099" y="104520"/>
                </a:lnTo>
                <a:lnTo>
                  <a:pt x="2627655" y="100329"/>
                </a:lnTo>
                <a:lnTo>
                  <a:pt x="2694330" y="18922"/>
                </a:lnTo>
                <a:lnTo>
                  <a:pt x="2680447" y="16509"/>
                </a:lnTo>
                <a:close/>
              </a:path>
              <a:path w="2694940" h="1029970">
                <a:moveTo>
                  <a:pt x="2657363" y="32641"/>
                </a:moveTo>
                <a:lnTo>
                  <a:pt x="2644908" y="47870"/>
                </a:lnTo>
                <a:lnTo>
                  <a:pt x="2677979" y="35559"/>
                </a:lnTo>
                <a:lnTo>
                  <a:pt x="2674137" y="35559"/>
                </a:lnTo>
                <a:lnTo>
                  <a:pt x="2657363" y="32641"/>
                </a:lnTo>
                <a:close/>
              </a:path>
              <a:path w="2694940" h="1029970">
                <a:moveTo>
                  <a:pt x="2668168" y="19430"/>
                </a:moveTo>
                <a:lnTo>
                  <a:pt x="2657363" y="32641"/>
                </a:lnTo>
                <a:lnTo>
                  <a:pt x="2674137" y="35559"/>
                </a:lnTo>
                <a:lnTo>
                  <a:pt x="2668168" y="19430"/>
                </a:lnTo>
                <a:close/>
              </a:path>
              <a:path w="2694940" h="1029970">
                <a:moveTo>
                  <a:pt x="2673459" y="19430"/>
                </a:moveTo>
                <a:lnTo>
                  <a:pt x="2668168" y="19430"/>
                </a:lnTo>
                <a:lnTo>
                  <a:pt x="2674137" y="35559"/>
                </a:lnTo>
                <a:lnTo>
                  <a:pt x="2677979" y="35559"/>
                </a:lnTo>
                <a:lnTo>
                  <a:pt x="2679344" y="35051"/>
                </a:lnTo>
                <a:lnTo>
                  <a:pt x="2673459" y="19430"/>
                </a:lnTo>
                <a:close/>
              </a:path>
              <a:path w="2694940" h="1029970">
                <a:moveTo>
                  <a:pt x="2672359" y="16509"/>
                </a:moveTo>
                <a:lnTo>
                  <a:pt x="2638050" y="29281"/>
                </a:lnTo>
                <a:lnTo>
                  <a:pt x="2657363" y="32641"/>
                </a:lnTo>
                <a:lnTo>
                  <a:pt x="2668168" y="19430"/>
                </a:lnTo>
                <a:lnTo>
                  <a:pt x="2673459" y="19430"/>
                </a:lnTo>
                <a:lnTo>
                  <a:pt x="2672359" y="16509"/>
                </a:lnTo>
                <a:close/>
              </a:path>
              <a:path w="2694940" h="1029970">
                <a:moveTo>
                  <a:pt x="2585237" y="0"/>
                </a:moveTo>
                <a:lnTo>
                  <a:pt x="2580157" y="3555"/>
                </a:lnTo>
                <a:lnTo>
                  <a:pt x="2579141" y="9016"/>
                </a:lnTo>
                <a:lnTo>
                  <a:pt x="2578252" y="14350"/>
                </a:lnTo>
                <a:lnTo>
                  <a:pt x="2581808" y="19557"/>
                </a:lnTo>
                <a:lnTo>
                  <a:pt x="2587269" y="20446"/>
                </a:lnTo>
                <a:lnTo>
                  <a:pt x="2638050" y="29281"/>
                </a:lnTo>
                <a:lnTo>
                  <a:pt x="2672359" y="16509"/>
                </a:lnTo>
                <a:lnTo>
                  <a:pt x="2680447" y="16509"/>
                </a:lnTo>
                <a:lnTo>
                  <a:pt x="258523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ABAF0E34-780D-F742-9BAC-8E15FEB50EE1}"/>
              </a:ext>
            </a:extLst>
          </p:cNvPr>
          <p:cNvSpPr/>
          <p:nvPr/>
        </p:nvSpPr>
        <p:spPr>
          <a:xfrm>
            <a:off x="1916248" y="2360486"/>
            <a:ext cx="1637815" cy="6648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2A2A744D-09A3-4945-AC57-FE12F978E4B3}"/>
              </a:ext>
            </a:extLst>
          </p:cNvPr>
          <p:cNvSpPr/>
          <p:nvPr/>
        </p:nvSpPr>
        <p:spPr>
          <a:xfrm>
            <a:off x="4188904" y="2345532"/>
            <a:ext cx="1637004" cy="6773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FFDAA32B-59F5-D043-AC90-AD6063DE3400}"/>
              </a:ext>
            </a:extLst>
          </p:cNvPr>
          <p:cNvSpPr txBox="1"/>
          <p:nvPr/>
        </p:nvSpPr>
        <p:spPr>
          <a:xfrm>
            <a:off x="4778312" y="855535"/>
            <a:ext cx="2855595" cy="763189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24288" rIns="0" bIns="0" rtlCol="0">
            <a:spAutoFit/>
          </a:bodyPr>
          <a:lstStyle/>
          <a:p>
            <a:pPr marL="68580">
              <a:spcBef>
                <a:spcPts val="191"/>
              </a:spcBef>
            </a:pPr>
            <a:r>
              <a:rPr sz="1200" spc="-30" dirty="0">
                <a:solidFill>
                  <a:srgbClr val="4285F4"/>
                </a:solidFill>
                <a:latin typeface="Calibri"/>
                <a:cs typeface="Calibri"/>
              </a:rPr>
              <a:t>We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can </a:t>
            </a:r>
            <a:r>
              <a:rPr sz="1200" spc="-15" dirty="0">
                <a:solidFill>
                  <a:srgbClr val="4285F4"/>
                </a:solidFill>
                <a:latin typeface="Calibri"/>
                <a:cs typeface="Calibri"/>
              </a:rPr>
              <a:t>regard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this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hidden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state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as</a:t>
            </a:r>
            <a:r>
              <a:rPr sz="1200" spc="5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  <a:p>
            <a:pPr marL="68580" marR="104775"/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representation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of the </a:t>
            </a:r>
            <a:r>
              <a:rPr sz="1200" spc="-15" dirty="0">
                <a:solidFill>
                  <a:srgbClr val="4285F4"/>
                </a:solidFill>
                <a:latin typeface="Calibri"/>
                <a:cs typeface="Calibri"/>
              </a:rPr>
              <a:t>word </a:t>
            </a:r>
            <a:r>
              <a:rPr sz="1200" dirty="0">
                <a:solidFill>
                  <a:srgbClr val="4285F4"/>
                </a:solidFill>
                <a:latin typeface="Calibri"/>
                <a:cs typeface="Calibri"/>
              </a:rPr>
              <a:t>“</a:t>
            </a:r>
            <a:r>
              <a:rPr sz="1200" i="1" dirty="0">
                <a:solidFill>
                  <a:srgbClr val="4285F4"/>
                </a:solidFill>
                <a:latin typeface="Calibri"/>
                <a:cs typeface="Calibri"/>
              </a:rPr>
              <a:t>terribly”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in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the 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context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of this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sentence. </a:t>
            </a:r>
            <a:r>
              <a:rPr sz="1200" spc="-30" dirty="0">
                <a:solidFill>
                  <a:srgbClr val="4285F4"/>
                </a:solidFill>
                <a:latin typeface="Calibri"/>
                <a:cs typeface="Calibri"/>
              </a:rPr>
              <a:t>We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call this a  </a:t>
            </a:r>
            <a:r>
              <a:rPr sz="1200" i="1" spc="-11" dirty="0">
                <a:solidFill>
                  <a:srgbClr val="4285F4"/>
                </a:solidFill>
                <a:latin typeface="Calibri"/>
                <a:cs typeface="Calibri"/>
              </a:rPr>
              <a:t>contextual</a:t>
            </a:r>
            <a:r>
              <a:rPr sz="1200" i="1" spc="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i="1" spc="-8" dirty="0">
                <a:solidFill>
                  <a:srgbClr val="4285F4"/>
                </a:solidFill>
                <a:latin typeface="Calibri"/>
                <a:cs typeface="Calibri"/>
              </a:rPr>
              <a:t>representation.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AF11F7E9-B260-924D-BCAD-F1F9BF0C8E86}"/>
              </a:ext>
            </a:extLst>
          </p:cNvPr>
          <p:cNvSpPr/>
          <p:nvPr/>
        </p:nvSpPr>
        <p:spPr>
          <a:xfrm>
            <a:off x="4253674" y="1659254"/>
            <a:ext cx="815340" cy="1366838"/>
          </a:xfrm>
          <a:custGeom>
            <a:avLst/>
            <a:gdLst/>
            <a:ahLst/>
            <a:cxnLst/>
            <a:rect l="l" t="t" r="r" b="b"/>
            <a:pathLst>
              <a:path w="1087120" h="1822450">
                <a:moveTo>
                  <a:pt x="6858" y="1725295"/>
                </a:moveTo>
                <a:lnTo>
                  <a:pt x="0" y="1822196"/>
                </a:lnTo>
                <a:lnTo>
                  <a:pt x="81661" y="1769491"/>
                </a:lnTo>
                <a:lnTo>
                  <a:pt x="77791" y="1767205"/>
                </a:lnTo>
                <a:lnTo>
                  <a:pt x="49275" y="1767205"/>
                </a:lnTo>
                <a:lnTo>
                  <a:pt x="24384" y="1752473"/>
                </a:lnTo>
                <a:lnTo>
                  <a:pt x="31761" y="1740008"/>
                </a:lnTo>
                <a:lnTo>
                  <a:pt x="6858" y="1725295"/>
                </a:lnTo>
                <a:close/>
              </a:path>
              <a:path w="1087120" h="1822450">
                <a:moveTo>
                  <a:pt x="31761" y="1740008"/>
                </a:moveTo>
                <a:lnTo>
                  <a:pt x="24384" y="1752473"/>
                </a:lnTo>
                <a:lnTo>
                  <a:pt x="49275" y="1767205"/>
                </a:lnTo>
                <a:lnTo>
                  <a:pt x="56664" y="1754722"/>
                </a:lnTo>
                <a:lnTo>
                  <a:pt x="31761" y="1740008"/>
                </a:lnTo>
                <a:close/>
              </a:path>
              <a:path w="1087120" h="1822450">
                <a:moveTo>
                  <a:pt x="56664" y="1754722"/>
                </a:moveTo>
                <a:lnTo>
                  <a:pt x="49275" y="1767205"/>
                </a:lnTo>
                <a:lnTo>
                  <a:pt x="77791" y="1767205"/>
                </a:lnTo>
                <a:lnTo>
                  <a:pt x="56664" y="1754722"/>
                </a:lnTo>
                <a:close/>
              </a:path>
              <a:path w="1087120" h="1822450">
                <a:moveTo>
                  <a:pt x="1061720" y="0"/>
                </a:moveTo>
                <a:lnTo>
                  <a:pt x="31761" y="1740008"/>
                </a:lnTo>
                <a:lnTo>
                  <a:pt x="56664" y="1754722"/>
                </a:lnTo>
                <a:lnTo>
                  <a:pt x="1086612" y="14732"/>
                </a:lnTo>
                <a:lnTo>
                  <a:pt x="106172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6C385285-6952-A843-B156-E2AD540AC269}"/>
              </a:ext>
            </a:extLst>
          </p:cNvPr>
          <p:cNvSpPr/>
          <p:nvPr/>
        </p:nvSpPr>
        <p:spPr>
          <a:xfrm>
            <a:off x="4001071" y="3026093"/>
            <a:ext cx="504349" cy="1071086"/>
          </a:xfrm>
          <a:custGeom>
            <a:avLst/>
            <a:gdLst/>
            <a:ahLst/>
            <a:cxnLst/>
            <a:rect l="l" t="t" r="r" b="b"/>
            <a:pathLst>
              <a:path w="672464" h="1428114">
                <a:moveTo>
                  <a:pt x="0" y="1427988"/>
                </a:moveTo>
                <a:lnTo>
                  <a:pt x="672084" y="1427988"/>
                </a:lnTo>
                <a:lnTo>
                  <a:pt x="672084" y="0"/>
                </a:lnTo>
                <a:lnTo>
                  <a:pt x="0" y="0"/>
                </a:lnTo>
                <a:lnTo>
                  <a:pt x="0" y="1427988"/>
                </a:lnTo>
                <a:close/>
              </a:path>
            </a:pathLst>
          </a:custGeom>
          <a:ln w="28956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2325D20C-3627-DB41-AD9E-465464AC4EDA}"/>
              </a:ext>
            </a:extLst>
          </p:cNvPr>
          <p:cNvSpPr txBox="1"/>
          <p:nvPr/>
        </p:nvSpPr>
        <p:spPr>
          <a:xfrm>
            <a:off x="6250495" y="1873949"/>
            <a:ext cx="1546860" cy="2990850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24288" rIns="0" bIns="0" rtlCol="0">
            <a:spAutoFit/>
          </a:bodyPr>
          <a:lstStyle/>
          <a:p>
            <a:pPr marL="68104" marR="129540">
              <a:spcBef>
                <a:spcPts val="191"/>
              </a:spcBef>
            </a:pP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These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contextual 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representations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only 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contain information 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about the </a:t>
            </a:r>
            <a:r>
              <a:rPr sz="1200" i="1" dirty="0">
                <a:solidFill>
                  <a:srgbClr val="4285F4"/>
                </a:solidFill>
                <a:latin typeface="Calibri"/>
                <a:cs typeface="Calibri"/>
              </a:rPr>
              <a:t>left</a:t>
            </a:r>
            <a:r>
              <a:rPr sz="1200" i="1" spc="-4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context 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(e.g. </a:t>
            </a:r>
            <a:r>
              <a:rPr sz="1200" i="1" spc="-4" dirty="0">
                <a:solidFill>
                  <a:srgbClr val="4285F4"/>
                </a:solidFill>
                <a:latin typeface="Calibri"/>
                <a:cs typeface="Calibri"/>
              </a:rPr>
              <a:t>“the</a:t>
            </a:r>
            <a:r>
              <a:rPr sz="1200" i="1" spc="8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i="1" spc="-8" dirty="0">
                <a:solidFill>
                  <a:srgbClr val="4285F4"/>
                </a:solidFill>
                <a:latin typeface="Calibri"/>
                <a:cs typeface="Calibri"/>
              </a:rPr>
              <a:t>movie</a:t>
            </a:r>
            <a:endParaRPr sz="1200">
              <a:latin typeface="Calibri"/>
              <a:cs typeface="Calibri"/>
            </a:endParaRPr>
          </a:p>
          <a:p>
            <a:pPr marL="68104">
              <a:spcBef>
                <a:spcPts val="4"/>
              </a:spcBef>
            </a:pPr>
            <a:r>
              <a:rPr sz="1200" i="1" spc="-4" dirty="0">
                <a:solidFill>
                  <a:srgbClr val="4285F4"/>
                </a:solidFill>
                <a:latin typeface="Calibri"/>
                <a:cs typeface="Calibri"/>
              </a:rPr>
              <a:t>was”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).</a:t>
            </a:r>
            <a:endParaRPr sz="120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238">
              <a:latin typeface="Times New Roman"/>
              <a:cs typeface="Times New Roman"/>
            </a:endParaRPr>
          </a:p>
          <a:p>
            <a:pPr marL="68104"/>
            <a:r>
              <a:rPr sz="1200" b="1" spc="-8" dirty="0">
                <a:solidFill>
                  <a:srgbClr val="4285F4"/>
                </a:solidFill>
                <a:latin typeface="Calibri"/>
                <a:cs typeface="Calibri"/>
              </a:rPr>
              <a:t>What </a:t>
            </a:r>
            <a:r>
              <a:rPr sz="1200" b="1" spc="-4" dirty="0">
                <a:solidFill>
                  <a:srgbClr val="4285F4"/>
                </a:solidFill>
                <a:latin typeface="Calibri"/>
                <a:cs typeface="Calibri"/>
              </a:rPr>
              <a:t>about</a:t>
            </a:r>
            <a:r>
              <a:rPr sz="1200" b="1" spc="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b="1" i="1" spc="-8" dirty="0">
                <a:solidFill>
                  <a:srgbClr val="4285F4"/>
                </a:solidFill>
                <a:latin typeface="Calibri"/>
                <a:cs typeface="Calibri"/>
              </a:rPr>
              <a:t>right</a:t>
            </a:r>
            <a:endParaRPr sz="1200">
              <a:latin typeface="Calibri"/>
              <a:cs typeface="Calibri"/>
            </a:endParaRPr>
          </a:p>
          <a:p>
            <a:pPr marL="68104"/>
            <a:r>
              <a:rPr sz="1200" b="1" spc="-11" dirty="0">
                <a:solidFill>
                  <a:srgbClr val="4285F4"/>
                </a:solidFill>
                <a:latin typeface="Calibri"/>
                <a:cs typeface="Calibri"/>
              </a:rPr>
              <a:t>context?</a:t>
            </a:r>
            <a:endParaRPr sz="1200">
              <a:latin typeface="Calibri"/>
              <a:cs typeface="Calibri"/>
            </a:endParaRPr>
          </a:p>
          <a:p>
            <a:pPr>
              <a:spcBef>
                <a:spcPts val="19"/>
              </a:spcBef>
            </a:pPr>
            <a:endParaRPr sz="1238">
              <a:latin typeface="Times New Roman"/>
              <a:cs typeface="Times New Roman"/>
            </a:endParaRPr>
          </a:p>
          <a:p>
            <a:pPr marL="68104" marR="126683">
              <a:spcBef>
                <a:spcPts val="4"/>
              </a:spcBef>
            </a:pP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In this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example,  </a:t>
            </a:r>
            <a:r>
              <a:rPr sz="1200" i="1" spc="-11" dirty="0">
                <a:solidFill>
                  <a:srgbClr val="4285F4"/>
                </a:solidFill>
                <a:latin typeface="Calibri"/>
                <a:cs typeface="Calibri"/>
              </a:rPr>
              <a:t>“exciting”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is in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the 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right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context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and this  modifies the</a:t>
            </a:r>
            <a:r>
              <a:rPr sz="1200" spc="-41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meaning  of </a:t>
            </a:r>
            <a:r>
              <a:rPr sz="1200" i="1" dirty="0">
                <a:solidFill>
                  <a:srgbClr val="4285F4"/>
                </a:solidFill>
                <a:latin typeface="Calibri"/>
                <a:cs typeface="Calibri"/>
              </a:rPr>
              <a:t>“terribly”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(from 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negative to</a:t>
            </a:r>
            <a:r>
              <a:rPr sz="1200" spc="-3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positive)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3A80465C-FB3C-464E-B84F-410B57B4C0B5}"/>
              </a:ext>
            </a:extLst>
          </p:cNvPr>
          <p:cNvSpPr txBox="1">
            <a:spLocks/>
          </p:cNvSpPr>
          <p:nvPr/>
        </p:nvSpPr>
        <p:spPr>
          <a:xfrm>
            <a:off x="1430655" y="134991"/>
            <a:ext cx="3942398" cy="1280800"/>
          </a:xfrm>
          <a:prstGeom prst="rect">
            <a:avLst/>
          </a:prstGeom>
        </p:spPr>
        <p:txBody>
          <a:bodyPr vert="horz" wrap="square" lIns="0" tIns="61913" rIns="0" bIns="0" rtlCol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Segoe UI Symbol"/>
                <a:ea typeface="+mj-ea"/>
                <a:cs typeface="Segoe UI Symbol"/>
              </a:defRPr>
            </a:lvl1pPr>
          </a:lstStyle>
          <a:p>
            <a:pPr marL="9525">
              <a:spcBef>
                <a:spcPts val="488"/>
              </a:spcBef>
            </a:pPr>
            <a:r>
              <a:rPr lang="en-US" kern="0">
                <a:solidFill>
                  <a:srgbClr val="3986FF"/>
                </a:solidFill>
                <a:latin typeface="Calibri"/>
                <a:cs typeface="Calibri"/>
              </a:rPr>
              <a:t>Bidirectional RNNs:</a:t>
            </a:r>
            <a:r>
              <a:rPr lang="en-US" kern="0" spc="-41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lang="en-US" kern="0" spc="-4">
                <a:solidFill>
                  <a:srgbClr val="3986FF"/>
                </a:solidFill>
                <a:latin typeface="Calibri"/>
                <a:cs typeface="Calibri"/>
              </a:rPr>
              <a:t>motivation</a:t>
            </a:r>
          </a:p>
          <a:p>
            <a:pPr marL="24765">
              <a:spcBef>
                <a:spcPts val="233"/>
              </a:spcBef>
            </a:pPr>
            <a:r>
              <a:rPr lang="en-US" sz="1350" u="heavy" kern="0" spc="-23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Task: </a:t>
            </a:r>
            <a:r>
              <a:rPr lang="en-US" sz="1350" u="heavy" kern="0" spc="-4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Sentiment</a:t>
            </a:r>
            <a:r>
              <a:rPr lang="en-US" sz="1350" u="heavy" kern="0" spc="8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1350" u="heavy" kern="0" spc="-8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Classification</a:t>
            </a:r>
            <a:endParaRPr lang="en-US" sz="1350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01276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57150"/>
            <a:ext cx="8902599" cy="492443"/>
          </a:xfrm>
        </p:spPr>
        <p:txBody>
          <a:bodyPr/>
          <a:lstStyle/>
          <a:p>
            <a:r>
              <a:rPr lang="en-US" dirty="0"/>
              <a:t>LSTMs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E511B66-CF53-D44D-8C51-CBDDFED69BE4}"/>
              </a:ext>
            </a:extLst>
          </p:cNvPr>
          <p:cNvSpPr txBox="1">
            <a:spLocks/>
          </p:cNvSpPr>
          <p:nvPr/>
        </p:nvSpPr>
        <p:spPr>
          <a:xfrm>
            <a:off x="1430656" y="187033"/>
            <a:ext cx="2395061" cy="99498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Segoe UI Symbol"/>
                <a:ea typeface="+mj-ea"/>
                <a:cs typeface="Segoe UI Symbol"/>
              </a:defRPr>
            </a:lvl1pPr>
          </a:lstStyle>
          <a:p>
            <a:pPr marL="9525">
              <a:spcBef>
                <a:spcPts val="79"/>
              </a:spcBef>
            </a:pPr>
            <a:r>
              <a:rPr lang="en-US" kern="0">
                <a:solidFill>
                  <a:srgbClr val="3986FF"/>
                </a:solidFill>
                <a:latin typeface="Calibri"/>
                <a:cs typeface="Calibri"/>
              </a:rPr>
              <a:t>Bidirectional</a:t>
            </a:r>
            <a:r>
              <a:rPr lang="en-US" kern="0" spc="-45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lang="en-US" kern="0">
                <a:solidFill>
                  <a:srgbClr val="3986FF"/>
                </a:solidFill>
                <a:latin typeface="Calibri"/>
                <a:cs typeface="Calibri"/>
              </a:rPr>
              <a:t>RNNs</a:t>
            </a:r>
            <a:endParaRPr lang="en-US" kern="0" dirty="0">
              <a:solidFill>
                <a:srgbClr val="3986FF"/>
              </a:solidFill>
              <a:latin typeface="Calibri"/>
              <a:cs typeface="Calibri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02BE02E-4069-664C-AFDB-D6F1FA7A57A5}"/>
              </a:ext>
            </a:extLst>
          </p:cNvPr>
          <p:cNvSpPr/>
          <p:nvPr/>
        </p:nvSpPr>
        <p:spPr>
          <a:xfrm>
            <a:off x="2850641" y="826389"/>
            <a:ext cx="4722876" cy="3860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85EDFE4-CA00-414F-9054-2D28CF018540}"/>
              </a:ext>
            </a:extLst>
          </p:cNvPr>
          <p:cNvSpPr txBox="1"/>
          <p:nvPr/>
        </p:nvSpPr>
        <p:spPr>
          <a:xfrm>
            <a:off x="5156834" y="4687062"/>
            <a:ext cx="51530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23" dirty="0">
                <a:latin typeface="Calibri"/>
                <a:cs typeface="Calibri"/>
              </a:rPr>
              <a:t>t</a:t>
            </a:r>
            <a:r>
              <a:rPr sz="1350" i="1" dirty="0">
                <a:latin typeface="Calibri"/>
                <a:cs typeface="Calibri"/>
              </a:rPr>
              <a:t>er</a:t>
            </a:r>
            <a:r>
              <a:rPr sz="1350" i="1" spc="-8" dirty="0">
                <a:latin typeface="Calibri"/>
                <a:cs typeface="Calibri"/>
              </a:rPr>
              <a:t>r</a:t>
            </a:r>
            <a:r>
              <a:rPr sz="1350" i="1" spc="-4" dirty="0">
                <a:latin typeface="Calibri"/>
                <a:cs typeface="Calibri"/>
              </a:rPr>
              <a:t>ib</a:t>
            </a:r>
            <a:r>
              <a:rPr sz="1350" i="1" spc="-8" dirty="0">
                <a:latin typeface="Calibri"/>
                <a:cs typeface="Calibri"/>
              </a:rPr>
              <a:t>l</a:t>
            </a:r>
            <a:r>
              <a:rPr sz="1350" i="1" dirty="0">
                <a:latin typeface="Calibri"/>
                <a:cs typeface="Calibri"/>
              </a:rPr>
              <a:t>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C51326-FDF4-8347-B7AB-147CA8082F89}"/>
              </a:ext>
            </a:extLst>
          </p:cNvPr>
          <p:cNvSpPr txBox="1"/>
          <p:nvPr/>
        </p:nvSpPr>
        <p:spPr>
          <a:xfrm>
            <a:off x="5939313" y="4687062"/>
            <a:ext cx="55054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26" dirty="0">
                <a:latin typeface="Calibri"/>
                <a:cs typeface="Calibri"/>
              </a:rPr>
              <a:t>e</a:t>
            </a:r>
            <a:r>
              <a:rPr sz="1350" i="1" spc="-30" dirty="0">
                <a:latin typeface="Calibri"/>
                <a:cs typeface="Calibri"/>
              </a:rPr>
              <a:t>x</a:t>
            </a:r>
            <a:r>
              <a:rPr sz="1350" i="1" dirty="0">
                <a:latin typeface="Calibri"/>
                <a:cs typeface="Calibri"/>
              </a:rPr>
              <a:t>c</a:t>
            </a:r>
            <a:r>
              <a:rPr sz="1350" i="1" spc="-11" dirty="0">
                <a:latin typeface="Calibri"/>
                <a:cs typeface="Calibri"/>
              </a:rPr>
              <a:t>i</a:t>
            </a:r>
            <a:r>
              <a:rPr sz="1350" i="1" dirty="0">
                <a:latin typeface="Calibri"/>
                <a:cs typeface="Calibri"/>
              </a:rPr>
              <a:t>t</a:t>
            </a:r>
            <a:r>
              <a:rPr sz="1350" i="1" spc="-8" dirty="0">
                <a:latin typeface="Calibri"/>
                <a:cs typeface="Calibri"/>
              </a:rPr>
              <a:t>i</a:t>
            </a:r>
            <a:r>
              <a:rPr sz="1350" i="1" spc="-4" dirty="0">
                <a:latin typeface="Calibri"/>
                <a:cs typeface="Calibri"/>
              </a:rPr>
              <a:t>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63B028C-7570-5646-AFB3-CCC8B5134C25}"/>
              </a:ext>
            </a:extLst>
          </p:cNvPr>
          <p:cNvSpPr txBox="1"/>
          <p:nvPr/>
        </p:nvSpPr>
        <p:spPr>
          <a:xfrm>
            <a:off x="6985825" y="4687062"/>
            <a:ext cx="7524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!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C3CB52D-96AC-484A-85E1-82C6F976AF58}"/>
              </a:ext>
            </a:extLst>
          </p:cNvPr>
          <p:cNvSpPr txBox="1"/>
          <p:nvPr/>
        </p:nvSpPr>
        <p:spPr>
          <a:xfrm>
            <a:off x="2885884" y="4693692"/>
            <a:ext cx="24669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t</a:t>
            </a:r>
            <a:r>
              <a:rPr sz="1350" i="1" spc="-8" dirty="0">
                <a:latin typeface="Calibri"/>
                <a:cs typeface="Calibri"/>
              </a:rPr>
              <a:t>h</a:t>
            </a:r>
            <a:r>
              <a:rPr sz="1350" i="1" dirty="0"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84426891-FDF9-AA41-A02A-D7E03DBC4EAE}"/>
              </a:ext>
            </a:extLst>
          </p:cNvPr>
          <p:cNvSpPr txBox="1"/>
          <p:nvPr/>
        </p:nvSpPr>
        <p:spPr>
          <a:xfrm>
            <a:off x="3595306" y="4693692"/>
            <a:ext cx="43957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m</a:t>
            </a:r>
            <a:r>
              <a:rPr sz="1350" i="1" spc="-11" dirty="0">
                <a:latin typeface="Calibri"/>
                <a:cs typeface="Calibri"/>
              </a:rPr>
              <a:t>o</a:t>
            </a:r>
            <a:r>
              <a:rPr sz="1350" i="1" dirty="0">
                <a:latin typeface="Calibri"/>
                <a:cs typeface="Calibri"/>
              </a:rPr>
              <a:t>v</a:t>
            </a:r>
            <a:r>
              <a:rPr sz="1350" i="1" spc="-8" dirty="0">
                <a:latin typeface="Calibri"/>
                <a:cs typeface="Calibri"/>
              </a:rPr>
              <a:t>i</a:t>
            </a:r>
            <a:r>
              <a:rPr sz="1350" i="1" dirty="0"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ED68219-ED3E-4040-AE54-A418FB12E5EF}"/>
              </a:ext>
            </a:extLst>
          </p:cNvPr>
          <p:cNvSpPr txBox="1"/>
          <p:nvPr/>
        </p:nvSpPr>
        <p:spPr>
          <a:xfrm>
            <a:off x="4453222" y="4693692"/>
            <a:ext cx="29622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w</a:t>
            </a:r>
            <a:r>
              <a:rPr sz="1350" i="1" spc="-8" dirty="0">
                <a:latin typeface="Calibri"/>
                <a:cs typeface="Calibri"/>
              </a:rPr>
              <a:t>a</a:t>
            </a:r>
            <a:r>
              <a:rPr sz="1350" i="1" dirty="0">
                <a:latin typeface="Calibri"/>
                <a:cs typeface="Calibri"/>
              </a:rPr>
              <a:t>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4B5AFC9-2A36-4143-886B-CF1B4BCB8E9C}"/>
              </a:ext>
            </a:extLst>
          </p:cNvPr>
          <p:cNvSpPr txBox="1"/>
          <p:nvPr/>
        </p:nvSpPr>
        <p:spPr>
          <a:xfrm>
            <a:off x="1311554" y="3733800"/>
            <a:ext cx="95059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1" dirty="0">
                <a:solidFill>
                  <a:srgbClr val="C00000"/>
                </a:solidFill>
                <a:latin typeface="Calibri"/>
                <a:cs typeface="Calibri"/>
              </a:rPr>
              <a:t>Forward</a:t>
            </a:r>
            <a:r>
              <a:rPr sz="135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1E4145F-4350-CB49-BB82-00F6887A72A0}"/>
              </a:ext>
            </a:extLst>
          </p:cNvPr>
          <p:cNvSpPr txBox="1"/>
          <p:nvPr/>
        </p:nvSpPr>
        <p:spPr>
          <a:xfrm>
            <a:off x="1311555" y="2931414"/>
            <a:ext cx="104727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solidFill>
                  <a:srgbClr val="177145"/>
                </a:solidFill>
                <a:latin typeface="Calibri"/>
                <a:cs typeface="Calibri"/>
              </a:rPr>
              <a:t>Backward</a:t>
            </a:r>
            <a:r>
              <a:rPr sz="1350" spc="-56" dirty="0">
                <a:solidFill>
                  <a:srgbClr val="177145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177145"/>
                </a:solidFill>
                <a:latin typeface="Calibri"/>
                <a:cs typeface="Calibri"/>
              </a:rPr>
              <a:t>RNN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F48AC7EB-B66B-7F4E-86B4-326527AB3FC9}"/>
              </a:ext>
            </a:extLst>
          </p:cNvPr>
          <p:cNvSpPr txBox="1"/>
          <p:nvPr/>
        </p:nvSpPr>
        <p:spPr>
          <a:xfrm>
            <a:off x="1311554" y="1382458"/>
            <a:ext cx="985838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350" spc="-4" dirty="0">
                <a:solidFill>
                  <a:srgbClr val="7E7E7E"/>
                </a:solidFill>
                <a:latin typeface="Calibri"/>
                <a:cs typeface="Calibri"/>
              </a:rPr>
              <a:t>Con</a:t>
            </a:r>
            <a:r>
              <a:rPr sz="1350" spc="-11" dirty="0">
                <a:solidFill>
                  <a:srgbClr val="7E7E7E"/>
                </a:solidFill>
                <a:latin typeface="Calibri"/>
                <a:cs typeface="Calibri"/>
              </a:rPr>
              <a:t>ca</a:t>
            </a:r>
            <a:r>
              <a:rPr sz="1350" spc="-23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35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350" spc="4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350" spc="-11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350" spc="-23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350" dirty="0">
                <a:solidFill>
                  <a:srgbClr val="7E7E7E"/>
                </a:solidFill>
                <a:latin typeface="Calibri"/>
                <a:cs typeface="Calibri"/>
              </a:rPr>
              <a:t>ed  </a:t>
            </a:r>
            <a:r>
              <a:rPr sz="1350" spc="-4" dirty="0">
                <a:solidFill>
                  <a:srgbClr val="7E7E7E"/>
                </a:solidFill>
                <a:latin typeface="Calibri"/>
                <a:cs typeface="Calibri"/>
              </a:rPr>
              <a:t>hidden</a:t>
            </a:r>
            <a:r>
              <a:rPr sz="1350" spc="-19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350" spc="-15" dirty="0">
                <a:solidFill>
                  <a:srgbClr val="7E7E7E"/>
                </a:solidFill>
                <a:latin typeface="Calibri"/>
                <a:cs typeface="Calibri"/>
              </a:rPr>
              <a:t>states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9E402ED-9BBE-1149-8613-216CC66EAA2E}"/>
              </a:ext>
            </a:extLst>
          </p:cNvPr>
          <p:cNvSpPr txBox="1"/>
          <p:nvPr/>
        </p:nvSpPr>
        <p:spPr>
          <a:xfrm>
            <a:off x="4572571" y="93154"/>
            <a:ext cx="2855595" cy="393857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24288" rIns="0" bIns="0" rtlCol="0">
            <a:spAutoFit/>
          </a:bodyPr>
          <a:lstStyle/>
          <a:p>
            <a:pPr marL="68104">
              <a:spcBef>
                <a:spcPts val="191"/>
              </a:spcBef>
            </a:pP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This </a:t>
            </a:r>
            <a:r>
              <a:rPr sz="1200" spc="-8" dirty="0">
                <a:solidFill>
                  <a:srgbClr val="4285F4"/>
                </a:solidFill>
                <a:latin typeface="Calibri"/>
                <a:cs typeface="Calibri"/>
              </a:rPr>
              <a:t>contextual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representation </a:t>
            </a: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of</a:t>
            </a:r>
            <a:r>
              <a:rPr sz="1200" spc="11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285F4"/>
                </a:solidFill>
                <a:latin typeface="Calibri"/>
                <a:cs typeface="Calibri"/>
              </a:rPr>
              <a:t>“terribly”</a:t>
            </a:r>
            <a:endParaRPr sz="1200">
              <a:latin typeface="Calibri"/>
              <a:cs typeface="Calibri"/>
            </a:endParaRPr>
          </a:p>
          <a:p>
            <a:pPr marL="68104">
              <a:spcBef>
                <a:spcPts val="4"/>
              </a:spcBef>
            </a:pPr>
            <a:r>
              <a:rPr sz="1200" spc="-4" dirty="0">
                <a:solidFill>
                  <a:srgbClr val="4285F4"/>
                </a:solidFill>
                <a:latin typeface="Calibri"/>
                <a:cs typeface="Calibri"/>
              </a:rPr>
              <a:t>has both left and right</a:t>
            </a:r>
            <a:r>
              <a:rPr sz="1200" spc="-26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200" spc="-11" dirty="0">
                <a:solidFill>
                  <a:srgbClr val="4285F4"/>
                </a:solidFill>
                <a:latin typeface="Calibri"/>
                <a:cs typeface="Calibri"/>
              </a:rPr>
              <a:t>context!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5001E492-5FA4-DB42-83F7-059DA382DC73}"/>
              </a:ext>
            </a:extLst>
          </p:cNvPr>
          <p:cNvSpPr/>
          <p:nvPr/>
        </p:nvSpPr>
        <p:spPr>
          <a:xfrm>
            <a:off x="5400103" y="521588"/>
            <a:ext cx="602933" cy="197168"/>
          </a:xfrm>
          <a:custGeom>
            <a:avLst/>
            <a:gdLst/>
            <a:ahLst/>
            <a:cxnLst/>
            <a:rect l="l" t="t" r="r" b="b"/>
            <a:pathLst>
              <a:path w="803910" h="262890">
                <a:moveTo>
                  <a:pt x="71374" y="179450"/>
                </a:moveTo>
                <a:lnTo>
                  <a:pt x="0" y="245363"/>
                </a:lnTo>
                <a:lnTo>
                  <a:pt x="95503" y="262889"/>
                </a:lnTo>
                <a:lnTo>
                  <a:pt x="88635" y="239140"/>
                </a:lnTo>
                <a:lnTo>
                  <a:pt x="73533" y="239140"/>
                </a:lnTo>
                <a:lnTo>
                  <a:pt x="65532" y="211327"/>
                </a:lnTo>
                <a:lnTo>
                  <a:pt x="79428" y="207304"/>
                </a:lnTo>
                <a:lnTo>
                  <a:pt x="71374" y="179450"/>
                </a:lnTo>
                <a:close/>
              </a:path>
              <a:path w="803910" h="262890">
                <a:moveTo>
                  <a:pt x="79428" y="207304"/>
                </a:moveTo>
                <a:lnTo>
                  <a:pt x="65532" y="211327"/>
                </a:lnTo>
                <a:lnTo>
                  <a:pt x="73533" y="239140"/>
                </a:lnTo>
                <a:lnTo>
                  <a:pt x="87469" y="235108"/>
                </a:lnTo>
                <a:lnTo>
                  <a:pt x="79428" y="207304"/>
                </a:lnTo>
                <a:close/>
              </a:path>
              <a:path w="803910" h="262890">
                <a:moveTo>
                  <a:pt x="87469" y="235108"/>
                </a:moveTo>
                <a:lnTo>
                  <a:pt x="73533" y="239140"/>
                </a:lnTo>
                <a:lnTo>
                  <a:pt x="88635" y="239140"/>
                </a:lnTo>
                <a:lnTo>
                  <a:pt x="87469" y="235108"/>
                </a:lnTo>
                <a:close/>
              </a:path>
              <a:path w="803910" h="262890">
                <a:moveTo>
                  <a:pt x="795401" y="0"/>
                </a:moveTo>
                <a:lnTo>
                  <a:pt x="79428" y="207304"/>
                </a:lnTo>
                <a:lnTo>
                  <a:pt x="87469" y="235108"/>
                </a:lnTo>
                <a:lnTo>
                  <a:pt x="803401" y="27939"/>
                </a:lnTo>
                <a:lnTo>
                  <a:pt x="795401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708D8E-6EAD-534E-8CE4-3F41E31E33CC}"/>
              </a:ext>
            </a:extLst>
          </p:cNvPr>
          <p:cNvSpPr/>
          <p:nvPr/>
        </p:nvSpPr>
        <p:spPr>
          <a:xfrm>
            <a:off x="5148644" y="705802"/>
            <a:ext cx="504349" cy="1784509"/>
          </a:xfrm>
          <a:custGeom>
            <a:avLst/>
            <a:gdLst/>
            <a:ahLst/>
            <a:cxnLst/>
            <a:rect l="l" t="t" r="r" b="b"/>
            <a:pathLst>
              <a:path w="672464" h="2379345">
                <a:moveTo>
                  <a:pt x="0" y="2378964"/>
                </a:moveTo>
                <a:lnTo>
                  <a:pt x="672084" y="2378964"/>
                </a:lnTo>
                <a:lnTo>
                  <a:pt x="672084" y="0"/>
                </a:lnTo>
                <a:lnTo>
                  <a:pt x="0" y="0"/>
                </a:lnTo>
                <a:lnTo>
                  <a:pt x="0" y="2378964"/>
                </a:lnTo>
                <a:close/>
              </a:path>
            </a:pathLst>
          </a:custGeom>
          <a:ln w="28956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F41FAB74-16DB-814F-B282-D5DF80302BD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6080760" y="3587591"/>
            <a:ext cx="1577340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>
              <a:lnSpc>
                <a:spcPts val="1076"/>
              </a:lnSpc>
            </a:pPr>
            <a:fld id="{81D60167-4931-47E6-BA6A-407CBD079E47}" type="slidenum">
              <a:rPr dirty="0"/>
              <a:pPr marL="19050">
                <a:lnSpc>
                  <a:spcPts val="1076"/>
                </a:lnSpc>
              </a:pPr>
              <a:t>68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4259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57150"/>
            <a:ext cx="8902599" cy="492443"/>
          </a:xfrm>
        </p:spPr>
        <p:txBody>
          <a:bodyPr/>
          <a:lstStyle/>
          <a:p>
            <a:r>
              <a:rPr lang="en-US" dirty="0"/>
              <a:t>LSTMs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FD0B3D6-1E76-E84A-A744-780BD02062EA}"/>
              </a:ext>
            </a:extLst>
          </p:cNvPr>
          <p:cNvSpPr/>
          <p:nvPr/>
        </p:nvSpPr>
        <p:spPr>
          <a:xfrm>
            <a:off x="3508071" y="2073835"/>
            <a:ext cx="2666704" cy="10759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CBF5753-37AA-BC40-AE4D-87E30AD05E0A}"/>
              </a:ext>
            </a:extLst>
          </p:cNvPr>
          <p:cNvSpPr txBox="1"/>
          <p:nvPr/>
        </p:nvSpPr>
        <p:spPr>
          <a:xfrm>
            <a:off x="2436971" y="2125599"/>
            <a:ext cx="95059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1" dirty="0">
                <a:solidFill>
                  <a:srgbClr val="C00000"/>
                </a:solidFill>
                <a:latin typeface="Calibri"/>
                <a:cs typeface="Calibri"/>
              </a:rPr>
              <a:t>Forward</a:t>
            </a:r>
            <a:r>
              <a:rPr sz="135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D635B88-2AAB-D34C-8678-C7F53E1D375C}"/>
              </a:ext>
            </a:extLst>
          </p:cNvPr>
          <p:cNvSpPr txBox="1"/>
          <p:nvPr/>
        </p:nvSpPr>
        <p:spPr>
          <a:xfrm>
            <a:off x="2339340" y="2507838"/>
            <a:ext cx="104727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solidFill>
                  <a:srgbClr val="177145"/>
                </a:solidFill>
                <a:latin typeface="Calibri"/>
                <a:cs typeface="Calibri"/>
              </a:rPr>
              <a:t>Backward</a:t>
            </a:r>
            <a:r>
              <a:rPr sz="1350" spc="-56" dirty="0">
                <a:solidFill>
                  <a:srgbClr val="177145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177145"/>
                </a:solidFill>
                <a:latin typeface="Calibri"/>
                <a:cs typeface="Calibri"/>
              </a:rPr>
              <a:t>RNN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EB3C40E-0912-B740-AD13-7DAAACC92AA9}"/>
              </a:ext>
            </a:extLst>
          </p:cNvPr>
          <p:cNvSpPr txBox="1"/>
          <p:nvPr/>
        </p:nvSpPr>
        <p:spPr>
          <a:xfrm>
            <a:off x="1424712" y="2890075"/>
            <a:ext cx="196072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solidFill>
                  <a:srgbClr val="7E7E7E"/>
                </a:solidFill>
                <a:latin typeface="Calibri"/>
                <a:cs typeface="Calibri"/>
              </a:rPr>
              <a:t>Concatenated </a:t>
            </a:r>
            <a:r>
              <a:rPr sz="1350" spc="-4" dirty="0">
                <a:solidFill>
                  <a:srgbClr val="7E7E7E"/>
                </a:solidFill>
                <a:latin typeface="Calibri"/>
                <a:cs typeface="Calibri"/>
              </a:rPr>
              <a:t>hidden </a:t>
            </a:r>
            <a:r>
              <a:rPr sz="1350" spc="-15" dirty="0">
                <a:solidFill>
                  <a:srgbClr val="7E7E7E"/>
                </a:solidFill>
                <a:latin typeface="Calibri"/>
                <a:cs typeface="Calibri"/>
              </a:rPr>
              <a:t>states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C919A66-F735-FD40-B943-C87B971E3599}"/>
              </a:ext>
            </a:extLst>
          </p:cNvPr>
          <p:cNvSpPr txBox="1"/>
          <p:nvPr/>
        </p:nvSpPr>
        <p:spPr>
          <a:xfrm>
            <a:off x="3489008" y="845248"/>
            <a:ext cx="3436144" cy="645850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22384" rIns="0" bIns="0" rtlCol="0">
            <a:spAutoFit/>
          </a:bodyPr>
          <a:lstStyle/>
          <a:p>
            <a:pPr marL="68580" marR="270986" algn="just">
              <a:spcBef>
                <a:spcPts val="176"/>
              </a:spcBef>
            </a:pPr>
            <a:r>
              <a:rPr sz="1350" spc="-4" dirty="0">
                <a:solidFill>
                  <a:srgbClr val="4285F4"/>
                </a:solidFill>
                <a:latin typeface="Calibri"/>
                <a:cs typeface="Calibri"/>
              </a:rPr>
              <a:t>This </a:t>
            </a:r>
            <a:r>
              <a:rPr sz="1350" dirty="0">
                <a:solidFill>
                  <a:srgbClr val="4285F4"/>
                </a:solidFill>
                <a:latin typeface="Calibri"/>
                <a:cs typeface="Calibri"/>
              </a:rPr>
              <a:t>is a </a:t>
            </a:r>
            <a:r>
              <a:rPr sz="1350" spc="-4" dirty="0">
                <a:solidFill>
                  <a:srgbClr val="4285F4"/>
                </a:solidFill>
                <a:latin typeface="Calibri"/>
                <a:cs typeface="Calibri"/>
              </a:rPr>
              <a:t>general </a:t>
            </a:r>
            <a:r>
              <a:rPr sz="1350" spc="-8" dirty="0">
                <a:solidFill>
                  <a:srgbClr val="4285F4"/>
                </a:solidFill>
                <a:latin typeface="Calibri"/>
                <a:cs typeface="Calibri"/>
              </a:rPr>
              <a:t>notation to </a:t>
            </a:r>
            <a:r>
              <a:rPr sz="1350" dirty="0">
                <a:solidFill>
                  <a:srgbClr val="4285F4"/>
                </a:solidFill>
                <a:latin typeface="Calibri"/>
                <a:cs typeface="Calibri"/>
              </a:rPr>
              <a:t>mean </a:t>
            </a:r>
            <a:r>
              <a:rPr sz="1350" spc="-15" dirty="0">
                <a:solidFill>
                  <a:srgbClr val="4285F4"/>
                </a:solidFill>
                <a:latin typeface="Calibri"/>
                <a:cs typeface="Calibri"/>
              </a:rPr>
              <a:t>“compute  </a:t>
            </a:r>
            <a:r>
              <a:rPr sz="1350" spc="-4" dirty="0">
                <a:solidFill>
                  <a:srgbClr val="4285F4"/>
                </a:solidFill>
                <a:latin typeface="Calibri"/>
                <a:cs typeface="Calibri"/>
              </a:rPr>
              <a:t>one </a:t>
            </a:r>
            <a:r>
              <a:rPr sz="1350" spc="-11" dirty="0">
                <a:solidFill>
                  <a:srgbClr val="4285F4"/>
                </a:solidFill>
                <a:latin typeface="Calibri"/>
                <a:cs typeface="Calibri"/>
              </a:rPr>
              <a:t>forward step </a:t>
            </a:r>
            <a:r>
              <a:rPr sz="1350" spc="-4" dirty="0">
                <a:solidFill>
                  <a:srgbClr val="4285F4"/>
                </a:solidFill>
                <a:latin typeface="Calibri"/>
                <a:cs typeface="Calibri"/>
              </a:rPr>
              <a:t>of </a:t>
            </a:r>
            <a:r>
              <a:rPr sz="1350" dirty="0">
                <a:solidFill>
                  <a:srgbClr val="4285F4"/>
                </a:solidFill>
                <a:latin typeface="Calibri"/>
                <a:cs typeface="Calibri"/>
              </a:rPr>
              <a:t>the RNN” – </a:t>
            </a:r>
            <a:r>
              <a:rPr sz="1350" spc="-4" dirty="0">
                <a:solidFill>
                  <a:srgbClr val="4285F4"/>
                </a:solidFill>
                <a:latin typeface="Calibri"/>
                <a:cs typeface="Calibri"/>
              </a:rPr>
              <a:t>it </a:t>
            </a:r>
            <a:r>
              <a:rPr sz="1350" spc="-8" dirty="0">
                <a:solidFill>
                  <a:srgbClr val="4285F4"/>
                </a:solidFill>
                <a:latin typeface="Calibri"/>
                <a:cs typeface="Calibri"/>
              </a:rPr>
              <a:t>could </a:t>
            </a:r>
            <a:r>
              <a:rPr sz="1350" spc="-4" dirty="0">
                <a:solidFill>
                  <a:srgbClr val="4285F4"/>
                </a:solidFill>
                <a:latin typeface="Calibri"/>
                <a:cs typeface="Calibri"/>
              </a:rPr>
              <a:t>be </a:t>
            </a:r>
            <a:r>
              <a:rPr sz="1350" dirty="0">
                <a:solidFill>
                  <a:srgbClr val="4285F4"/>
                </a:solidFill>
                <a:latin typeface="Calibri"/>
                <a:cs typeface="Calibri"/>
              </a:rPr>
              <a:t>a  </a:t>
            </a:r>
            <a:r>
              <a:rPr sz="1350" spc="-8" dirty="0">
                <a:solidFill>
                  <a:srgbClr val="4285F4"/>
                </a:solidFill>
                <a:latin typeface="Calibri"/>
                <a:cs typeface="Calibri"/>
              </a:rPr>
              <a:t>vanilla, </a:t>
            </a:r>
            <a:r>
              <a:rPr sz="1350" spc="-4" dirty="0">
                <a:solidFill>
                  <a:srgbClr val="4285F4"/>
                </a:solidFill>
                <a:latin typeface="Calibri"/>
                <a:cs typeface="Calibri"/>
              </a:rPr>
              <a:t>LSTM or </a:t>
            </a:r>
            <a:r>
              <a:rPr sz="1350" dirty="0">
                <a:solidFill>
                  <a:srgbClr val="4285F4"/>
                </a:solidFill>
                <a:latin typeface="Calibri"/>
                <a:cs typeface="Calibri"/>
              </a:rPr>
              <a:t>GRU</a:t>
            </a:r>
            <a:r>
              <a:rPr sz="1350" spc="8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4285F4"/>
                </a:solidFill>
                <a:latin typeface="Calibri"/>
                <a:cs typeface="Calibri"/>
              </a:rPr>
              <a:t>computation.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9F58428-0BF4-3F4B-B8D9-4E23882CF4F5}"/>
              </a:ext>
            </a:extLst>
          </p:cNvPr>
          <p:cNvSpPr/>
          <p:nvPr/>
        </p:nvSpPr>
        <p:spPr>
          <a:xfrm>
            <a:off x="4555427" y="1529811"/>
            <a:ext cx="659606" cy="588169"/>
          </a:xfrm>
          <a:custGeom>
            <a:avLst/>
            <a:gdLst/>
            <a:ahLst/>
            <a:cxnLst/>
            <a:rect l="l" t="t" r="r" b="b"/>
            <a:pathLst>
              <a:path w="879475" h="784225">
                <a:moveTo>
                  <a:pt x="36068" y="694054"/>
                </a:moveTo>
                <a:lnTo>
                  <a:pt x="0" y="784225"/>
                </a:lnTo>
                <a:lnTo>
                  <a:pt x="93725" y="758951"/>
                </a:lnTo>
                <a:lnTo>
                  <a:pt x="83006" y="746887"/>
                </a:lnTo>
                <a:lnTo>
                  <a:pt x="63753" y="746887"/>
                </a:lnTo>
                <a:lnTo>
                  <a:pt x="44450" y="725297"/>
                </a:lnTo>
                <a:lnTo>
                  <a:pt x="55272" y="715670"/>
                </a:lnTo>
                <a:lnTo>
                  <a:pt x="36068" y="694054"/>
                </a:lnTo>
                <a:close/>
              </a:path>
              <a:path w="879475" h="784225">
                <a:moveTo>
                  <a:pt x="55272" y="715670"/>
                </a:moveTo>
                <a:lnTo>
                  <a:pt x="44450" y="725297"/>
                </a:lnTo>
                <a:lnTo>
                  <a:pt x="63753" y="746887"/>
                </a:lnTo>
                <a:lnTo>
                  <a:pt x="74507" y="737320"/>
                </a:lnTo>
                <a:lnTo>
                  <a:pt x="55272" y="715670"/>
                </a:lnTo>
                <a:close/>
              </a:path>
              <a:path w="879475" h="784225">
                <a:moveTo>
                  <a:pt x="74507" y="737320"/>
                </a:moveTo>
                <a:lnTo>
                  <a:pt x="63753" y="746887"/>
                </a:lnTo>
                <a:lnTo>
                  <a:pt x="83006" y="746887"/>
                </a:lnTo>
                <a:lnTo>
                  <a:pt x="74507" y="737320"/>
                </a:lnTo>
                <a:close/>
              </a:path>
              <a:path w="879475" h="784225">
                <a:moveTo>
                  <a:pt x="859789" y="0"/>
                </a:moveTo>
                <a:lnTo>
                  <a:pt x="55272" y="715670"/>
                </a:lnTo>
                <a:lnTo>
                  <a:pt x="74507" y="737320"/>
                </a:lnTo>
                <a:lnTo>
                  <a:pt x="879094" y="21589"/>
                </a:lnTo>
                <a:lnTo>
                  <a:pt x="859789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68100B7-00C8-7B48-B0E0-211195C9C39C}"/>
              </a:ext>
            </a:extLst>
          </p:cNvPr>
          <p:cNvSpPr/>
          <p:nvPr/>
        </p:nvSpPr>
        <p:spPr>
          <a:xfrm>
            <a:off x="4164521" y="2117408"/>
            <a:ext cx="782002" cy="298609"/>
          </a:xfrm>
          <a:custGeom>
            <a:avLst/>
            <a:gdLst/>
            <a:ahLst/>
            <a:cxnLst/>
            <a:rect l="l" t="t" r="r" b="b"/>
            <a:pathLst>
              <a:path w="1042670" h="398144">
                <a:moveTo>
                  <a:pt x="0" y="397763"/>
                </a:moveTo>
                <a:lnTo>
                  <a:pt x="1042415" y="397763"/>
                </a:lnTo>
                <a:lnTo>
                  <a:pt x="1042415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28956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B8667EBD-0DB8-D44F-B331-BEB29889E62B}"/>
              </a:ext>
            </a:extLst>
          </p:cNvPr>
          <p:cNvSpPr txBox="1"/>
          <p:nvPr/>
        </p:nvSpPr>
        <p:spPr>
          <a:xfrm>
            <a:off x="2405443" y="3810190"/>
            <a:ext cx="2384584" cy="854080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67628" marR="226695" algn="just">
              <a:spcBef>
                <a:spcPts val="180"/>
              </a:spcBef>
            </a:pPr>
            <a:r>
              <a:rPr sz="1350" spc="-26" dirty="0">
                <a:solidFill>
                  <a:srgbClr val="4285F4"/>
                </a:solidFill>
                <a:latin typeface="Calibri"/>
                <a:cs typeface="Calibri"/>
              </a:rPr>
              <a:t>We </a:t>
            </a:r>
            <a:r>
              <a:rPr sz="1350" spc="-11" dirty="0">
                <a:solidFill>
                  <a:srgbClr val="4285F4"/>
                </a:solidFill>
                <a:latin typeface="Calibri"/>
                <a:cs typeface="Calibri"/>
              </a:rPr>
              <a:t>regard </a:t>
            </a:r>
            <a:r>
              <a:rPr sz="1350" spc="-4" dirty="0">
                <a:solidFill>
                  <a:srgbClr val="4285F4"/>
                </a:solidFill>
                <a:latin typeface="Calibri"/>
                <a:cs typeface="Calibri"/>
              </a:rPr>
              <a:t>this </a:t>
            </a:r>
            <a:r>
              <a:rPr sz="1350" dirty="0">
                <a:solidFill>
                  <a:srgbClr val="4285F4"/>
                </a:solidFill>
                <a:latin typeface="Calibri"/>
                <a:cs typeface="Calibri"/>
              </a:rPr>
              <a:t>as </a:t>
            </a:r>
            <a:r>
              <a:rPr sz="1350" spc="-4" dirty="0">
                <a:solidFill>
                  <a:srgbClr val="4285F4"/>
                </a:solidFill>
                <a:latin typeface="Calibri"/>
                <a:cs typeface="Calibri"/>
              </a:rPr>
              <a:t>“the hidden  </a:t>
            </a:r>
            <a:r>
              <a:rPr sz="1350" spc="-15" dirty="0">
                <a:solidFill>
                  <a:srgbClr val="4285F4"/>
                </a:solidFill>
                <a:latin typeface="Calibri"/>
                <a:cs typeface="Calibri"/>
              </a:rPr>
              <a:t>state” </a:t>
            </a:r>
            <a:r>
              <a:rPr sz="1350" spc="-4" dirty="0">
                <a:solidFill>
                  <a:srgbClr val="4285F4"/>
                </a:solidFill>
                <a:latin typeface="Calibri"/>
                <a:cs typeface="Calibri"/>
              </a:rPr>
              <a:t>of </a:t>
            </a:r>
            <a:r>
              <a:rPr sz="1350" dirty="0">
                <a:solidFill>
                  <a:srgbClr val="4285F4"/>
                </a:solidFill>
                <a:latin typeface="Calibri"/>
                <a:cs typeface="Calibri"/>
              </a:rPr>
              <a:t>a </a:t>
            </a:r>
            <a:r>
              <a:rPr sz="1350" spc="-8" dirty="0">
                <a:solidFill>
                  <a:srgbClr val="4285F4"/>
                </a:solidFill>
                <a:latin typeface="Calibri"/>
                <a:cs typeface="Calibri"/>
              </a:rPr>
              <a:t>bidirectional </a:t>
            </a:r>
            <a:r>
              <a:rPr sz="1350" dirty="0">
                <a:solidFill>
                  <a:srgbClr val="4285F4"/>
                </a:solidFill>
                <a:latin typeface="Calibri"/>
                <a:cs typeface="Calibri"/>
              </a:rPr>
              <a:t>RNN.  </a:t>
            </a:r>
            <a:r>
              <a:rPr sz="1350" spc="-4" dirty="0">
                <a:solidFill>
                  <a:srgbClr val="4285F4"/>
                </a:solidFill>
                <a:latin typeface="Calibri"/>
                <a:cs typeface="Calibri"/>
              </a:rPr>
              <a:t>This </a:t>
            </a:r>
            <a:r>
              <a:rPr sz="1350" dirty="0">
                <a:solidFill>
                  <a:srgbClr val="4285F4"/>
                </a:solidFill>
                <a:latin typeface="Calibri"/>
                <a:cs typeface="Calibri"/>
              </a:rPr>
              <a:t>is </a:t>
            </a:r>
            <a:r>
              <a:rPr sz="1350" spc="-4" dirty="0">
                <a:solidFill>
                  <a:srgbClr val="4285F4"/>
                </a:solidFill>
                <a:latin typeface="Calibri"/>
                <a:cs typeface="Calibri"/>
              </a:rPr>
              <a:t>what </a:t>
            </a:r>
            <a:r>
              <a:rPr sz="1350" spc="-8" dirty="0">
                <a:solidFill>
                  <a:srgbClr val="4285F4"/>
                </a:solidFill>
                <a:latin typeface="Calibri"/>
                <a:cs typeface="Calibri"/>
              </a:rPr>
              <a:t>we </a:t>
            </a:r>
            <a:r>
              <a:rPr sz="1350" dirty="0">
                <a:solidFill>
                  <a:srgbClr val="4285F4"/>
                </a:solidFill>
                <a:latin typeface="Calibri"/>
                <a:cs typeface="Calibri"/>
              </a:rPr>
              <a:t>pass </a:t>
            </a:r>
            <a:r>
              <a:rPr sz="1350" spc="-4" dirty="0">
                <a:solidFill>
                  <a:srgbClr val="4285F4"/>
                </a:solidFill>
                <a:latin typeface="Calibri"/>
                <a:cs typeface="Calibri"/>
              </a:rPr>
              <a:t>on </a:t>
            </a:r>
            <a:r>
              <a:rPr sz="1350" spc="-8" dirty="0">
                <a:solidFill>
                  <a:srgbClr val="4285F4"/>
                </a:solidFill>
                <a:latin typeface="Calibri"/>
                <a:cs typeface="Calibri"/>
              </a:rPr>
              <a:t>to </a:t>
            </a:r>
            <a:r>
              <a:rPr sz="1350" dirty="0">
                <a:solidFill>
                  <a:srgbClr val="4285F4"/>
                </a:solidFill>
                <a:latin typeface="Calibri"/>
                <a:cs typeface="Calibri"/>
              </a:rPr>
              <a:t>the  </a:t>
            </a:r>
            <a:r>
              <a:rPr sz="1350" spc="-8" dirty="0">
                <a:solidFill>
                  <a:srgbClr val="4285F4"/>
                </a:solidFill>
                <a:latin typeface="Calibri"/>
                <a:cs typeface="Calibri"/>
              </a:rPr>
              <a:t>next </a:t>
            </a:r>
            <a:r>
              <a:rPr sz="1350" spc="-4" dirty="0">
                <a:solidFill>
                  <a:srgbClr val="4285F4"/>
                </a:solidFill>
                <a:latin typeface="Calibri"/>
                <a:cs typeface="Calibri"/>
              </a:rPr>
              <a:t>parts of </a:t>
            </a:r>
            <a:r>
              <a:rPr sz="1350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1350" spc="-8" dirty="0">
                <a:solidFill>
                  <a:srgbClr val="4285F4"/>
                </a:solidFill>
                <a:latin typeface="Calibri"/>
                <a:cs typeface="Calibri"/>
              </a:rPr>
              <a:t>network.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FAB42CAE-6163-DF40-9019-A360068A6C0B}"/>
              </a:ext>
            </a:extLst>
          </p:cNvPr>
          <p:cNvSpPr/>
          <p:nvPr/>
        </p:nvSpPr>
        <p:spPr>
          <a:xfrm>
            <a:off x="3586924" y="3195256"/>
            <a:ext cx="156209" cy="617220"/>
          </a:xfrm>
          <a:custGeom>
            <a:avLst/>
            <a:gdLst/>
            <a:ahLst/>
            <a:cxnLst/>
            <a:rect l="l" t="t" r="r" b="b"/>
            <a:pathLst>
              <a:path w="208279" h="822960">
                <a:moveTo>
                  <a:pt x="151001" y="82160"/>
                </a:moveTo>
                <a:lnTo>
                  <a:pt x="0" y="816736"/>
                </a:lnTo>
                <a:lnTo>
                  <a:pt x="28448" y="822578"/>
                </a:lnTo>
                <a:lnTo>
                  <a:pt x="179326" y="87994"/>
                </a:lnTo>
                <a:lnTo>
                  <a:pt x="151001" y="82160"/>
                </a:lnTo>
                <a:close/>
              </a:path>
              <a:path w="208279" h="822960">
                <a:moveTo>
                  <a:pt x="200830" y="67944"/>
                </a:moveTo>
                <a:lnTo>
                  <a:pt x="153924" y="67944"/>
                </a:lnTo>
                <a:lnTo>
                  <a:pt x="182245" y="73786"/>
                </a:lnTo>
                <a:lnTo>
                  <a:pt x="179326" y="87994"/>
                </a:lnTo>
                <a:lnTo>
                  <a:pt x="207772" y="93852"/>
                </a:lnTo>
                <a:lnTo>
                  <a:pt x="200830" y="67944"/>
                </a:lnTo>
                <a:close/>
              </a:path>
              <a:path w="208279" h="822960">
                <a:moveTo>
                  <a:pt x="153924" y="67944"/>
                </a:moveTo>
                <a:lnTo>
                  <a:pt x="151001" y="82160"/>
                </a:lnTo>
                <a:lnTo>
                  <a:pt x="179326" y="87994"/>
                </a:lnTo>
                <a:lnTo>
                  <a:pt x="182245" y="73786"/>
                </a:lnTo>
                <a:lnTo>
                  <a:pt x="153924" y="67944"/>
                </a:lnTo>
                <a:close/>
              </a:path>
              <a:path w="208279" h="822960">
                <a:moveTo>
                  <a:pt x="182625" y="0"/>
                </a:moveTo>
                <a:lnTo>
                  <a:pt x="122682" y="76326"/>
                </a:lnTo>
                <a:lnTo>
                  <a:pt x="151001" y="82160"/>
                </a:lnTo>
                <a:lnTo>
                  <a:pt x="153924" y="67944"/>
                </a:lnTo>
                <a:lnTo>
                  <a:pt x="200830" y="67944"/>
                </a:lnTo>
                <a:lnTo>
                  <a:pt x="182625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CFA392B4-09EA-A549-A742-31A2B13D63A9}"/>
              </a:ext>
            </a:extLst>
          </p:cNvPr>
          <p:cNvSpPr/>
          <p:nvPr/>
        </p:nvSpPr>
        <p:spPr>
          <a:xfrm>
            <a:off x="3489008" y="2847784"/>
            <a:ext cx="468630" cy="347663"/>
          </a:xfrm>
          <a:custGeom>
            <a:avLst/>
            <a:gdLst/>
            <a:ahLst/>
            <a:cxnLst/>
            <a:rect l="l" t="t" r="r" b="b"/>
            <a:pathLst>
              <a:path w="624839" h="463550">
                <a:moveTo>
                  <a:pt x="0" y="463295"/>
                </a:moveTo>
                <a:lnTo>
                  <a:pt x="624839" y="463295"/>
                </a:lnTo>
                <a:lnTo>
                  <a:pt x="624839" y="0"/>
                </a:lnTo>
                <a:lnTo>
                  <a:pt x="0" y="0"/>
                </a:lnTo>
                <a:lnTo>
                  <a:pt x="0" y="463295"/>
                </a:lnTo>
                <a:close/>
              </a:path>
            </a:pathLst>
          </a:custGeom>
          <a:ln w="28956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EAE43C0A-B9F0-0E43-A793-217394F39FFB}"/>
              </a:ext>
            </a:extLst>
          </p:cNvPr>
          <p:cNvSpPr/>
          <p:nvPr/>
        </p:nvSpPr>
        <p:spPr>
          <a:xfrm>
            <a:off x="6357938" y="2129980"/>
            <a:ext cx="208121" cy="658654"/>
          </a:xfrm>
          <a:custGeom>
            <a:avLst/>
            <a:gdLst/>
            <a:ahLst/>
            <a:cxnLst/>
            <a:rect l="l" t="t" r="r" b="b"/>
            <a:pathLst>
              <a:path w="277495" h="878204">
                <a:moveTo>
                  <a:pt x="0" y="0"/>
                </a:moveTo>
                <a:lnTo>
                  <a:pt x="53976" y="6353"/>
                </a:lnTo>
                <a:lnTo>
                  <a:pt x="98059" y="23685"/>
                </a:lnTo>
                <a:lnTo>
                  <a:pt x="127783" y="49399"/>
                </a:lnTo>
                <a:lnTo>
                  <a:pt x="138683" y="80899"/>
                </a:lnTo>
                <a:lnTo>
                  <a:pt x="138683" y="358013"/>
                </a:lnTo>
                <a:lnTo>
                  <a:pt x="149584" y="389512"/>
                </a:lnTo>
                <a:lnTo>
                  <a:pt x="179308" y="415226"/>
                </a:lnTo>
                <a:lnTo>
                  <a:pt x="223391" y="432558"/>
                </a:lnTo>
                <a:lnTo>
                  <a:pt x="277368" y="438912"/>
                </a:lnTo>
                <a:lnTo>
                  <a:pt x="223391" y="445265"/>
                </a:lnTo>
                <a:lnTo>
                  <a:pt x="179308" y="462597"/>
                </a:lnTo>
                <a:lnTo>
                  <a:pt x="149584" y="488311"/>
                </a:lnTo>
                <a:lnTo>
                  <a:pt x="138683" y="519811"/>
                </a:lnTo>
                <a:lnTo>
                  <a:pt x="138683" y="796925"/>
                </a:lnTo>
                <a:lnTo>
                  <a:pt x="127783" y="828424"/>
                </a:lnTo>
                <a:lnTo>
                  <a:pt x="98059" y="854138"/>
                </a:lnTo>
                <a:lnTo>
                  <a:pt x="53976" y="871470"/>
                </a:lnTo>
                <a:lnTo>
                  <a:pt x="0" y="8778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CE28E781-0397-FE41-BA45-7DDBC7EEF668}"/>
              </a:ext>
            </a:extLst>
          </p:cNvPr>
          <p:cNvSpPr txBox="1"/>
          <p:nvPr/>
        </p:nvSpPr>
        <p:spPr>
          <a:xfrm>
            <a:off x="6625113" y="2129027"/>
            <a:ext cx="1201579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350" spc="-15" dirty="0">
                <a:solidFill>
                  <a:srgbClr val="4285F4"/>
                </a:solidFill>
                <a:latin typeface="Calibri"/>
                <a:cs typeface="Calibri"/>
              </a:rPr>
              <a:t>Generally, </a:t>
            </a:r>
            <a:r>
              <a:rPr sz="1350" dirty="0">
                <a:solidFill>
                  <a:srgbClr val="4285F4"/>
                </a:solidFill>
                <a:latin typeface="Calibri"/>
                <a:cs typeface="Calibri"/>
              </a:rPr>
              <a:t>these  </a:t>
            </a:r>
            <a:r>
              <a:rPr sz="1350" spc="-8" dirty="0">
                <a:solidFill>
                  <a:srgbClr val="4285F4"/>
                </a:solidFill>
                <a:latin typeface="Calibri"/>
                <a:cs typeface="Calibri"/>
              </a:rPr>
              <a:t>two </a:t>
            </a:r>
            <a:r>
              <a:rPr sz="1350" dirty="0">
                <a:solidFill>
                  <a:srgbClr val="4285F4"/>
                </a:solidFill>
                <a:latin typeface="Calibri"/>
                <a:cs typeface="Calibri"/>
              </a:rPr>
              <a:t>RNNs </a:t>
            </a:r>
            <a:r>
              <a:rPr sz="1350" spc="-8" dirty="0">
                <a:solidFill>
                  <a:srgbClr val="4285F4"/>
                </a:solidFill>
                <a:latin typeface="Calibri"/>
                <a:cs typeface="Calibri"/>
              </a:rPr>
              <a:t>have  </a:t>
            </a:r>
            <a:r>
              <a:rPr sz="1350" spc="-11" dirty="0">
                <a:solidFill>
                  <a:srgbClr val="4285F4"/>
                </a:solidFill>
                <a:latin typeface="Calibri"/>
                <a:cs typeface="Calibri"/>
              </a:rPr>
              <a:t>separate</a:t>
            </a:r>
            <a:r>
              <a:rPr sz="135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4285F4"/>
                </a:solidFill>
                <a:latin typeface="Calibri"/>
                <a:cs typeface="Calibri"/>
              </a:rPr>
              <a:t>weights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E121CB1E-7CD3-634D-A6DF-396EB48E05BA}"/>
              </a:ext>
            </a:extLst>
          </p:cNvPr>
          <p:cNvSpPr txBox="1"/>
          <p:nvPr/>
        </p:nvSpPr>
        <p:spPr>
          <a:xfrm>
            <a:off x="1430656" y="909447"/>
            <a:ext cx="101965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latin typeface="Calibri"/>
                <a:cs typeface="Calibri"/>
              </a:rPr>
              <a:t>On </a:t>
            </a:r>
            <a:r>
              <a:rPr sz="1350" spc="-8" dirty="0">
                <a:latin typeface="Calibri"/>
                <a:cs typeface="Calibri"/>
              </a:rPr>
              <a:t>timestep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i="1" spc="-4" dirty="0">
                <a:latin typeface="Calibri"/>
                <a:cs typeface="Calibri"/>
              </a:rPr>
              <a:t>t</a:t>
            </a:r>
            <a:r>
              <a:rPr sz="1350" spc="-4" dirty="0">
                <a:latin typeface="Calibri"/>
                <a:cs typeface="Calibri"/>
              </a:rPr>
              <a:t>:</a:t>
            </a:r>
            <a:endParaRPr sz="135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5365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BE83A94-AD7F-404F-A10A-8B139B6C76D7}"/>
              </a:ext>
            </a:extLst>
          </p:cNvPr>
          <p:cNvSpPr txBox="1"/>
          <p:nvPr/>
        </p:nvSpPr>
        <p:spPr>
          <a:xfrm>
            <a:off x="381000" y="895350"/>
            <a:ext cx="7818882" cy="1705594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78460" marR="1546225" indent="-365760">
              <a:lnSpc>
                <a:spcPts val="3100"/>
              </a:lnSpc>
              <a:spcBef>
                <a:spcPts val="219"/>
              </a:spcBef>
              <a:buClr>
                <a:srgbClr val="CC0000"/>
              </a:buClr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z="22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Distributional semantics</a:t>
            </a:r>
            <a:r>
              <a:rPr sz="2200" spc="-20" dirty="0">
                <a:latin typeface="Calibri"/>
                <a:cs typeface="Calibri"/>
              </a:rPr>
              <a:t>: </a:t>
            </a:r>
            <a:r>
              <a:rPr sz="2200" b="1" dirty="0">
                <a:latin typeface="Calibri"/>
                <a:cs typeface="Calibri"/>
              </a:rPr>
              <a:t>A </a:t>
            </a:r>
            <a:r>
              <a:rPr sz="2200" b="1" spc="-20" dirty="0">
                <a:latin typeface="Calibri"/>
                <a:cs typeface="Calibri"/>
              </a:rPr>
              <a:t>word’s meaning </a:t>
            </a:r>
            <a:r>
              <a:rPr sz="2200" b="1" spc="-10" dirty="0">
                <a:latin typeface="Calibri"/>
                <a:cs typeface="Calibri"/>
              </a:rPr>
              <a:t>is</a:t>
            </a:r>
            <a:r>
              <a:rPr sz="2200" b="1" spc="-155" dirty="0">
                <a:latin typeface="Calibri"/>
                <a:cs typeface="Calibri"/>
              </a:rPr>
              <a:t> </a:t>
            </a:r>
            <a:r>
              <a:rPr sz="2200" b="1" spc="-15" dirty="0">
                <a:latin typeface="Calibri"/>
                <a:cs typeface="Calibri"/>
              </a:rPr>
              <a:t>given  by the </a:t>
            </a:r>
            <a:r>
              <a:rPr sz="2200" b="1" spc="-25" dirty="0">
                <a:latin typeface="Calibri"/>
                <a:cs typeface="Calibri"/>
              </a:rPr>
              <a:t>words </a:t>
            </a:r>
            <a:r>
              <a:rPr sz="2200" b="1" spc="-15" dirty="0">
                <a:latin typeface="Calibri"/>
                <a:cs typeface="Calibri"/>
              </a:rPr>
              <a:t>that </a:t>
            </a:r>
            <a:r>
              <a:rPr sz="2200" b="1" spc="-20" dirty="0">
                <a:latin typeface="Calibri"/>
                <a:cs typeface="Calibri"/>
              </a:rPr>
              <a:t>frequently appear</a:t>
            </a:r>
            <a:r>
              <a:rPr sz="2200" b="1" spc="-100" dirty="0">
                <a:latin typeface="Calibri"/>
                <a:cs typeface="Calibri"/>
              </a:rPr>
              <a:t> </a:t>
            </a:r>
            <a:r>
              <a:rPr sz="2200" b="1" spc="-20" dirty="0">
                <a:latin typeface="Calibri"/>
                <a:cs typeface="Calibri"/>
              </a:rPr>
              <a:t>close-by</a:t>
            </a:r>
            <a:endParaRPr sz="2200" dirty="0">
              <a:latin typeface="Calibri"/>
              <a:cs typeface="Calibri"/>
            </a:endParaRPr>
          </a:p>
          <a:p>
            <a:pPr marL="866140" lvl="1" indent="-365760">
              <a:lnSpc>
                <a:spcPct val="100000"/>
              </a:lnSpc>
              <a:spcBef>
                <a:spcPts val="1570"/>
              </a:spcBef>
              <a:buClr>
                <a:srgbClr val="3A87FF"/>
              </a:buClr>
              <a:buFont typeface="Arial"/>
              <a:buChar char="•"/>
              <a:tabLst>
                <a:tab pos="865505" algn="l"/>
                <a:tab pos="866140" algn="l"/>
              </a:tabLst>
            </a:pPr>
            <a:r>
              <a:rPr sz="2200" i="1" spc="10" dirty="0">
                <a:solidFill>
                  <a:srgbClr val="0070C0"/>
                </a:solidFill>
                <a:latin typeface="Calibri"/>
                <a:cs typeface="Calibri"/>
              </a:rPr>
              <a:t>“You </a:t>
            </a:r>
            <a:r>
              <a:rPr sz="2200" i="1" spc="5" dirty="0">
                <a:solidFill>
                  <a:srgbClr val="0070C0"/>
                </a:solidFill>
                <a:latin typeface="Calibri"/>
                <a:cs typeface="Calibri"/>
              </a:rPr>
              <a:t>shall </a:t>
            </a:r>
            <a:r>
              <a:rPr sz="2200" i="1" spc="10" dirty="0">
                <a:solidFill>
                  <a:srgbClr val="0070C0"/>
                </a:solidFill>
                <a:latin typeface="Calibri"/>
                <a:cs typeface="Calibri"/>
              </a:rPr>
              <a:t>know </a:t>
            </a:r>
            <a:r>
              <a:rPr sz="2200" i="1" dirty="0">
                <a:solidFill>
                  <a:srgbClr val="0070C0"/>
                </a:solidFill>
                <a:latin typeface="Calibri"/>
                <a:cs typeface="Calibri"/>
              </a:rPr>
              <a:t>a </a:t>
            </a:r>
            <a:r>
              <a:rPr sz="2200" i="1" spc="10" dirty="0">
                <a:solidFill>
                  <a:srgbClr val="0070C0"/>
                </a:solidFill>
                <a:latin typeface="Calibri"/>
                <a:cs typeface="Calibri"/>
              </a:rPr>
              <a:t>word </a:t>
            </a:r>
            <a:r>
              <a:rPr sz="2200" i="1" spc="5" dirty="0">
                <a:solidFill>
                  <a:srgbClr val="0070C0"/>
                </a:solidFill>
                <a:latin typeface="Calibri"/>
                <a:cs typeface="Calibri"/>
              </a:rPr>
              <a:t>by the </a:t>
            </a:r>
            <a:r>
              <a:rPr sz="2200" i="1" spc="10" dirty="0">
                <a:solidFill>
                  <a:srgbClr val="0070C0"/>
                </a:solidFill>
                <a:latin typeface="Calibri"/>
                <a:cs typeface="Calibri"/>
              </a:rPr>
              <a:t>company </a:t>
            </a:r>
            <a:r>
              <a:rPr sz="2200" i="1" spc="5" dirty="0">
                <a:solidFill>
                  <a:srgbClr val="0070C0"/>
                </a:solidFill>
                <a:latin typeface="Calibri"/>
                <a:cs typeface="Calibri"/>
              </a:rPr>
              <a:t>it keeps” </a:t>
            </a:r>
            <a:r>
              <a:rPr sz="2200" spc="5" dirty="0">
                <a:latin typeface="Calibri"/>
                <a:cs typeface="Calibri"/>
              </a:rPr>
              <a:t>(J. R. </a:t>
            </a:r>
            <a:r>
              <a:rPr sz="2200" spc="10" dirty="0">
                <a:latin typeface="Calibri"/>
                <a:cs typeface="Calibri"/>
              </a:rPr>
              <a:t>Firth 1957:</a:t>
            </a:r>
            <a:r>
              <a:rPr sz="2200" spc="150" dirty="0">
                <a:latin typeface="Calibri"/>
                <a:cs typeface="Calibri"/>
              </a:rPr>
              <a:t> </a:t>
            </a:r>
            <a:r>
              <a:rPr sz="2200" spc="10" dirty="0">
                <a:latin typeface="Calibri"/>
                <a:cs typeface="Calibri"/>
              </a:rPr>
              <a:t>11)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B50FB92-2D17-1947-89B3-23985E81D810}"/>
              </a:ext>
            </a:extLst>
          </p:cNvPr>
          <p:cNvSpPr txBox="1"/>
          <p:nvPr/>
        </p:nvSpPr>
        <p:spPr>
          <a:xfrm>
            <a:off x="228600" y="3181350"/>
            <a:ext cx="3763645" cy="975360"/>
          </a:xfrm>
          <a:prstGeom prst="rect">
            <a:avLst/>
          </a:prstGeom>
          <a:solidFill>
            <a:srgbClr val="F1DDF2"/>
          </a:solidFill>
        </p:spPr>
        <p:txBody>
          <a:bodyPr vert="horz" wrap="square" lIns="0" tIns="28575" rIns="0" bIns="0" rtlCol="0">
            <a:spAutoFit/>
          </a:bodyPr>
          <a:lstStyle/>
          <a:p>
            <a:pPr marL="288925">
              <a:lnSpc>
                <a:spcPct val="100000"/>
              </a:lnSpc>
              <a:spcBef>
                <a:spcPts val="225"/>
              </a:spcBef>
            </a:pPr>
            <a:r>
              <a:rPr sz="1550" i="1" spc="-40" dirty="0">
                <a:latin typeface="Arial"/>
                <a:cs typeface="Arial"/>
              </a:rPr>
              <a:t>…government </a:t>
            </a:r>
            <a:r>
              <a:rPr sz="1550" i="1" spc="-35" dirty="0">
                <a:latin typeface="Arial"/>
                <a:cs typeface="Arial"/>
              </a:rPr>
              <a:t>debt problems </a:t>
            </a:r>
            <a:r>
              <a:rPr sz="1550" i="1" spc="-30" dirty="0">
                <a:latin typeface="Arial"/>
                <a:cs typeface="Arial"/>
              </a:rPr>
              <a:t>turning</a:t>
            </a:r>
            <a:r>
              <a:rPr sz="1550" i="1" dirty="0">
                <a:latin typeface="Arial"/>
                <a:cs typeface="Arial"/>
              </a:rPr>
              <a:t> </a:t>
            </a:r>
            <a:r>
              <a:rPr sz="1550" i="1" spc="-30" dirty="0">
                <a:latin typeface="Arial"/>
                <a:cs typeface="Arial"/>
              </a:rPr>
              <a:t>into</a:t>
            </a:r>
            <a:endParaRPr sz="1550" dirty="0">
              <a:latin typeface="Arial"/>
              <a:cs typeface="Arial"/>
            </a:endParaRPr>
          </a:p>
          <a:p>
            <a:pPr marL="769620">
              <a:lnSpc>
                <a:spcPct val="100000"/>
              </a:lnSpc>
              <a:spcBef>
                <a:spcPts val="705"/>
              </a:spcBef>
            </a:pPr>
            <a:r>
              <a:rPr sz="1550" i="1" spc="-35" dirty="0">
                <a:latin typeface="Arial"/>
                <a:cs typeface="Arial"/>
              </a:rPr>
              <a:t>…saying </a:t>
            </a:r>
            <a:r>
              <a:rPr sz="1550" i="1" spc="-30" dirty="0">
                <a:latin typeface="Arial"/>
                <a:cs typeface="Arial"/>
              </a:rPr>
              <a:t>that </a:t>
            </a:r>
            <a:r>
              <a:rPr sz="1550" i="1" spc="-35" dirty="0">
                <a:latin typeface="Arial"/>
                <a:cs typeface="Arial"/>
              </a:rPr>
              <a:t>Europe </a:t>
            </a:r>
            <a:r>
              <a:rPr sz="1550" i="1" spc="-40" dirty="0">
                <a:latin typeface="Arial"/>
                <a:cs typeface="Arial"/>
              </a:rPr>
              <a:t>needs</a:t>
            </a:r>
            <a:r>
              <a:rPr sz="1550" i="1" spc="-30" dirty="0">
                <a:latin typeface="Arial"/>
                <a:cs typeface="Arial"/>
              </a:rPr>
              <a:t> unified</a:t>
            </a:r>
            <a:endParaRPr sz="1550" dirty="0">
              <a:latin typeface="Arial"/>
              <a:cs typeface="Arial"/>
            </a:endParaRPr>
          </a:p>
          <a:p>
            <a:pPr marL="1662430">
              <a:lnSpc>
                <a:spcPct val="100000"/>
              </a:lnSpc>
              <a:spcBef>
                <a:spcPts val="710"/>
              </a:spcBef>
            </a:pPr>
            <a:r>
              <a:rPr sz="1550" i="1" spc="-35" dirty="0">
                <a:latin typeface="Arial"/>
                <a:cs typeface="Arial"/>
              </a:rPr>
              <a:t>…India has </a:t>
            </a:r>
            <a:r>
              <a:rPr sz="1550" i="1" spc="-25" dirty="0">
                <a:latin typeface="Arial"/>
                <a:cs typeface="Arial"/>
              </a:rPr>
              <a:t>just </a:t>
            </a:r>
            <a:r>
              <a:rPr sz="1550" i="1" spc="-30" dirty="0">
                <a:latin typeface="Arial"/>
                <a:cs typeface="Arial"/>
              </a:rPr>
              <a:t>given</a:t>
            </a:r>
            <a:r>
              <a:rPr sz="1550" i="1" spc="-85" dirty="0">
                <a:latin typeface="Arial"/>
                <a:cs typeface="Arial"/>
              </a:rPr>
              <a:t> </a:t>
            </a:r>
            <a:r>
              <a:rPr sz="1550" i="1" spc="-20" dirty="0">
                <a:latin typeface="Arial"/>
                <a:cs typeface="Arial"/>
              </a:rPr>
              <a:t>its</a:t>
            </a:r>
            <a:endParaRPr sz="1550" dirty="0">
              <a:latin typeface="Arial"/>
              <a:cs typeface="Arial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3307991-F600-9C49-AFDF-B2477EF0B426}"/>
              </a:ext>
            </a:extLst>
          </p:cNvPr>
          <p:cNvSpPr txBox="1"/>
          <p:nvPr/>
        </p:nvSpPr>
        <p:spPr>
          <a:xfrm>
            <a:off x="3991686" y="3181350"/>
            <a:ext cx="774065" cy="97536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5400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200"/>
              </a:spcBef>
            </a:pPr>
            <a:r>
              <a:rPr sz="1550" b="1" i="1" spc="-110" dirty="0">
                <a:latin typeface="Arial"/>
                <a:cs typeface="Arial"/>
              </a:rPr>
              <a:t>banking</a:t>
            </a:r>
            <a:endParaRPr sz="1550">
              <a:latin typeface="Arial"/>
              <a:cs typeface="Arial"/>
            </a:endParaRPr>
          </a:p>
          <a:p>
            <a:pPr marL="56515" marR="46990">
              <a:lnSpc>
                <a:spcPct val="138100"/>
              </a:lnSpc>
            </a:pPr>
            <a:r>
              <a:rPr sz="1550" b="1" i="1" spc="-105" dirty="0">
                <a:latin typeface="Arial"/>
                <a:cs typeface="Arial"/>
              </a:rPr>
              <a:t>ban</a:t>
            </a:r>
            <a:r>
              <a:rPr sz="1550" b="1" i="1" spc="-95" dirty="0">
                <a:latin typeface="Arial"/>
                <a:cs typeface="Arial"/>
              </a:rPr>
              <a:t>k</a:t>
            </a:r>
            <a:r>
              <a:rPr sz="1550" b="1" i="1" spc="-105" dirty="0">
                <a:latin typeface="Arial"/>
                <a:cs typeface="Arial"/>
              </a:rPr>
              <a:t>ing </a:t>
            </a:r>
            <a:r>
              <a:rPr sz="1550" b="1" i="1" spc="-65" dirty="0">
                <a:latin typeface="Arial"/>
                <a:cs typeface="Arial"/>
              </a:rPr>
              <a:t> </a:t>
            </a:r>
            <a:r>
              <a:rPr sz="1550" b="1" i="1" spc="-105" dirty="0">
                <a:latin typeface="Arial"/>
                <a:cs typeface="Arial"/>
              </a:rPr>
              <a:t>ban</a:t>
            </a:r>
            <a:r>
              <a:rPr sz="1550" b="1" i="1" spc="-95" dirty="0">
                <a:latin typeface="Arial"/>
                <a:cs typeface="Arial"/>
              </a:rPr>
              <a:t>k</a:t>
            </a:r>
            <a:r>
              <a:rPr sz="1550" b="1" i="1" spc="-105" dirty="0">
                <a:latin typeface="Arial"/>
                <a:cs typeface="Arial"/>
              </a:rPr>
              <a:t>i</a:t>
            </a:r>
            <a:r>
              <a:rPr sz="1550" b="1" i="1" spc="-125" dirty="0">
                <a:latin typeface="Arial"/>
                <a:cs typeface="Arial"/>
              </a:rPr>
              <a:t>ng</a:t>
            </a:r>
            <a:endParaRPr sz="1550">
              <a:latin typeface="Arial"/>
              <a:cs typeface="Aria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C2BFA33-F157-574D-9480-7D84EC846E9A}"/>
              </a:ext>
            </a:extLst>
          </p:cNvPr>
          <p:cNvSpPr txBox="1"/>
          <p:nvPr/>
        </p:nvSpPr>
        <p:spPr>
          <a:xfrm>
            <a:off x="4765404" y="3181350"/>
            <a:ext cx="4027170" cy="975360"/>
          </a:xfrm>
          <a:prstGeom prst="rect">
            <a:avLst/>
          </a:prstGeom>
          <a:solidFill>
            <a:srgbClr val="F1DDF2"/>
          </a:solidFill>
        </p:spPr>
        <p:txBody>
          <a:bodyPr vert="horz" wrap="square" lIns="0" tIns="2857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225"/>
              </a:spcBef>
            </a:pPr>
            <a:r>
              <a:rPr sz="1550" i="1" spc="-30" dirty="0">
                <a:latin typeface="Arial"/>
                <a:cs typeface="Arial"/>
              </a:rPr>
              <a:t>crises </a:t>
            </a:r>
            <a:r>
              <a:rPr sz="1550" i="1" spc="-35" dirty="0">
                <a:latin typeface="Arial"/>
                <a:cs typeface="Arial"/>
              </a:rPr>
              <a:t>as </a:t>
            </a:r>
            <a:r>
              <a:rPr sz="1550" i="1" spc="-40" dirty="0">
                <a:latin typeface="Arial"/>
                <a:cs typeface="Arial"/>
              </a:rPr>
              <a:t>happened </a:t>
            </a:r>
            <a:r>
              <a:rPr sz="1550" i="1" spc="-25" dirty="0">
                <a:latin typeface="Arial"/>
                <a:cs typeface="Arial"/>
              </a:rPr>
              <a:t>in</a:t>
            </a:r>
            <a:r>
              <a:rPr sz="1550" i="1" dirty="0">
                <a:latin typeface="Arial"/>
                <a:cs typeface="Arial"/>
              </a:rPr>
              <a:t> </a:t>
            </a:r>
            <a:r>
              <a:rPr sz="1550" i="1" spc="-40" dirty="0">
                <a:latin typeface="Arial"/>
                <a:cs typeface="Arial"/>
              </a:rPr>
              <a:t>2009…</a:t>
            </a:r>
            <a:endParaRPr sz="1550" dirty="0">
              <a:latin typeface="Arial"/>
              <a:cs typeface="Arial"/>
            </a:endParaRPr>
          </a:p>
          <a:p>
            <a:pPr marL="48260" marR="650240">
              <a:lnSpc>
                <a:spcPct val="138100"/>
              </a:lnSpc>
            </a:pPr>
            <a:r>
              <a:rPr sz="1550" i="1" spc="-30" dirty="0">
                <a:latin typeface="Arial"/>
                <a:cs typeface="Arial"/>
              </a:rPr>
              <a:t>regulation </a:t>
            </a:r>
            <a:r>
              <a:rPr sz="1550" i="1" spc="-25" dirty="0">
                <a:latin typeface="Arial"/>
                <a:cs typeface="Arial"/>
              </a:rPr>
              <a:t>to </a:t>
            </a:r>
            <a:r>
              <a:rPr sz="1550" i="1" spc="-35" dirty="0">
                <a:latin typeface="Arial"/>
                <a:cs typeface="Arial"/>
              </a:rPr>
              <a:t>replace </a:t>
            </a:r>
            <a:r>
              <a:rPr sz="1550" i="1" spc="-30" dirty="0">
                <a:latin typeface="Arial"/>
                <a:cs typeface="Arial"/>
              </a:rPr>
              <a:t>the </a:t>
            </a:r>
            <a:r>
              <a:rPr sz="1550" i="1" spc="-40" dirty="0">
                <a:latin typeface="Arial"/>
                <a:cs typeface="Arial"/>
              </a:rPr>
              <a:t>hodgepodge…  </a:t>
            </a:r>
            <a:r>
              <a:rPr sz="1550" i="1" spc="-35" dirty="0">
                <a:latin typeface="Arial"/>
                <a:cs typeface="Arial"/>
              </a:rPr>
              <a:t>system </a:t>
            </a:r>
            <a:r>
              <a:rPr sz="1550" i="1" spc="-30" dirty="0">
                <a:latin typeface="Arial"/>
                <a:cs typeface="Arial"/>
              </a:rPr>
              <a:t>a shot </a:t>
            </a:r>
            <a:r>
              <a:rPr sz="1550" i="1" spc="-25" dirty="0">
                <a:latin typeface="Arial"/>
                <a:cs typeface="Arial"/>
              </a:rPr>
              <a:t>in </a:t>
            </a:r>
            <a:r>
              <a:rPr sz="1550" i="1" spc="-30" dirty="0">
                <a:latin typeface="Arial"/>
                <a:cs typeface="Arial"/>
              </a:rPr>
              <a:t>the</a:t>
            </a:r>
            <a:r>
              <a:rPr sz="1550" i="1" spc="-15" dirty="0">
                <a:latin typeface="Arial"/>
                <a:cs typeface="Arial"/>
              </a:rPr>
              <a:t> </a:t>
            </a:r>
            <a:r>
              <a:rPr sz="1550" i="1" spc="-45" dirty="0">
                <a:latin typeface="Arial"/>
                <a:cs typeface="Arial"/>
              </a:rPr>
              <a:t>arm…</a:t>
            </a:r>
            <a:endParaRPr sz="1550" dirty="0">
              <a:latin typeface="Arial"/>
              <a:cs typeface="Arial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3D8A1327-83CD-7947-9571-CD33E4713D6B}"/>
              </a:ext>
            </a:extLst>
          </p:cNvPr>
          <p:cNvSpPr txBox="1"/>
          <p:nvPr/>
        </p:nvSpPr>
        <p:spPr>
          <a:xfrm>
            <a:off x="2331245" y="4643173"/>
            <a:ext cx="435737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" dirty="0">
                <a:latin typeface="Calibri"/>
                <a:cs typeface="Calibri"/>
              </a:rPr>
              <a:t>These </a:t>
            </a:r>
            <a:r>
              <a:rPr sz="1900" spc="-5" dirty="0">
                <a:solidFill>
                  <a:srgbClr val="BB57BE"/>
                </a:solidFill>
                <a:latin typeface="Calibri"/>
                <a:cs typeface="Calibri"/>
              </a:rPr>
              <a:t>context words </a:t>
            </a:r>
            <a:r>
              <a:rPr sz="1900" spc="5" dirty="0">
                <a:latin typeface="Calibri"/>
                <a:cs typeface="Calibri"/>
              </a:rPr>
              <a:t>will </a:t>
            </a:r>
            <a:r>
              <a:rPr sz="1900" spc="-5" dirty="0">
                <a:latin typeface="Calibri"/>
                <a:cs typeface="Calibri"/>
              </a:rPr>
              <a:t>represent</a:t>
            </a:r>
            <a:r>
              <a:rPr sz="1900" spc="35" dirty="0">
                <a:latin typeface="Calibri"/>
                <a:cs typeface="Calibri"/>
              </a:rPr>
              <a:t> </a:t>
            </a:r>
            <a:r>
              <a:rPr sz="1900" b="1" i="1" spc="5" dirty="0">
                <a:latin typeface="Calibri"/>
                <a:cs typeface="Calibri"/>
              </a:rPr>
              <a:t>banking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AF74A018-CDC0-514D-B77C-F8625154648F}"/>
              </a:ext>
            </a:extLst>
          </p:cNvPr>
          <p:cNvSpPr/>
          <p:nvPr/>
        </p:nvSpPr>
        <p:spPr>
          <a:xfrm>
            <a:off x="2842565" y="4250997"/>
            <a:ext cx="308610" cy="383540"/>
          </a:xfrm>
          <a:custGeom>
            <a:avLst/>
            <a:gdLst/>
            <a:ahLst/>
            <a:cxnLst/>
            <a:rect l="l" t="t" r="r" b="b"/>
            <a:pathLst>
              <a:path w="308610" h="383540">
                <a:moveTo>
                  <a:pt x="91496" y="83101"/>
                </a:moveTo>
                <a:lnTo>
                  <a:pt x="59598" y="108284"/>
                </a:lnTo>
                <a:lnTo>
                  <a:pt x="276659" y="383227"/>
                </a:lnTo>
                <a:lnTo>
                  <a:pt x="308556" y="358046"/>
                </a:lnTo>
                <a:lnTo>
                  <a:pt x="91496" y="83101"/>
                </a:lnTo>
                <a:close/>
              </a:path>
              <a:path w="308610" h="383540">
                <a:moveTo>
                  <a:pt x="0" y="0"/>
                </a:moveTo>
                <a:lnTo>
                  <a:pt x="27701" y="133466"/>
                </a:lnTo>
                <a:lnTo>
                  <a:pt x="59598" y="108284"/>
                </a:lnTo>
                <a:lnTo>
                  <a:pt x="47006" y="92335"/>
                </a:lnTo>
                <a:lnTo>
                  <a:pt x="78905" y="67152"/>
                </a:lnTo>
                <a:lnTo>
                  <a:pt x="111698" y="67152"/>
                </a:lnTo>
                <a:lnTo>
                  <a:pt x="123393" y="57919"/>
                </a:lnTo>
                <a:lnTo>
                  <a:pt x="0" y="0"/>
                </a:lnTo>
                <a:close/>
              </a:path>
              <a:path w="308610" h="383540">
                <a:moveTo>
                  <a:pt x="78905" y="67152"/>
                </a:moveTo>
                <a:lnTo>
                  <a:pt x="47006" y="92335"/>
                </a:lnTo>
                <a:lnTo>
                  <a:pt x="59598" y="108284"/>
                </a:lnTo>
                <a:lnTo>
                  <a:pt x="91496" y="83101"/>
                </a:lnTo>
                <a:lnTo>
                  <a:pt x="78905" y="67152"/>
                </a:lnTo>
                <a:close/>
              </a:path>
              <a:path w="308610" h="383540">
                <a:moveTo>
                  <a:pt x="111698" y="67152"/>
                </a:moveTo>
                <a:lnTo>
                  <a:pt x="78905" y="67152"/>
                </a:lnTo>
                <a:lnTo>
                  <a:pt x="91496" y="83101"/>
                </a:lnTo>
                <a:lnTo>
                  <a:pt x="111698" y="67152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B29DB2C6-304B-8E47-9EDC-EA297F1039B2}"/>
              </a:ext>
            </a:extLst>
          </p:cNvPr>
          <p:cNvSpPr/>
          <p:nvPr/>
        </p:nvSpPr>
        <p:spPr>
          <a:xfrm>
            <a:off x="5479391" y="4250997"/>
            <a:ext cx="299085" cy="383540"/>
          </a:xfrm>
          <a:custGeom>
            <a:avLst/>
            <a:gdLst/>
            <a:ahLst/>
            <a:cxnLst/>
            <a:rect l="l" t="t" r="r" b="b"/>
            <a:pathLst>
              <a:path w="299085" h="383540">
                <a:moveTo>
                  <a:pt x="208888" y="84593"/>
                </a:moveTo>
                <a:lnTo>
                  <a:pt x="0" y="358308"/>
                </a:lnTo>
                <a:lnTo>
                  <a:pt x="32306" y="382964"/>
                </a:lnTo>
                <a:lnTo>
                  <a:pt x="241194" y="109248"/>
                </a:lnTo>
                <a:lnTo>
                  <a:pt x="208888" y="84593"/>
                </a:lnTo>
                <a:close/>
              </a:path>
              <a:path w="299085" h="383540">
                <a:moveTo>
                  <a:pt x="285971" y="68439"/>
                </a:moveTo>
                <a:lnTo>
                  <a:pt x="221216" y="68439"/>
                </a:lnTo>
                <a:lnTo>
                  <a:pt x="253522" y="93094"/>
                </a:lnTo>
                <a:lnTo>
                  <a:pt x="241194" y="109248"/>
                </a:lnTo>
                <a:lnTo>
                  <a:pt x="273502" y="133903"/>
                </a:lnTo>
                <a:lnTo>
                  <a:pt x="285971" y="68439"/>
                </a:lnTo>
                <a:close/>
              </a:path>
              <a:path w="299085" h="383540">
                <a:moveTo>
                  <a:pt x="221216" y="68439"/>
                </a:moveTo>
                <a:lnTo>
                  <a:pt x="208888" y="84593"/>
                </a:lnTo>
                <a:lnTo>
                  <a:pt x="241194" y="109248"/>
                </a:lnTo>
                <a:lnTo>
                  <a:pt x="253522" y="93094"/>
                </a:lnTo>
                <a:lnTo>
                  <a:pt x="221216" y="68439"/>
                </a:lnTo>
                <a:close/>
              </a:path>
              <a:path w="299085" h="383540">
                <a:moveTo>
                  <a:pt x="299007" y="0"/>
                </a:moveTo>
                <a:lnTo>
                  <a:pt x="176580" y="59937"/>
                </a:lnTo>
                <a:lnTo>
                  <a:pt x="208888" y="84593"/>
                </a:lnTo>
                <a:lnTo>
                  <a:pt x="221216" y="68439"/>
                </a:lnTo>
                <a:lnTo>
                  <a:pt x="285971" y="68439"/>
                </a:lnTo>
                <a:lnTo>
                  <a:pt x="299007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6DACD3BF-8ACD-654B-904E-383199D7AD6B}"/>
              </a:ext>
            </a:extLst>
          </p:cNvPr>
          <p:cNvSpPr txBox="1">
            <a:spLocks/>
          </p:cNvSpPr>
          <p:nvPr/>
        </p:nvSpPr>
        <p:spPr>
          <a:xfrm>
            <a:off x="120700" y="18743"/>
            <a:ext cx="467990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000" kern="0" spc="1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Word Vectors</a:t>
            </a:r>
            <a:endParaRPr lang="en-US" sz="3000" kern="0" spc="15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0078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57150"/>
            <a:ext cx="8902599" cy="492443"/>
          </a:xfrm>
        </p:spPr>
        <p:txBody>
          <a:bodyPr/>
          <a:lstStyle/>
          <a:p>
            <a:r>
              <a:rPr lang="en-US" dirty="0"/>
              <a:t>LSTMs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1BB0729-3EBC-F64E-A93F-6963AC426B2B}"/>
              </a:ext>
            </a:extLst>
          </p:cNvPr>
          <p:cNvSpPr txBox="1">
            <a:spLocks/>
          </p:cNvSpPr>
          <p:nvPr/>
        </p:nvSpPr>
        <p:spPr>
          <a:xfrm>
            <a:off x="1430655" y="187033"/>
            <a:ext cx="4902994" cy="99498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Segoe UI Symbol"/>
                <a:ea typeface="+mj-ea"/>
                <a:cs typeface="Segoe UI Symbol"/>
              </a:defRPr>
            </a:lvl1pPr>
          </a:lstStyle>
          <a:p>
            <a:pPr marL="9525">
              <a:spcBef>
                <a:spcPts val="79"/>
              </a:spcBef>
            </a:pPr>
            <a:r>
              <a:rPr lang="en-US" kern="0">
                <a:solidFill>
                  <a:srgbClr val="3986FF"/>
                </a:solidFill>
                <a:latin typeface="Calibri"/>
                <a:cs typeface="Calibri"/>
              </a:rPr>
              <a:t>Bidirectional RNNs: simplified</a:t>
            </a:r>
            <a:r>
              <a:rPr lang="en-US" kern="0" spc="-68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lang="en-US" kern="0">
                <a:solidFill>
                  <a:srgbClr val="3986FF"/>
                </a:solidFill>
                <a:latin typeface="Calibri"/>
                <a:cs typeface="Calibri"/>
              </a:rPr>
              <a:t>diagram</a:t>
            </a:r>
            <a:endParaRPr lang="en-US" kern="0" dirty="0">
              <a:solidFill>
                <a:srgbClr val="3986FF"/>
              </a:solidFill>
              <a:latin typeface="Calibri"/>
              <a:cs typeface="Calibri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7F60BA9-2E83-104B-9CD2-6AD7FA8CB9C0}"/>
              </a:ext>
            </a:extLst>
          </p:cNvPr>
          <p:cNvSpPr/>
          <p:nvPr/>
        </p:nvSpPr>
        <p:spPr>
          <a:xfrm>
            <a:off x="2343150" y="1637919"/>
            <a:ext cx="4287393" cy="1222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9BD6BA2-D289-E946-A828-860E2CADBD3F}"/>
              </a:ext>
            </a:extLst>
          </p:cNvPr>
          <p:cNvSpPr txBox="1"/>
          <p:nvPr/>
        </p:nvSpPr>
        <p:spPr>
          <a:xfrm>
            <a:off x="4626483" y="2860548"/>
            <a:ext cx="51530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23" dirty="0">
                <a:latin typeface="Calibri"/>
                <a:cs typeface="Calibri"/>
              </a:rPr>
              <a:t>t</a:t>
            </a:r>
            <a:r>
              <a:rPr sz="1350" i="1" dirty="0">
                <a:latin typeface="Calibri"/>
                <a:cs typeface="Calibri"/>
              </a:rPr>
              <a:t>er</a:t>
            </a:r>
            <a:r>
              <a:rPr sz="1350" i="1" spc="-8" dirty="0">
                <a:latin typeface="Calibri"/>
                <a:cs typeface="Calibri"/>
              </a:rPr>
              <a:t>r</a:t>
            </a:r>
            <a:r>
              <a:rPr sz="1350" i="1" spc="-4" dirty="0">
                <a:latin typeface="Calibri"/>
                <a:cs typeface="Calibri"/>
              </a:rPr>
              <a:t>ib</a:t>
            </a:r>
            <a:r>
              <a:rPr sz="1350" i="1" spc="-8" dirty="0">
                <a:latin typeface="Calibri"/>
                <a:cs typeface="Calibri"/>
              </a:rPr>
              <a:t>l</a:t>
            </a:r>
            <a:r>
              <a:rPr sz="1350" i="1" dirty="0">
                <a:latin typeface="Calibri"/>
                <a:cs typeface="Calibri"/>
              </a:rPr>
              <a:t>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DE114D3-F693-D249-91F6-CD7602C65505}"/>
              </a:ext>
            </a:extLst>
          </p:cNvPr>
          <p:cNvSpPr txBox="1"/>
          <p:nvPr/>
        </p:nvSpPr>
        <p:spPr>
          <a:xfrm>
            <a:off x="5426393" y="2860548"/>
            <a:ext cx="55054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26" dirty="0">
                <a:latin typeface="Calibri"/>
                <a:cs typeface="Calibri"/>
              </a:rPr>
              <a:t>e</a:t>
            </a:r>
            <a:r>
              <a:rPr sz="1350" i="1" spc="-30" dirty="0">
                <a:latin typeface="Calibri"/>
                <a:cs typeface="Calibri"/>
              </a:rPr>
              <a:t>x</a:t>
            </a:r>
            <a:r>
              <a:rPr sz="1350" i="1" dirty="0">
                <a:latin typeface="Calibri"/>
                <a:cs typeface="Calibri"/>
              </a:rPr>
              <a:t>c</a:t>
            </a:r>
            <a:r>
              <a:rPr sz="1350" i="1" spc="-11" dirty="0">
                <a:latin typeface="Calibri"/>
                <a:cs typeface="Calibri"/>
              </a:rPr>
              <a:t>i</a:t>
            </a:r>
            <a:r>
              <a:rPr sz="1350" i="1" dirty="0">
                <a:latin typeface="Calibri"/>
                <a:cs typeface="Calibri"/>
              </a:rPr>
              <a:t>t</a:t>
            </a:r>
            <a:r>
              <a:rPr sz="1350" i="1" spc="-8" dirty="0">
                <a:latin typeface="Calibri"/>
                <a:cs typeface="Calibri"/>
              </a:rPr>
              <a:t>i</a:t>
            </a:r>
            <a:r>
              <a:rPr sz="1350" i="1" spc="-4" dirty="0">
                <a:latin typeface="Calibri"/>
                <a:cs typeface="Calibri"/>
              </a:rPr>
              <a:t>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A83AD8B-40D2-3A4C-BB03-904C6740854A}"/>
              </a:ext>
            </a:extLst>
          </p:cNvPr>
          <p:cNvSpPr txBox="1"/>
          <p:nvPr/>
        </p:nvSpPr>
        <p:spPr>
          <a:xfrm>
            <a:off x="6478142" y="2860548"/>
            <a:ext cx="7524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!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E8473539-84FB-0E4E-8EB1-AFA8172112A6}"/>
              </a:ext>
            </a:extLst>
          </p:cNvPr>
          <p:cNvSpPr txBox="1"/>
          <p:nvPr/>
        </p:nvSpPr>
        <p:spPr>
          <a:xfrm>
            <a:off x="2373153" y="2867406"/>
            <a:ext cx="24669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D7095000-3CF0-DD4D-B149-0E6C2781AE50}"/>
              </a:ext>
            </a:extLst>
          </p:cNvPr>
          <p:cNvSpPr txBox="1"/>
          <p:nvPr/>
        </p:nvSpPr>
        <p:spPr>
          <a:xfrm>
            <a:off x="3090957" y="2867406"/>
            <a:ext cx="44005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m</a:t>
            </a:r>
            <a:r>
              <a:rPr sz="1350" i="1" spc="-8" dirty="0">
                <a:latin typeface="Calibri"/>
                <a:cs typeface="Calibri"/>
              </a:rPr>
              <a:t>o</a:t>
            </a:r>
            <a:r>
              <a:rPr sz="1350" i="1" dirty="0">
                <a:latin typeface="Calibri"/>
                <a:cs typeface="Calibri"/>
              </a:rPr>
              <a:t>vie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95C2AB24-9CFC-6345-A1C6-D00D80E11B1B}"/>
              </a:ext>
            </a:extLst>
          </p:cNvPr>
          <p:cNvSpPr txBox="1"/>
          <p:nvPr/>
        </p:nvSpPr>
        <p:spPr>
          <a:xfrm>
            <a:off x="3940207" y="2867406"/>
            <a:ext cx="29670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was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219B2886-7DE3-2A48-A976-6206CC0F9ED0}"/>
              </a:ext>
            </a:extLst>
          </p:cNvPr>
          <p:cNvSpPr txBox="1"/>
          <p:nvPr/>
        </p:nvSpPr>
        <p:spPr>
          <a:xfrm>
            <a:off x="2624899" y="3649028"/>
            <a:ext cx="3542348" cy="646331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73831" marR="70961" indent="-100965">
              <a:spcBef>
                <a:spcPts val="180"/>
              </a:spcBef>
            </a:pPr>
            <a:r>
              <a:rPr sz="1350" spc="-4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1350" spc="-11" dirty="0">
                <a:solidFill>
                  <a:srgbClr val="4285F4"/>
                </a:solidFill>
                <a:latin typeface="Calibri"/>
                <a:cs typeface="Calibri"/>
              </a:rPr>
              <a:t>two-way arrows </a:t>
            </a:r>
            <a:r>
              <a:rPr sz="1350" spc="-8" dirty="0">
                <a:solidFill>
                  <a:srgbClr val="4285F4"/>
                </a:solidFill>
                <a:latin typeface="Calibri"/>
                <a:cs typeface="Calibri"/>
              </a:rPr>
              <a:t>indicate bidirectionality </a:t>
            </a:r>
            <a:r>
              <a:rPr sz="1350" dirty="0">
                <a:solidFill>
                  <a:srgbClr val="4285F4"/>
                </a:solidFill>
                <a:latin typeface="Calibri"/>
                <a:cs typeface="Calibri"/>
              </a:rPr>
              <a:t>and  the </a:t>
            </a:r>
            <a:r>
              <a:rPr sz="1350" spc="-8" dirty="0">
                <a:solidFill>
                  <a:srgbClr val="4285F4"/>
                </a:solidFill>
                <a:latin typeface="Calibri"/>
                <a:cs typeface="Calibri"/>
              </a:rPr>
              <a:t>depicted </a:t>
            </a:r>
            <a:r>
              <a:rPr sz="1350" spc="-4" dirty="0">
                <a:solidFill>
                  <a:srgbClr val="4285F4"/>
                </a:solidFill>
                <a:latin typeface="Calibri"/>
                <a:cs typeface="Calibri"/>
              </a:rPr>
              <a:t>hidden </a:t>
            </a:r>
            <a:r>
              <a:rPr sz="1350" spc="-15" dirty="0">
                <a:solidFill>
                  <a:srgbClr val="4285F4"/>
                </a:solidFill>
                <a:latin typeface="Calibri"/>
                <a:cs typeface="Calibri"/>
              </a:rPr>
              <a:t>states </a:t>
            </a:r>
            <a:r>
              <a:rPr sz="1350" spc="-8" dirty="0">
                <a:solidFill>
                  <a:srgbClr val="4285F4"/>
                </a:solidFill>
                <a:latin typeface="Calibri"/>
                <a:cs typeface="Calibri"/>
              </a:rPr>
              <a:t>are </a:t>
            </a:r>
            <a:r>
              <a:rPr sz="1350" dirty="0">
                <a:solidFill>
                  <a:srgbClr val="4285F4"/>
                </a:solidFill>
                <a:latin typeface="Calibri"/>
                <a:cs typeface="Calibri"/>
              </a:rPr>
              <a:t>assumed </a:t>
            </a:r>
            <a:r>
              <a:rPr sz="1350" spc="-8" dirty="0">
                <a:solidFill>
                  <a:srgbClr val="4285F4"/>
                </a:solidFill>
                <a:latin typeface="Calibri"/>
                <a:cs typeface="Calibri"/>
              </a:rPr>
              <a:t>to </a:t>
            </a:r>
            <a:r>
              <a:rPr sz="1350" spc="-4" dirty="0">
                <a:solidFill>
                  <a:srgbClr val="4285F4"/>
                </a:solidFill>
                <a:latin typeface="Calibri"/>
                <a:cs typeface="Calibri"/>
              </a:rPr>
              <a:t>be  </a:t>
            </a:r>
            <a:r>
              <a:rPr sz="1350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1350" spc="-11" dirty="0">
                <a:solidFill>
                  <a:srgbClr val="4285F4"/>
                </a:solidFill>
                <a:latin typeface="Calibri"/>
                <a:cs typeface="Calibri"/>
              </a:rPr>
              <a:t>concatenated </a:t>
            </a:r>
            <a:r>
              <a:rPr sz="1350" spc="-8" dirty="0">
                <a:solidFill>
                  <a:srgbClr val="4285F4"/>
                </a:solidFill>
                <a:latin typeface="Calibri"/>
                <a:cs typeface="Calibri"/>
              </a:rPr>
              <a:t>forwards+backwards</a:t>
            </a:r>
            <a:r>
              <a:rPr sz="1350" spc="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4285F4"/>
                </a:solidFill>
                <a:latin typeface="Calibri"/>
                <a:cs typeface="Calibri"/>
              </a:rPr>
              <a:t>states.</a:t>
            </a:r>
            <a:endParaRPr sz="13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15569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57150"/>
            <a:ext cx="8902599" cy="492443"/>
          </a:xfrm>
        </p:spPr>
        <p:txBody>
          <a:bodyPr/>
          <a:lstStyle/>
          <a:p>
            <a:r>
              <a:rPr lang="en-US" spc="-4" dirty="0">
                <a:latin typeface="Calibri"/>
                <a:cs typeface="Calibri"/>
              </a:rPr>
              <a:t>Bidirectional </a:t>
            </a:r>
            <a:r>
              <a:rPr lang="en-US" dirty="0">
                <a:latin typeface="Calibri"/>
                <a:cs typeface="Calibri"/>
              </a:rPr>
              <a:t>RNNs</a:t>
            </a:r>
            <a:endParaRPr lang="en-US"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B105E6E7-DD65-9C49-A23C-DA5F34E40770}"/>
              </a:ext>
            </a:extLst>
          </p:cNvPr>
          <p:cNvSpPr txBox="1"/>
          <p:nvPr/>
        </p:nvSpPr>
        <p:spPr>
          <a:xfrm>
            <a:off x="1430655" y="829246"/>
            <a:ext cx="6268879" cy="369011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marR="182403" indent="-257175">
              <a:spcBef>
                <a:spcPts val="75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dirty="0">
                <a:latin typeface="Calibri"/>
                <a:cs typeface="Calibri"/>
              </a:rPr>
              <a:t>Note: </a:t>
            </a:r>
            <a:r>
              <a:rPr spc="-4" dirty="0">
                <a:latin typeface="Calibri"/>
                <a:cs typeface="Calibri"/>
              </a:rPr>
              <a:t>bidirectional </a:t>
            </a:r>
            <a:r>
              <a:rPr dirty="0">
                <a:latin typeface="Calibri"/>
                <a:cs typeface="Calibri"/>
              </a:rPr>
              <a:t>RNNs are </a:t>
            </a:r>
            <a:r>
              <a:rPr spc="-4" dirty="0">
                <a:latin typeface="Calibri"/>
                <a:cs typeface="Calibri"/>
              </a:rPr>
              <a:t>only </a:t>
            </a:r>
            <a:r>
              <a:rPr dirty="0">
                <a:latin typeface="Calibri"/>
                <a:cs typeface="Calibri"/>
              </a:rPr>
              <a:t>applicable if you </a:t>
            </a:r>
            <a:r>
              <a:rPr spc="-4" dirty="0">
                <a:latin typeface="Calibri"/>
                <a:cs typeface="Calibri"/>
              </a:rPr>
              <a:t>have </a:t>
            </a:r>
            <a:r>
              <a:rPr dirty="0">
                <a:latin typeface="Calibri"/>
                <a:cs typeface="Calibri"/>
              </a:rPr>
              <a:t>access  to the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entire input</a:t>
            </a:r>
            <a:r>
              <a:rPr spc="-19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sequence</a:t>
            </a:r>
            <a:r>
              <a:rPr spc="-4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  <a:p>
            <a:pPr marL="523875" marR="3810" lvl="1" indent="-171450">
              <a:spcBef>
                <a:spcPts val="431"/>
              </a:spcBef>
              <a:buClr>
                <a:srgbClr val="3986FF"/>
              </a:buClr>
              <a:buFont typeface="Times New Roman"/>
              <a:buChar char="•"/>
              <a:tabLst>
                <a:tab pos="524351" algn="l"/>
              </a:tabLst>
            </a:pPr>
            <a:r>
              <a:rPr spc="-4" dirty="0">
                <a:latin typeface="Calibri"/>
                <a:cs typeface="Calibri"/>
              </a:rPr>
              <a:t>They </a:t>
            </a:r>
            <a:r>
              <a:rPr dirty="0">
                <a:latin typeface="Calibri"/>
                <a:cs typeface="Calibri"/>
              </a:rPr>
              <a:t>are </a:t>
            </a:r>
            <a:r>
              <a:rPr b="1" dirty="0">
                <a:latin typeface="Calibri"/>
                <a:cs typeface="Calibri"/>
              </a:rPr>
              <a:t>not </a:t>
            </a:r>
            <a:r>
              <a:rPr dirty="0">
                <a:latin typeface="Calibri"/>
                <a:cs typeface="Calibri"/>
              </a:rPr>
              <a:t>applicable to </a:t>
            </a:r>
            <a:r>
              <a:rPr spc="-4" dirty="0">
                <a:latin typeface="Calibri"/>
                <a:cs typeface="Calibri"/>
              </a:rPr>
              <a:t>Language </a:t>
            </a:r>
            <a:r>
              <a:rPr dirty="0">
                <a:latin typeface="Calibri"/>
                <a:cs typeface="Calibri"/>
              </a:rPr>
              <a:t>Modeling, </a:t>
            </a:r>
            <a:r>
              <a:rPr spc="-4" dirty="0">
                <a:latin typeface="Calibri"/>
                <a:cs typeface="Calibri"/>
              </a:rPr>
              <a:t>because </a:t>
            </a:r>
            <a:r>
              <a:rPr dirty="0">
                <a:latin typeface="Calibri"/>
                <a:cs typeface="Calibri"/>
              </a:rPr>
              <a:t>in </a:t>
            </a:r>
            <a:r>
              <a:rPr spc="-4" dirty="0">
                <a:latin typeface="Calibri"/>
                <a:cs typeface="Calibri"/>
              </a:rPr>
              <a:t>LM  </a:t>
            </a:r>
            <a:r>
              <a:rPr dirty="0">
                <a:latin typeface="Calibri"/>
                <a:cs typeface="Calibri"/>
              </a:rPr>
              <a:t>you </a:t>
            </a:r>
            <a:r>
              <a:rPr i="1" spc="-4" dirty="0">
                <a:latin typeface="Calibri"/>
                <a:cs typeface="Calibri"/>
              </a:rPr>
              <a:t>only </a:t>
            </a:r>
            <a:r>
              <a:rPr spc="-4" dirty="0">
                <a:latin typeface="Calibri"/>
                <a:cs typeface="Calibri"/>
              </a:rPr>
              <a:t>have </a:t>
            </a:r>
            <a:r>
              <a:rPr dirty="0">
                <a:latin typeface="Calibri"/>
                <a:cs typeface="Calibri"/>
              </a:rPr>
              <a:t>left </a:t>
            </a:r>
            <a:r>
              <a:rPr spc="-4" dirty="0">
                <a:latin typeface="Calibri"/>
                <a:cs typeface="Calibri"/>
              </a:rPr>
              <a:t>context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available.</a:t>
            </a:r>
          </a:p>
          <a:p>
            <a:pPr lvl="1">
              <a:spcBef>
                <a:spcPts val="8"/>
              </a:spcBef>
              <a:buClr>
                <a:srgbClr val="3986FF"/>
              </a:buClr>
              <a:buFont typeface="Times New Roman"/>
              <a:buChar char="•"/>
            </a:pPr>
            <a:endParaRPr sz="2625" dirty="0">
              <a:latin typeface="Times New Roman"/>
              <a:cs typeface="Times New Roman"/>
            </a:endParaRPr>
          </a:p>
          <a:p>
            <a:pPr marL="266700" marR="33814" indent="-257175"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dirty="0">
                <a:latin typeface="Calibri"/>
                <a:cs typeface="Calibri"/>
              </a:rPr>
              <a:t>If you </a:t>
            </a:r>
            <a:r>
              <a:rPr spc="-4" dirty="0">
                <a:latin typeface="Calibri"/>
                <a:cs typeface="Calibri"/>
              </a:rPr>
              <a:t>do have </a:t>
            </a:r>
            <a:r>
              <a:rPr dirty="0">
                <a:latin typeface="Calibri"/>
                <a:cs typeface="Calibri"/>
              </a:rPr>
              <a:t>entire input </a:t>
            </a:r>
            <a:r>
              <a:rPr spc="-4" dirty="0">
                <a:latin typeface="Calibri"/>
                <a:cs typeface="Calibri"/>
              </a:rPr>
              <a:t>sequence </a:t>
            </a:r>
            <a:r>
              <a:rPr dirty="0">
                <a:latin typeface="Calibri"/>
                <a:cs typeface="Calibri"/>
              </a:rPr>
              <a:t>(e.g. any kind </a:t>
            </a:r>
            <a:r>
              <a:rPr spc="-4" dirty="0">
                <a:latin typeface="Calibri"/>
                <a:cs typeface="Calibri"/>
              </a:rPr>
              <a:t>of encoding), </a:t>
            </a: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 bidirectionality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is </a:t>
            </a: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powerful </a:t>
            </a:r>
            <a:r>
              <a:rPr spc="-4" dirty="0">
                <a:latin typeface="Calibri"/>
                <a:cs typeface="Calibri"/>
              </a:rPr>
              <a:t>(you should use </a:t>
            </a:r>
            <a:r>
              <a:rPr dirty="0">
                <a:latin typeface="Calibri"/>
                <a:cs typeface="Calibri"/>
              </a:rPr>
              <a:t>it </a:t>
            </a:r>
            <a:r>
              <a:rPr spc="-4" dirty="0">
                <a:latin typeface="Calibri"/>
                <a:cs typeface="Calibri"/>
              </a:rPr>
              <a:t>by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default).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4"/>
              </a:spcBef>
              <a:buClr>
                <a:srgbClr val="CC0000"/>
              </a:buClr>
              <a:buFont typeface="Times New Roman"/>
              <a:buChar char="•"/>
            </a:pPr>
            <a:endParaRPr sz="2625" dirty="0">
              <a:latin typeface="Times New Roman"/>
              <a:cs typeface="Times New Roman"/>
            </a:endParaRPr>
          </a:p>
          <a:p>
            <a:pPr marL="266700" marR="53340" indent="-257175">
              <a:spcBef>
                <a:spcPts val="4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latin typeface="Calibri"/>
                <a:cs typeface="Calibri"/>
              </a:rPr>
              <a:t>For </a:t>
            </a:r>
            <a:r>
              <a:rPr dirty="0">
                <a:latin typeface="Calibri"/>
                <a:cs typeface="Calibri"/>
              </a:rPr>
              <a:t>example,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BERT </a:t>
            </a:r>
            <a:r>
              <a:rPr spc="-4" dirty="0">
                <a:latin typeface="Calibri"/>
                <a:cs typeface="Calibri"/>
              </a:rPr>
              <a:t>(</a:t>
            </a:r>
            <a:r>
              <a:rPr b="1" spc="-4" dirty="0">
                <a:latin typeface="Calibri"/>
                <a:cs typeface="Calibri"/>
              </a:rPr>
              <a:t>Bidirectional </a:t>
            </a:r>
            <a:r>
              <a:rPr spc="-4" dirty="0">
                <a:latin typeface="Calibri"/>
                <a:cs typeface="Calibri"/>
              </a:rPr>
              <a:t>Encoder </a:t>
            </a:r>
            <a:r>
              <a:rPr dirty="0">
                <a:latin typeface="Calibri"/>
                <a:cs typeface="Calibri"/>
              </a:rPr>
              <a:t>Representations </a:t>
            </a:r>
            <a:r>
              <a:rPr spc="-4" dirty="0">
                <a:latin typeface="Calibri"/>
                <a:cs typeface="Calibri"/>
              </a:rPr>
              <a:t>from  Transformers) </a:t>
            </a:r>
            <a:r>
              <a:rPr dirty="0">
                <a:latin typeface="Calibri"/>
                <a:cs typeface="Calibri"/>
              </a:rPr>
              <a:t>is a </a:t>
            </a:r>
            <a:r>
              <a:rPr spc="-4" dirty="0">
                <a:latin typeface="Calibri"/>
                <a:cs typeface="Calibri"/>
              </a:rPr>
              <a:t>powerful </a:t>
            </a:r>
            <a:r>
              <a:rPr dirty="0">
                <a:latin typeface="Calibri"/>
                <a:cs typeface="Calibri"/>
              </a:rPr>
              <a:t>pretrained contextual  </a:t>
            </a:r>
            <a:r>
              <a:rPr spc="-4" dirty="0">
                <a:latin typeface="Calibri"/>
                <a:cs typeface="Calibri"/>
              </a:rPr>
              <a:t>representation system </a:t>
            </a: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built on</a:t>
            </a:r>
            <a:r>
              <a:rPr spc="-11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bidirectionality</a:t>
            </a:r>
            <a:r>
              <a:rPr dirty="0">
                <a:latin typeface="Calibri"/>
                <a:cs typeface="Calibri"/>
              </a:rPr>
              <a:t>.</a:t>
            </a:r>
          </a:p>
          <a:p>
            <a:pPr marL="523875" lvl="1" indent="-171450">
              <a:spcBef>
                <a:spcPts val="431"/>
              </a:spcBef>
              <a:buClr>
                <a:srgbClr val="3986FF"/>
              </a:buClr>
              <a:buFont typeface="Times New Roman"/>
              <a:buChar char="•"/>
              <a:tabLst>
                <a:tab pos="524351" algn="l"/>
              </a:tabLst>
            </a:pPr>
            <a:r>
              <a:rPr spc="-8" dirty="0">
                <a:latin typeface="Calibri"/>
                <a:cs typeface="Calibri"/>
              </a:rPr>
              <a:t>You </a:t>
            </a:r>
            <a:r>
              <a:rPr dirty="0">
                <a:latin typeface="Calibri"/>
                <a:cs typeface="Calibri"/>
              </a:rPr>
              <a:t>will learn more about BERT later in the</a:t>
            </a:r>
            <a:r>
              <a:rPr spc="-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course!</a:t>
            </a:r>
          </a:p>
        </p:txBody>
      </p:sp>
    </p:spTree>
    <p:extLst>
      <p:ext uri="{BB962C8B-B14F-4D97-AF65-F5344CB8AC3E}">
        <p14:creationId xmlns:p14="http://schemas.microsoft.com/office/powerpoint/2010/main" val="24433386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57150"/>
            <a:ext cx="8902599" cy="492443"/>
          </a:xfrm>
        </p:spPr>
        <p:txBody>
          <a:bodyPr/>
          <a:lstStyle/>
          <a:p>
            <a:r>
              <a:rPr lang="en-US" dirty="0"/>
              <a:t>Multilayer RNNs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B10A30A-F163-8B42-BEB0-89E2F3E78A53}"/>
              </a:ext>
            </a:extLst>
          </p:cNvPr>
          <p:cNvSpPr txBox="1"/>
          <p:nvPr/>
        </p:nvSpPr>
        <p:spPr>
          <a:xfrm>
            <a:off x="1430655" y="829246"/>
            <a:ext cx="6253638" cy="376577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indent="-257175">
              <a:spcBef>
                <a:spcPts val="75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dirty="0">
                <a:latin typeface="Calibri"/>
                <a:cs typeface="Calibri"/>
              </a:rPr>
              <a:t>RNNs are already </a:t>
            </a:r>
            <a:r>
              <a:rPr spc="-4" dirty="0">
                <a:latin typeface="Calibri"/>
                <a:cs typeface="Calibri"/>
              </a:rPr>
              <a:t>“deep” on one dimension (they unroll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over</a:t>
            </a:r>
            <a:endParaRPr dirty="0">
              <a:latin typeface="Calibri"/>
              <a:cs typeface="Calibri"/>
            </a:endParaRPr>
          </a:p>
          <a:p>
            <a:pPr marL="266700"/>
            <a:r>
              <a:rPr dirty="0">
                <a:latin typeface="Calibri"/>
                <a:cs typeface="Calibri"/>
              </a:rPr>
              <a:t>many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timesteps)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4"/>
              </a:spcBef>
            </a:pPr>
            <a:endParaRPr sz="2625" dirty="0">
              <a:latin typeface="Times New Roman"/>
              <a:cs typeface="Times New Roman"/>
            </a:endParaRPr>
          </a:p>
          <a:p>
            <a:pPr marL="266700" indent="-257175">
              <a:spcBef>
                <a:spcPts val="4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dirty="0">
                <a:latin typeface="Calibri"/>
                <a:cs typeface="Calibri"/>
              </a:rPr>
              <a:t>We can also make them </a:t>
            </a:r>
            <a:r>
              <a:rPr spc="-4" dirty="0">
                <a:latin typeface="Calibri"/>
                <a:cs typeface="Calibri"/>
              </a:rPr>
              <a:t>“deep” </a:t>
            </a:r>
            <a:r>
              <a:rPr dirty="0">
                <a:latin typeface="Calibri"/>
                <a:cs typeface="Calibri"/>
              </a:rPr>
              <a:t>in another </a:t>
            </a:r>
            <a:r>
              <a:rPr spc="-4" dirty="0">
                <a:latin typeface="Calibri"/>
                <a:cs typeface="Calibri"/>
              </a:rPr>
              <a:t>dimension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by</a:t>
            </a:r>
            <a:endParaRPr dirty="0">
              <a:latin typeface="Calibri"/>
              <a:cs typeface="Calibri"/>
            </a:endParaRPr>
          </a:p>
          <a:p>
            <a:pPr marL="266700"/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applying multiple RNNs </a:t>
            </a:r>
            <a:r>
              <a:rPr dirty="0">
                <a:latin typeface="Calibri"/>
                <a:cs typeface="Calibri"/>
              </a:rPr>
              <a:t>– this is a multi-layer</a:t>
            </a:r>
            <a:r>
              <a:rPr spc="-9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RNN.</a:t>
            </a:r>
          </a:p>
          <a:p>
            <a:pPr>
              <a:spcBef>
                <a:spcPts val="4"/>
              </a:spcBef>
            </a:pPr>
            <a:endParaRPr sz="2625" dirty="0">
              <a:latin typeface="Times New Roman"/>
              <a:cs typeface="Times New Roman"/>
            </a:endParaRPr>
          </a:p>
          <a:p>
            <a:pPr marL="266700" marR="1263967" indent="-257175"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latin typeface="Calibri"/>
                <a:cs typeface="Calibri"/>
              </a:rPr>
              <a:t>This </a:t>
            </a:r>
            <a:r>
              <a:rPr dirty="0">
                <a:latin typeface="Calibri"/>
                <a:cs typeface="Calibri"/>
              </a:rPr>
              <a:t>allows the </a:t>
            </a:r>
            <a:r>
              <a:rPr spc="-4" dirty="0">
                <a:latin typeface="Calibri"/>
                <a:cs typeface="Calibri"/>
              </a:rPr>
              <a:t>network </a:t>
            </a:r>
            <a:r>
              <a:rPr dirty="0">
                <a:latin typeface="Calibri"/>
                <a:cs typeface="Calibri"/>
              </a:rPr>
              <a:t>to </a:t>
            </a:r>
            <a:r>
              <a:rPr spc="-4" dirty="0">
                <a:latin typeface="Calibri"/>
                <a:cs typeface="Calibri"/>
              </a:rPr>
              <a:t>compute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more </a:t>
            </a: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complex  representations</a:t>
            </a:r>
            <a:endParaRPr dirty="0">
              <a:latin typeface="Calibri"/>
              <a:cs typeface="Calibri"/>
            </a:endParaRPr>
          </a:p>
          <a:p>
            <a:pPr marL="523875" lvl="1" indent="-171450">
              <a:spcBef>
                <a:spcPts val="435"/>
              </a:spcBef>
              <a:buClr>
                <a:srgbClr val="3986FF"/>
              </a:buClr>
              <a:buFont typeface="Times New Roman"/>
              <a:buChar char="•"/>
              <a:tabLst>
                <a:tab pos="524351" algn="l"/>
              </a:tabLst>
            </a:pPr>
            <a:r>
              <a:rPr spc="-4" dirty="0">
                <a:latin typeface="Calibri"/>
                <a:cs typeface="Calibri"/>
              </a:rPr>
              <a:t>The </a:t>
            </a: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lower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RNNs </a:t>
            </a:r>
            <a:r>
              <a:rPr spc="-4" dirty="0">
                <a:latin typeface="Calibri"/>
                <a:cs typeface="Calibri"/>
              </a:rPr>
              <a:t>should compute </a:t>
            </a: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lower-level features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</a:p>
          <a:p>
            <a:pPr marL="523875"/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higher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RNNs </a:t>
            </a:r>
            <a:r>
              <a:rPr spc="-4" dirty="0">
                <a:latin typeface="Calibri"/>
                <a:cs typeface="Calibri"/>
              </a:rPr>
              <a:t>should </a:t>
            </a:r>
            <a:r>
              <a:rPr dirty="0">
                <a:latin typeface="Calibri"/>
                <a:cs typeface="Calibri"/>
              </a:rPr>
              <a:t>compute </a:t>
            </a: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higher-level</a:t>
            </a:r>
            <a:r>
              <a:rPr spc="-15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features</a:t>
            </a:r>
            <a:r>
              <a:rPr dirty="0">
                <a:latin typeface="Calibri"/>
                <a:cs typeface="Calibri"/>
              </a:rPr>
              <a:t>.</a:t>
            </a:r>
          </a:p>
          <a:p>
            <a:pPr>
              <a:spcBef>
                <a:spcPts val="4"/>
              </a:spcBef>
            </a:pPr>
            <a:endParaRPr sz="2625" dirty="0">
              <a:latin typeface="Times New Roman"/>
              <a:cs typeface="Times New Roman"/>
            </a:endParaRPr>
          </a:p>
          <a:p>
            <a:pPr marL="266700" indent="-257175">
              <a:spcBef>
                <a:spcPts val="4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dirty="0">
                <a:latin typeface="Calibri"/>
                <a:cs typeface="Calibri"/>
              </a:rPr>
              <a:t>Multi-layer RNNs are also called </a:t>
            </a:r>
            <a:r>
              <a:rPr i="1" spc="-4" dirty="0">
                <a:solidFill>
                  <a:srgbClr val="BA56BD"/>
                </a:solidFill>
                <a:latin typeface="Calibri"/>
                <a:cs typeface="Calibri"/>
              </a:rPr>
              <a:t>stacked</a:t>
            </a:r>
            <a:r>
              <a:rPr i="1" spc="-53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i="1" dirty="0">
                <a:solidFill>
                  <a:srgbClr val="BA56BD"/>
                </a:solidFill>
                <a:latin typeface="Calibri"/>
                <a:cs typeface="Calibri"/>
              </a:rPr>
              <a:t>RNNs</a:t>
            </a:r>
            <a:r>
              <a:rPr dirty="0">
                <a:latin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69164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57150"/>
            <a:ext cx="8902599" cy="492443"/>
          </a:xfrm>
        </p:spPr>
        <p:txBody>
          <a:bodyPr/>
          <a:lstStyle/>
          <a:p>
            <a:r>
              <a:rPr lang="en-US" dirty="0"/>
              <a:t>Multilayer RNNs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DCF1C6F-8705-C145-9FD7-6C94C8129C00}"/>
              </a:ext>
            </a:extLst>
          </p:cNvPr>
          <p:cNvSpPr/>
          <p:nvPr/>
        </p:nvSpPr>
        <p:spPr>
          <a:xfrm>
            <a:off x="2846070" y="1035558"/>
            <a:ext cx="4297680" cy="36517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635E07F-8340-8745-B1EE-E36C0D18871C}"/>
              </a:ext>
            </a:extLst>
          </p:cNvPr>
          <p:cNvSpPr txBox="1"/>
          <p:nvPr/>
        </p:nvSpPr>
        <p:spPr>
          <a:xfrm>
            <a:off x="5156834" y="4687062"/>
            <a:ext cx="51530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23" dirty="0">
                <a:latin typeface="Calibri"/>
                <a:cs typeface="Calibri"/>
              </a:rPr>
              <a:t>t</a:t>
            </a:r>
            <a:r>
              <a:rPr sz="1350" i="1" dirty="0">
                <a:latin typeface="Calibri"/>
                <a:cs typeface="Calibri"/>
              </a:rPr>
              <a:t>er</a:t>
            </a:r>
            <a:r>
              <a:rPr sz="1350" i="1" spc="-8" dirty="0">
                <a:latin typeface="Calibri"/>
                <a:cs typeface="Calibri"/>
              </a:rPr>
              <a:t>r</a:t>
            </a:r>
            <a:r>
              <a:rPr sz="1350" i="1" spc="-4" dirty="0">
                <a:latin typeface="Calibri"/>
                <a:cs typeface="Calibri"/>
              </a:rPr>
              <a:t>ib</a:t>
            </a:r>
            <a:r>
              <a:rPr sz="1350" i="1" spc="-8" dirty="0">
                <a:latin typeface="Calibri"/>
                <a:cs typeface="Calibri"/>
              </a:rPr>
              <a:t>l</a:t>
            </a:r>
            <a:r>
              <a:rPr sz="1350" i="1" dirty="0">
                <a:latin typeface="Calibri"/>
                <a:cs typeface="Calibri"/>
              </a:rPr>
              <a:t>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96B0D70D-AA71-1443-B5D0-3A1A3E00F1B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6080760" y="3587591"/>
            <a:ext cx="1577340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>
              <a:lnSpc>
                <a:spcPts val="1076"/>
              </a:lnSpc>
            </a:pPr>
            <a:fld id="{81D60167-4931-47E6-BA6A-407CBD079E47}" type="slidenum">
              <a:rPr dirty="0"/>
              <a:pPr marL="19050">
                <a:lnSpc>
                  <a:spcPts val="1076"/>
                </a:lnSpc>
              </a:pPr>
              <a:t>73</a:t>
            </a:fld>
            <a:endParaRPr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9552FF1-C9F4-C64D-ABB5-DDDAAABC69C6}"/>
              </a:ext>
            </a:extLst>
          </p:cNvPr>
          <p:cNvSpPr txBox="1"/>
          <p:nvPr/>
        </p:nvSpPr>
        <p:spPr>
          <a:xfrm>
            <a:off x="5939313" y="4687062"/>
            <a:ext cx="55054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26" dirty="0">
                <a:latin typeface="Calibri"/>
                <a:cs typeface="Calibri"/>
              </a:rPr>
              <a:t>e</a:t>
            </a:r>
            <a:r>
              <a:rPr sz="1350" i="1" spc="-30" dirty="0">
                <a:latin typeface="Calibri"/>
                <a:cs typeface="Calibri"/>
              </a:rPr>
              <a:t>x</a:t>
            </a:r>
            <a:r>
              <a:rPr sz="1350" i="1" dirty="0">
                <a:latin typeface="Calibri"/>
                <a:cs typeface="Calibri"/>
              </a:rPr>
              <a:t>c</a:t>
            </a:r>
            <a:r>
              <a:rPr sz="1350" i="1" spc="-11" dirty="0">
                <a:latin typeface="Calibri"/>
                <a:cs typeface="Calibri"/>
              </a:rPr>
              <a:t>i</a:t>
            </a:r>
            <a:r>
              <a:rPr sz="1350" i="1" dirty="0">
                <a:latin typeface="Calibri"/>
                <a:cs typeface="Calibri"/>
              </a:rPr>
              <a:t>t</a:t>
            </a:r>
            <a:r>
              <a:rPr sz="1350" i="1" spc="-8" dirty="0">
                <a:latin typeface="Calibri"/>
                <a:cs typeface="Calibri"/>
              </a:rPr>
              <a:t>i</a:t>
            </a:r>
            <a:r>
              <a:rPr sz="1350" i="1" spc="-4" dirty="0">
                <a:latin typeface="Calibri"/>
                <a:cs typeface="Calibri"/>
              </a:rPr>
              <a:t>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3841EE3-F04C-1049-BA01-B7F711C44BDD}"/>
              </a:ext>
            </a:extLst>
          </p:cNvPr>
          <p:cNvSpPr txBox="1"/>
          <p:nvPr/>
        </p:nvSpPr>
        <p:spPr>
          <a:xfrm>
            <a:off x="6985825" y="4687062"/>
            <a:ext cx="7524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!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4C90E7A6-F7B9-8E45-80F8-DB57649D667A}"/>
              </a:ext>
            </a:extLst>
          </p:cNvPr>
          <p:cNvSpPr txBox="1"/>
          <p:nvPr/>
        </p:nvSpPr>
        <p:spPr>
          <a:xfrm>
            <a:off x="2885884" y="4693692"/>
            <a:ext cx="24669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t</a:t>
            </a:r>
            <a:r>
              <a:rPr sz="1350" i="1" spc="-8" dirty="0">
                <a:latin typeface="Calibri"/>
                <a:cs typeface="Calibri"/>
              </a:rPr>
              <a:t>h</a:t>
            </a:r>
            <a:r>
              <a:rPr sz="1350" i="1" dirty="0"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C86EBD1D-8BE4-A242-8286-452347204072}"/>
              </a:ext>
            </a:extLst>
          </p:cNvPr>
          <p:cNvSpPr txBox="1"/>
          <p:nvPr/>
        </p:nvSpPr>
        <p:spPr>
          <a:xfrm>
            <a:off x="3595306" y="4693692"/>
            <a:ext cx="43957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m</a:t>
            </a:r>
            <a:r>
              <a:rPr sz="1350" i="1" spc="-11" dirty="0">
                <a:latin typeface="Calibri"/>
                <a:cs typeface="Calibri"/>
              </a:rPr>
              <a:t>o</a:t>
            </a:r>
            <a:r>
              <a:rPr sz="1350" i="1" dirty="0">
                <a:latin typeface="Calibri"/>
                <a:cs typeface="Calibri"/>
              </a:rPr>
              <a:t>v</a:t>
            </a:r>
            <a:r>
              <a:rPr sz="1350" i="1" spc="-8" dirty="0">
                <a:latin typeface="Calibri"/>
                <a:cs typeface="Calibri"/>
              </a:rPr>
              <a:t>i</a:t>
            </a:r>
            <a:r>
              <a:rPr sz="1350" i="1" dirty="0"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A36BAC9-F06A-E74A-8D07-E5BD24C13D60}"/>
              </a:ext>
            </a:extLst>
          </p:cNvPr>
          <p:cNvSpPr txBox="1"/>
          <p:nvPr/>
        </p:nvSpPr>
        <p:spPr>
          <a:xfrm>
            <a:off x="4453222" y="4693692"/>
            <a:ext cx="29622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w</a:t>
            </a:r>
            <a:r>
              <a:rPr sz="1350" i="1" spc="-8" dirty="0">
                <a:latin typeface="Calibri"/>
                <a:cs typeface="Calibri"/>
              </a:rPr>
              <a:t>a</a:t>
            </a:r>
            <a:r>
              <a:rPr sz="1350" i="1" dirty="0">
                <a:latin typeface="Calibri"/>
                <a:cs typeface="Calibri"/>
              </a:rPr>
              <a:t>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37AC5885-15C7-2946-908F-8FD2C1DBAD19}"/>
              </a:ext>
            </a:extLst>
          </p:cNvPr>
          <p:cNvSpPr txBox="1"/>
          <p:nvPr/>
        </p:nvSpPr>
        <p:spPr>
          <a:xfrm>
            <a:off x="1476832" y="3750754"/>
            <a:ext cx="83772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C00000"/>
                </a:solidFill>
                <a:latin typeface="Calibri"/>
                <a:cs typeface="Calibri"/>
              </a:rPr>
              <a:t>RNN </a:t>
            </a:r>
            <a:r>
              <a:rPr sz="1350" spc="-11" dirty="0">
                <a:solidFill>
                  <a:srgbClr val="C00000"/>
                </a:solidFill>
                <a:latin typeface="Calibri"/>
                <a:cs typeface="Calibri"/>
              </a:rPr>
              <a:t>layer</a:t>
            </a:r>
            <a:r>
              <a:rPr sz="1350" spc="-56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FD436843-FB1C-1843-A47B-6ADF1CB4558A}"/>
              </a:ext>
            </a:extLst>
          </p:cNvPr>
          <p:cNvSpPr txBox="1"/>
          <p:nvPr/>
        </p:nvSpPr>
        <p:spPr>
          <a:xfrm>
            <a:off x="1476832" y="2545557"/>
            <a:ext cx="83772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C00000"/>
                </a:solidFill>
                <a:latin typeface="Calibri"/>
                <a:cs typeface="Calibri"/>
              </a:rPr>
              <a:t>RNN </a:t>
            </a:r>
            <a:r>
              <a:rPr sz="1350" spc="-11" dirty="0">
                <a:solidFill>
                  <a:srgbClr val="C00000"/>
                </a:solidFill>
                <a:latin typeface="Calibri"/>
                <a:cs typeface="Calibri"/>
              </a:rPr>
              <a:t>layer</a:t>
            </a:r>
            <a:r>
              <a:rPr sz="1350" spc="-56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97ED3B49-4B7D-F048-B9B6-D46B149BFAC0}"/>
              </a:ext>
            </a:extLst>
          </p:cNvPr>
          <p:cNvSpPr txBox="1"/>
          <p:nvPr/>
        </p:nvSpPr>
        <p:spPr>
          <a:xfrm>
            <a:off x="1476832" y="1312450"/>
            <a:ext cx="83772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C00000"/>
                </a:solidFill>
                <a:latin typeface="Calibri"/>
                <a:cs typeface="Calibri"/>
              </a:rPr>
              <a:t>RNN </a:t>
            </a:r>
            <a:r>
              <a:rPr sz="1350" spc="-11" dirty="0">
                <a:solidFill>
                  <a:srgbClr val="C00000"/>
                </a:solidFill>
                <a:latin typeface="Calibri"/>
                <a:cs typeface="Calibri"/>
              </a:rPr>
              <a:t>layer</a:t>
            </a:r>
            <a:r>
              <a:rPr sz="1350" spc="-56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CC6BD1A7-1787-7F41-AF85-AF4CD5EF4F65}"/>
              </a:ext>
            </a:extLst>
          </p:cNvPr>
          <p:cNvSpPr txBox="1"/>
          <p:nvPr/>
        </p:nvSpPr>
        <p:spPr>
          <a:xfrm>
            <a:off x="4601146" y="220028"/>
            <a:ext cx="2674620" cy="438101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22384" rIns="0" bIns="0" rtlCol="0">
            <a:spAutoFit/>
          </a:bodyPr>
          <a:lstStyle/>
          <a:p>
            <a:pPr marL="68580">
              <a:spcBef>
                <a:spcPts val="176"/>
              </a:spcBef>
            </a:pPr>
            <a:r>
              <a:rPr sz="1350" spc="-4" dirty="0">
                <a:solidFill>
                  <a:srgbClr val="4285F4"/>
                </a:solidFill>
                <a:latin typeface="Calibri"/>
                <a:cs typeface="Calibri"/>
              </a:rPr>
              <a:t>The hidden </a:t>
            </a:r>
            <a:r>
              <a:rPr sz="1350" spc="-15" dirty="0">
                <a:solidFill>
                  <a:srgbClr val="4285F4"/>
                </a:solidFill>
                <a:latin typeface="Calibri"/>
                <a:cs typeface="Calibri"/>
              </a:rPr>
              <a:t>states </a:t>
            </a:r>
            <a:r>
              <a:rPr sz="1350" spc="-8" dirty="0">
                <a:solidFill>
                  <a:srgbClr val="4285F4"/>
                </a:solidFill>
                <a:latin typeface="Calibri"/>
                <a:cs typeface="Calibri"/>
              </a:rPr>
              <a:t>from </a:t>
            </a:r>
            <a:r>
              <a:rPr sz="1350" dirty="0">
                <a:solidFill>
                  <a:srgbClr val="4285F4"/>
                </a:solidFill>
                <a:latin typeface="Calibri"/>
                <a:cs typeface="Calibri"/>
              </a:rPr>
              <a:t>RNN </a:t>
            </a:r>
            <a:r>
              <a:rPr sz="1350" spc="-11" dirty="0">
                <a:solidFill>
                  <a:srgbClr val="4285F4"/>
                </a:solidFill>
                <a:latin typeface="Calibri"/>
                <a:cs typeface="Calibri"/>
              </a:rPr>
              <a:t>layer</a:t>
            </a:r>
            <a:r>
              <a:rPr sz="1350" spc="41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350" i="1" dirty="0">
                <a:solidFill>
                  <a:srgbClr val="4285F4"/>
                </a:solidFill>
                <a:latin typeface="Calibri"/>
                <a:cs typeface="Calibri"/>
              </a:rPr>
              <a:t>i</a:t>
            </a:r>
            <a:endParaRPr sz="1350">
              <a:latin typeface="Calibri"/>
              <a:cs typeface="Calibri"/>
            </a:endParaRPr>
          </a:p>
          <a:p>
            <a:pPr marL="68580"/>
            <a:r>
              <a:rPr sz="1350" spc="-8" dirty="0">
                <a:solidFill>
                  <a:srgbClr val="4285F4"/>
                </a:solidFill>
                <a:latin typeface="Calibri"/>
                <a:cs typeface="Calibri"/>
              </a:rPr>
              <a:t>are </a:t>
            </a:r>
            <a:r>
              <a:rPr sz="1350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1350" spc="-4" dirty="0">
                <a:solidFill>
                  <a:srgbClr val="4285F4"/>
                </a:solidFill>
                <a:latin typeface="Calibri"/>
                <a:cs typeface="Calibri"/>
              </a:rPr>
              <a:t>inputs </a:t>
            </a:r>
            <a:r>
              <a:rPr sz="1350" spc="-8" dirty="0">
                <a:solidFill>
                  <a:srgbClr val="4285F4"/>
                </a:solidFill>
                <a:latin typeface="Calibri"/>
                <a:cs typeface="Calibri"/>
              </a:rPr>
              <a:t>to </a:t>
            </a:r>
            <a:r>
              <a:rPr sz="1350" dirty="0">
                <a:solidFill>
                  <a:srgbClr val="4285F4"/>
                </a:solidFill>
                <a:latin typeface="Calibri"/>
                <a:cs typeface="Calibri"/>
              </a:rPr>
              <a:t>RNN </a:t>
            </a:r>
            <a:r>
              <a:rPr sz="1350" spc="-11" dirty="0">
                <a:solidFill>
                  <a:srgbClr val="4285F4"/>
                </a:solidFill>
                <a:latin typeface="Calibri"/>
                <a:cs typeface="Calibri"/>
              </a:rPr>
              <a:t>layer</a:t>
            </a:r>
            <a:r>
              <a:rPr sz="1350" spc="3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350" i="1" spc="-4" dirty="0">
                <a:solidFill>
                  <a:srgbClr val="4285F4"/>
                </a:solidFill>
                <a:latin typeface="Calibri"/>
                <a:cs typeface="Calibri"/>
              </a:rPr>
              <a:t>i+1</a:t>
            </a:r>
            <a:endParaRPr sz="13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31570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57150"/>
            <a:ext cx="8902599" cy="492443"/>
          </a:xfrm>
        </p:spPr>
        <p:txBody>
          <a:bodyPr/>
          <a:lstStyle/>
          <a:p>
            <a:r>
              <a:rPr lang="en-US" dirty="0"/>
              <a:t>Multilayer RNNs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690CEB6-384A-D64E-BC24-988B9F17E83F}"/>
              </a:ext>
            </a:extLst>
          </p:cNvPr>
          <p:cNvSpPr txBox="1"/>
          <p:nvPr/>
        </p:nvSpPr>
        <p:spPr>
          <a:xfrm>
            <a:off x="1430655" y="1047750"/>
            <a:ext cx="6163151" cy="344132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indent="-257175">
              <a:spcBef>
                <a:spcPts val="75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High-performing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RNNs are </a:t>
            </a: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often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multi-layer </a:t>
            </a:r>
            <a:r>
              <a:rPr spc="-4" dirty="0">
                <a:latin typeface="Calibri"/>
                <a:cs typeface="Calibri"/>
              </a:rPr>
              <a:t>(but </a:t>
            </a:r>
            <a:r>
              <a:rPr dirty="0">
                <a:latin typeface="Calibri"/>
                <a:cs typeface="Calibri"/>
              </a:rPr>
              <a:t>aren’t as</a:t>
            </a:r>
            <a:r>
              <a:rPr spc="-6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deep</a:t>
            </a:r>
            <a:endParaRPr dirty="0">
              <a:latin typeface="Calibri"/>
              <a:cs typeface="Calibri"/>
            </a:endParaRPr>
          </a:p>
          <a:p>
            <a:pPr marL="266700"/>
            <a:r>
              <a:rPr dirty="0">
                <a:latin typeface="Calibri"/>
                <a:cs typeface="Calibri"/>
              </a:rPr>
              <a:t>as </a:t>
            </a:r>
            <a:r>
              <a:rPr spc="-4" dirty="0">
                <a:latin typeface="Calibri"/>
                <a:cs typeface="Calibri"/>
              </a:rPr>
              <a:t>convolutional </a:t>
            </a:r>
            <a:r>
              <a:rPr spc="-8" dirty="0">
                <a:latin typeface="Calibri"/>
                <a:cs typeface="Calibri"/>
              </a:rPr>
              <a:t>or </a:t>
            </a:r>
            <a:r>
              <a:rPr spc="-4" dirty="0">
                <a:latin typeface="Calibri"/>
                <a:cs typeface="Calibri"/>
              </a:rPr>
              <a:t>feed-forward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networks)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4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266700" marR="73343" indent="-257175"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latin typeface="Calibri"/>
                <a:cs typeface="Calibri"/>
              </a:rPr>
              <a:t>For </a:t>
            </a:r>
            <a:r>
              <a:rPr dirty="0">
                <a:latin typeface="Calibri"/>
                <a:cs typeface="Calibri"/>
              </a:rPr>
              <a:t>example: In a </a:t>
            </a:r>
            <a:r>
              <a:rPr spc="-8" dirty="0">
                <a:latin typeface="Calibri"/>
                <a:cs typeface="Calibri"/>
              </a:rPr>
              <a:t>2017 </a:t>
            </a:r>
            <a:r>
              <a:rPr spc="-4" dirty="0">
                <a:latin typeface="Calibri"/>
                <a:cs typeface="Calibri"/>
              </a:rPr>
              <a:t>paper, </a:t>
            </a:r>
            <a:r>
              <a:rPr dirty="0">
                <a:latin typeface="Calibri"/>
                <a:cs typeface="Calibri"/>
              </a:rPr>
              <a:t>Britz et al </a:t>
            </a:r>
            <a:r>
              <a:rPr spc="-4" dirty="0">
                <a:latin typeface="Calibri"/>
                <a:cs typeface="Calibri"/>
              </a:rPr>
              <a:t>find </a:t>
            </a:r>
            <a:r>
              <a:rPr dirty="0">
                <a:latin typeface="Calibri"/>
                <a:cs typeface="Calibri"/>
              </a:rPr>
              <a:t>that </a:t>
            </a:r>
            <a:r>
              <a:rPr spc="-4" dirty="0">
                <a:latin typeface="Calibri"/>
                <a:cs typeface="Calibri"/>
              </a:rPr>
              <a:t>for Neural  Machine Translation,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2 to 4 layers </a:t>
            </a:r>
            <a:r>
              <a:rPr dirty="0">
                <a:latin typeface="Calibri"/>
                <a:cs typeface="Calibri"/>
              </a:rPr>
              <a:t>is </a:t>
            </a:r>
            <a:r>
              <a:rPr spc="-4" dirty="0">
                <a:latin typeface="Calibri"/>
                <a:cs typeface="Calibri"/>
              </a:rPr>
              <a:t>best for </a:t>
            </a:r>
            <a:r>
              <a:rPr dirty="0">
                <a:latin typeface="Calibri"/>
                <a:cs typeface="Calibri"/>
              </a:rPr>
              <a:t>the </a:t>
            </a:r>
            <a:r>
              <a:rPr spc="-4" dirty="0">
                <a:latin typeface="Calibri"/>
                <a:cs typeface="Calibri"/>
              </a:rPr>
              <a:t>encoder </a:t>
            </a:r>
            <a:r>
              <a:rPr dirty="0">
                <a:latin typeface="Calibri"/>
                <a:cs typeface="Calibri"/>
              </a:rPr>
              <a:t>RNN,  and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4 layers </a:t>
            </a:r>
            <a:r>
              <a:rPr dirty="0">
                <a:latin typeface="Calibri"/>
                <a:cs typeface="Calibri"/>
              </a:rPr>
              <a:t>is </a:t>
            </a:r>
            <a:r>
              <a:rPr spc="-4" dirty="0">
                <a:latin typeface="Calibri"/>
                <a:cs typeface="Calibri"/>
              </a:rPr>
              <a:t>best for </a:t>
            </a:r>
            <a:r>
              <a:rPr dirty="0">
                <a:latin typeface="Calibri"/>
                <a:cs typeface="Calibri"/>
              </a:rPr>
              <a:t>the </a:t>
            </a:r>
            <a:r>
              <a:rPr spc="-4" dirty="0">
                <a:latin typeface="Calibri"/>
                <a:cs typeface="Calibri"/>
              </a:rPr>
              <a:t>decoder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RNN</a:t>
            </a:r>
          </a:p>
          <a:p>
            <a:pPr marL="523875" marR="461963" lvl="1" indent="-171450">
              <a:spcBef>
                <a:spcPts val="382"/>
              </a:spcBef>
              <a:buClr>
                <a:srgbClr val="3986FF"/>
              </a:buClr>
              <a:buFont typeface="Times New Roman"/>
              <a:buChar char="•"/>
              <a:tabLst>
                <a:tab pos="523875" algn="l"/>
                <a:tab pos="524351" algn="l"/>
              </a:tabLst>
            </a:pPr>
            <a:r>
              <a:rPr sz="1500" spc="-4" dirty="0">
                <a:latin typeface="Calibri"/>
                <a:cs typeface="Calibri"/>
              </a:rPr>
              <a:t>However, </a:t>
            </a:r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skip-connections</a:t>
            </a:r>
            <a:r>
              <a:rPr sz="1500" dirty="0">
                <a:latin typeface="Calibri"/>
                <a:cs typeface="Calibri"/>
              </a:rPr>
              <a:t>/</a:t>
            </a:r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dense-connections </a:t>
            </a:r>
            <a:r>
              <a:rPr sz="1500" dirty="0">
                <a:latin typeface="Calibri"/>
                <a:cs typeface="Calibri"/>
              </a:rPr>
              <a:t>are </a:t>
            </a:r>
            <a:r>
              <a:rPr sz="1500" spc="-4" dirty="0">
                <a:latin typeface="Calibri"/>
                <a:cs typeface="Calibri"/>
              </a:rPr>
              <a:t>needed </a:t>
            </a:r>
            <a:r>
              <a:rPr sz="1500" dirty="0">
                <a:latin typeface="Calibri"/>
                <a:cs typeface="Calibri"/>
              </a:rPr>
              <a:t>to </a:t>
            </a:r>
            <a:r>
              <a:rPr sz="1500" spc="-4" dirty="0">
                <a:latin typeface="Calibri"/>
                <a:cs typeface="Calibri"/>
              </a:rPr>
              <a:t>train  deeper </a:t>
            </a:r>
            <a:r>
              <a:rPr sz="1500" dirty="0">
                <a:latin typeface="Calibri"/>
                <a:cs typeface="Calibri"/>
              </a:rPr>
              <a:t>RNNs </a:t>
            </a:r>
            <a:r>
              <a:rPr sz="1500" spc="-4" dirty="0">
                <a:latin typeface="Calibri"/>
                <a:cs typeface="Calibri"/>
              </a:rPr>
              <a:t>(e.g. </a:t>
            </a:r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8</a:t>
            </a:r>
            <a:r>
              <a:rPr sz="1500" spc="-23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BA56BD"/>
                </a:solidFill>
                <a:latin typeface="Calibri"/>
                <a:cs typeface="Calibri"/>
              </a:rPr>
              <a:t>layers</a:t>
            </a:r>
            <a:r>
              <a:rPr sz="1500" dirty="0">
                <a:latin typeface="Calibri"/>
                <a:cs typeface="Calibri"/>
              </a:rPr>
              <a:t>)</a:t>
            </a:r>
          </a:p>
          <a:p>
            <a:pPr lvl="1">
              <a:lnSpc>
                <a:spcPct val="100000"/>
              </a:lnSpc>
              <a:buClr>
                <a:srgbClr val="3986FF"/>
              </a:buClr>
              <a:buFont typeface="Times New Roman"/>
              <a:buChar char="•"/>
            </a:pPr>
            <a:endParaRPr sz="1500" dirty="0">
              <a:latin typeface="Times New Roman"/>
              <a:cs typeface="Times New Roman"/>
            </a:endParaRPr>
          </a:p>
          <a:p>
            <a:pPr marL="266700" indent="-257175">
              <a:spcBef>
                <a:spcPts val="1279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solidFill>
                  <a:srgbClr val="BA56BD"/>
                </a:solidFill>
                <a:latin typeface="Calibri"/>
                <a:cs typeface="Calibri"/>
              </a:rPr>
              <a:t>Transformer-based </a:t>
            </a:r>
            <a:r>
              <a:rPr spc="-4" dirty="0">
                <a:latin typeface="Calibri"/>
                <a:cs typeface="Calibri"/>
              </a:rPr>
              <a:t>networks (e.g. </a:t>
            </a:r>
            <a:r>
              <a:rPr dirty="0">
                <a:latin typeface="Calibri"/>
                <a:cs typeface="Calibri"/>
              </a:rPr>
              <a:t>BERT) can </a:t>
            </a:r>
            <a:r>
              <a:rPr spc="-4" dirty="0">
                <a:latin typeface="Calibri"/>
                <a:cs typeface="Calibri"/>
              </a:rPr>
              <a:t>be up </a:t>
            </a:r>
            <a:r>
              <a:rPr dirty="0">
                <a:latin typeface="Calibri"/>
                <a:cs typeface="Calibri"/>
              </a:rPr>
              <a:t>to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24</a:t>
            </a:r>
            <a:r>
              <a:rPr spc="-68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BA56BD"/>
                </a:solidFill>
                <a:latin typeface="Calibri"/>
                <a:cs typeface="Calibri"/>
              </a:rPr>
              <a:t>layers</a:t>
            </a:r>
            <a:endParaRPr dirty="0">
              <a:latin typeface="Calibri"/>
              <a:cs typeface="Calibri"/>
            </a:endParaRPr>
          </a:p>
          <a:p>
            <a:pPr marL="523875" marR="1159669" lvl="1" indent="-171450">
              <a:spcBef>
                <a:spcPts val="382"/>
              </a:spcBef>
              <a:buClr>
                <a:srgbClr val="3986FF"/>
              </a:buClr>
              <a:buFont typeface="Times New Roman"/>
              <a:buChar char="•"/>
              <a:tabLst>
                <a:tab pos="523875" algn="l"/>
                <a:tab pos="524351" algn="l"/>
              </a:tabLst>
            </a:pPr>
            <a:r>
              <a:rPr sz="1500" spc="-4" dirty="0">
                <a:latin typeface="Calibri"/>
                <a:cs typeface="Calibri"/>
              </a:rPr>
              <a:t>You will </a:t>
            </a:r>
            <a:r>
              <a:rPr sz="1500" dirty="0">
                <a:latin typeface="Calibri"/>
                <a:cs typeface="Calibri"/>
              </a:rPr>
              <a:t>learn about Transformers later; they </a:t>
            </a:r>
            <a:r>
              <a:rPr sz="1500" spc="-4" dirty="0">
                <a:latin typeface="Calibri"/>
                <a:cs typeface="Calibri"/>
              </a:rPr>
              <a:t>have </a:t>
            </a:r>
            <a:r>
              <a:rPr sz="1500" dirty="0">
                <a:latin typeface="Calibri"/>
                <a:cs typeface="Calibri"/>
              </a:rPr>
              <a:t>a lot </a:t>
            </a:r>
            <a:r>
              <a:rPr sz="1500" spc="-4" dirty="0">
                <a:latin typeface="Calibri"/>
                <a:cs typeface="Calibri"/>
              </a:rPr>
              <a:t>of  skipping-like </a:t>
            </a:r>
            <a:r>
              <a:rPr sz="1500" dirty="0">
                <a:latin typeface="Calibri"/>
                <a:cs typeface="Calibri"/>
              </a:rPr>
              <a:t>connections</a:t>
            </a:r>
          </a:p>
        </p:txBody>
      </p:sp>
    </p:spTree>
    <p:extLst>
      <p:ext uri="{BB962C8B-B14F-4D97-AF65-F5344CB8AC3E}">
        <p14:creationId xmlns:p14="http://schemas.microsoft.com/office/powerpoint/2010/main" val="10176661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57150"/>
            <a:ext cx="8902599" cy="492443"/>
          </a:xfrm>
        </p:spPr>
        <p:txBody>
          <a:bodyPr/>
          <a:lstStyle/>
          <a:p>
            <a:r>
              <a:rPr lang="en-US" dirty="0"/>
              <a:t>RNN Summary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F1E3ACF-7B55-1D49-9CAF-35A8D8133261}"/>
              </a:ext>
            </a:extLst>
          </p:cNvPr>
          <p:cNvSpPr/>
          <p:nvPr/>
        </p:nvSpPr>
        <p:spPr>
          <a:xfrm>
            <a:off x="1467993" y="1241357"/>
            <a:ext cx="2835449" cy="1071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F3C5E96-7D35-8B4B-95F1-4FC1B03DDE5B}"/>
              </a:ext>
            </a:extLst>
          </p:cNvPr>
          <p:cNvSpPr txBox="1"/>
          <p:nvPr/>
        </p:nvSpPr>
        <p:spPr>
          <a:xfrm>
            <a:off x="1408710" y="2365152"/>
            <a:ext cx="296179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1. </a:t>
            </a:r>
            <a:r>
              <a:rPr sz="1350" spc="-4" dirty="0">
                <a:latin typeface="Calibri"/>
                <a:cs typeface="Calibri"/>
              </a:rPr>
              <a:t>LSTMs </a:t>
            </a:r>
            <a:r>
              <a:rPr sz="1350" spc="-8" dirty="0">
                <a:latin typeface="Calibri"/>
                <a:cs typeface="Calibri"/>
              </a:rPr>
              <a:t>are </a:t>
            </a:r>
            <a:r>
              <a:rPr sz="1350" spc="-4" dirty="0">
                <a:latin typeface="Calibri"/>
                <a:cs typeface="Calibri"/>
              </a:rPr>
              <a:t>powerful but </a:t>
            </a:r>
            <a:r>
              <a:rPr sz="1350" dirty="0">
                <a:latin typeface="Calibri"/>
                <a:cs typeface="Calibri"/>
              </a:rPr>
              <a:t>GRUs </a:t>
            </a:r>
            <a:r>
              <a:rPr sz="1350" spc="-8" dirty="0">
                <a:latin typeface="Calibri"/>
                <a:cs typeface="Calibri"/>
              </a:rPr>
              <a:t>are</a:t>
            </a:r>
            <a:r>
              <a:rPr sz="1350" spc="-26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faster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ADE20E3-3B80-6D4A-8376-7DACB0933E94}"/>
              </a:ext>
            </a:extLst>
          </p:cNvPr>
          <p:cNvSpPr/>
          <p:nvPr/>
        </p:nvSpPr>
        <p:spPr>
          <a:xfrm>
            <a:off x="5565267" y="1266444"/>
            <a:ext cx="1280159" cy="1118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5C7E129-C9BB-B940-991E-14019447141B}"/>
              </a:ext>
            </a:extLst>
          </p:cNvPr>
          <p:cNvSpPr txBox="1"/>
          <p:nvPr/>
        </p:nvSpPr>
        <p:spPr>
          <a:xfrm>
            <a:off x="5459730" y="2365152"/>
            <a:ext cx="14901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2. </a:t>
            </a:r>
            <a:r>
              <a:rPr sz="1350" spc="-4" dirty="0">
                <a:latin typeface="Calibri"/>
                <a:cs typeface="Calibri"/>
              </a:rPr>
              <a:t>Clip </a:t>
            </a:r>
            <a:r>
              <a:rPr sz="1350" spc="-8" dirty="0">
                <a:latin typeface="Calibri"/>
                <a:cs typeface="Calibri"/>
              </a:rPr>
              <a:t>your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gradients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1EED0B4-070C-984F-ABFB-A26612615F7E}"/>
              </a:ext>
            </a:extLst>
          </p:cNvPr>
          <p:cNvSpPr/>
          <p:nvPr/>
        </p:nvSpPr>
        <p:spPr>
          <a:xfrm>
            <a:off x="1379870" y="3217375"/>
            <a:ext cx="3038497" cy="10190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11689ED5-1390-0047-8D0A-6EAC6F9EF31D}"/>
              </a:ext>
            </a:extLst>
          </p:cNvPr>
          <p:cNvSpPr txBox="1"/>
          <p:nvPr/>
        </p:nvSpPr>
        <p:spPr>
          <a:xfrm>
            <a:off x="1602562" y="4459833"/>
            <a:ext cx="257365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3. Use </a:t>
            </a:r>
            <a:r>
              <a:rPr sz="1350" spc="-8" dirty="0">
                <a:latin typeface="Calibri"/>
                <a:cs typeface="Calibri"/>
              </a:rPr>
              <a:t>bidirectionality </a:t>
            </a:r>
            <a:r>
              <a:rPr sz="1350" dirty="0">
                <a:latin typeface="Calibri"/>
                <a:cs typeface="Calibri"/>
              </a:rPr>
              <a:t>when</a:t>
            </a:r>
            <a:r>
              <a:rPr sz="1350" spc="26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possible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1764B973-EF4B-8148-86E2-CA08C31B6815}"/>
              </a:ext>
            </a:extLst>
          </p:cNvPr>
          <p:cNvSpPr/>
          <p:nvPr/>
        </p:nvSpPr>
        <p:spPr>
          <a:xfrm>
            <a:off x="5229249" y="3010719"/>
            <a:ext cx="1945336" cy="13360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5673C9FE-8866-4D41-8661-7D9D916688C3}"/>
              </a:ext>
            </a:extLst>
          </p:cNvPr>
          <p:cNvSpPr txBox="1"/>
          <p:nvPr/>
        </p:nvSpPr>
        <p:spPr>
          <a:xfrm>
            <a:off x="4569333" y="4468977"/>
            <a:ext cx="3271838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175736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4. </a:t>
            </a:r>
            <a:r>
              <a:rPr sz="1350" spc="-8" dirty="0">
                <a:latin typeface="Calibri"/>
                <a:cs typeface="Calibri"/>
              </a:rPr>
              <a:t>Multi-layer </a:t>
            </a:r>
            <a:r>
              <a:rPr sz="1350" dirty="0">
                <a:latin typeface="Calibri"/>
                <a:cs typeface="Calibri"/>
              </a:rPr>
              <a:t>RNNs </a:t>
            </a:r>
            <a:r>
              <a:rPr sz="1350" spc="-8" dirty="0">
                <a:latin typeface="Calibri"/>
                <a:cs typeface="Calibri"/>
              </a:rPr>
              <a:t>are </a:t>
            </a:r>
            <a:r>
              <a:rPr sz="1350" spc="-4" dirty="0">
                <a:latin typeface="Calibri"/>
                <a:cs typeface="Calibri"/>
              </a:rPr>
              <a:t>powerful, but </a:t>
            </a:r>
            <a:r>
              <a:rPr sz="1350" spc="-11" dirty="0">
                <a:latin typeface="Calibri"/>
                <a:cs typeface="Calibri"/>
              </a:rPr>
              <a:t>you  </a:t>
            </a:r>
            <a:r>
              <a:rPr sz="1350" spc="-4" dirty="0">
                <a:latin typeface="Calibri"/>
                <a:cs typeface="Calibri"/>
              </a:rPr>
              <a:t>might need skip/dense-connections if </a:t>
            </a:r>
            <a:r>
              <a:rPr sz="1350" spc="-15" dirty="0">
                <a:latin typeface="Calibri"/>
                <a:cs typeface="Calibri"/>
              </a:rPr>
              <a:t>it’s</a:t>
            </a:r>
            <a:r>
              <a:rPr sz="1350" spc="38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deep</a:t>
            </a:r>
            <a:endParaRPr sz="13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57258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A531-10F4-D44F-9ED9-0AE519F4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478DA-CC90-5240-897E-297DACAB1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926" y="779898"/>
            <a:ext cx="8158147" cy="2865528"/>
          </a:xfrm>
        </p:spPr>
        <p:txBody>
          <a:bodyPr/>
          <a:lstStyle/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Basics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Advanced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b="1" dirty="0"/>
              <a:t>Current trend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 example – BERT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Demo – Topic Modeling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Demo –</a:t>
            </a:r>
            <a:r>
              <a:rPr lang="zh-Hans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bg1">
                    <a:lumMod val="50000"/>
                  </a:schemeClr>
                </a:solidFill>
              </a:rPr>
              <a:t>LSTMs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7161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199"/>
            <a:ext cx="9143999" cy="10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700" y="18743"/>
            <a:ext cx="373252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85" dirty="0"/>
              <a:t>Current trends</a:t>
            </a:r>
            <a:endParaRPr spc="60" dirty="0"/>
          </a:p>
        </p:txBody>
      </p:sp>
      <p:sp>
        <p:nvSpPr>
          <p:cNvPr id="4" name="object 4"/>
          <p:cNvSpPr txBox="1"/>
          <p:nvPr/>
        </p:nvSpPr>
        <p:spPr>
          <a:xfrm>
            <a:off x="220092" y="651057"/>
            <a:ext cx="8314308" cy="51097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0055" marR="345440" indent="-427355">
              <a:lnSpc>
                <a:spcPct val="115399"/>
              </a:lnSpc>
              <a:spcBef>
                <a:spcPts val="10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making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clever </a:t>
            </a: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use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of “free”  </a:t>
            </a:r>
            <a:r>
              <a:rPr sz="2600" spc="55" dirty="0">
                <a:solidFill>
                  <a:srgbClr val="434343"/>
                </a:solidFill>
                <a:latin typeface="Segoe UI Symbol"/>
                <a:cs typeface="Segoe UI Symbol"/>
              </a:rPr>
              <a:t>data.</a:t>
            </a:r>
            <a:endParaRPr lang="en-US" sz="2600" spc="55" dirty="0">
              <a:solidFill>
                <a:srgbClr val="434343"/>
              </a:solidFill>
              <a:latin typeface="Segoe UI Symbol"/>
              <a:cs typeface="Segoe UI Symbol"/>
            </a:endParaRPr>
          </a:p>
          <a:p>
            <a:pPr marL="440055" marR="345440" indent="-427355">
              <a:lnSpc>
                <a:spcPct val="115399"/>
              </a:lnSpc>
              <a:spcBef>
                <a:spcPts val="10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endParaRPr lang="en-US" sz="2600" spc="55" dirty="0">
              <a:solidFill>
                <a:srgbClr val="434343"/>
              </a:solidFill>
              <a:latin typeface="Segoe UI Symbol"/>
              <a:cs typeface="Segoe UI Symbol"/>
            </a:endParaRPr>
          </a:p>
          <a:p>
            <a:pPr marL="440055" marR="345440" indent="-427355">
              <a:lnSpc>
                <a:spcPct val="115399"/>
              </a:lnSpc>
              <a:spcBef>
                <a:spcPts val="10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lang="en-US" sz="2600" spc="55" dirty="0">
                <a:solidFill>
                  <a:srgbClr val="434343"/>
                </a:solidFill>
                <a:latin typeface="Segoe UI Symbol"/>
                <a:cs typeface="Segoe UI Symbol"/>
              </a:rPr>
              <a:t>Pretraining: ”The ImageNet moment has arrived”</a:t>
            </a:r>
          </a:p>
          <a:p>
            <a:pPr marL="440055" marR="345440" indent="-427355">
              <a:lnSpc>
                <a:spcPct val="115399"/>
              </a:lnSpc>
              <a:spcBef>
                <a:spcPts val="10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endParaRPr lang="en-US" sz="2600" spc="55" dirty="0">
              <a:solidFill>
                <a:srgbClr val="434343"/>
              </a:solidFill>
              <a:latin typeface="Segoe UI Symbol"/>
              <a:cs typeface="Segoe UI Symbol"/>
            </a:endParaRPr>
          </a:p>
          <a:p>
            <a:pPr marL="440055" marR="345440" indent="-427355">
              <a:lnSpc>
                <a:spcPct val="115399"/>
              </a:lnSpc>
              <a:spcBef>
                <a:spcPts val="10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lang="en-US" sz="2600" spc="55" dirty="0">
                <a:solidFill>
                  <a:srgbClr val="434343"/>
                </a:solidFill>
                <a:latin typeface="Segoe UI Symbol"/>
                <a:cs typeface="Segoe UI Symbol"/>
              </a:rPr>
              <a:t>“Attention is all you need”</a:t>
            </a:r>
          </a:p>
          <a:p>
            <a:pPr marL="897255" marR="345440" lvl="1" indent="-427355">
              <a:lnSpc>
                <a:spcPct val="115399"/>
              </a:lnSpc>
              <a:spcBef>
                <a:spcPts val="10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lang="en-US" sz="1500" u="sng" dirty="0">
                <a:hlinkClick r:id="rId3"/>
              </a:rPr>
              <a:t>Attention is All You Need</a:t>
            </a:r>
            <a:r>
              <a:rPr lang="en-US" sz="1500" dirty="0"/>
              <a:t>.  Vaswani et al. NIPS 2017.</a:t>
            </a:r>
          </a:p>
          <a:p>
            <a:pPr marL="897255" marR="345440" lvl="1" indent="-427355">
              <a:lnSpc>
                <a:spcPct val="115399"/>
              </a:lnSpc>
              <a:spcBef>
                <a:spcPts val="10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lang="en-US" sz="1500" u="sng" dirty="0">
                <a:hlinkClick r:id="rId4"/>
              </a:rPr>
              <a:t>Get To The Point: Summarization with Pointer-Generator Networks.</a:t>
            </a:r>
            <a:r>
              <a:rPr lang="en-US" sz="1500" dirty="0"/>
              <a:t> Abigail See, Peter J. Liu, Christopher D. Manning.  ACL 2017.</a:t>
            </a:r>
          </a:p>
          <a:p>
            <a:pPr marL="897255" marR="345440" lvl="1" indent="-427355">
              <a:lnSpc>
                <a:spcPct val="115399"/>
              </a:lnSpc>
              <a:spcBef>
                <a:spcPts val="10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lang="en-US" sz="1500" u="sng" dirty="0">
                <a:hlinkClick r:id="rId5"/>
              </a:rPr>
              <a:t>BERT: Pre-training of Deep Bidirectional Transformers for Language Understanding</a:t>
            </a:r>
            <a:r>
              <a:rPr lang="en-US" sz="1500" dirty="0"/>
              <a:t>, Devlin et al. </a:t>
            </a:r>
            <a:r>
              <a:rPr lang="en-US" sz="1500" dirty="0" err="1"/>
              <a:t>arXiv</a:t>
            </a:r>
            <a:r>
              <a:rPr lang="en-US" sz="1500" dirty="0"/>
              <a:t> Oct 2018.</a:t>
            </a:r>
            <a:endParaRPr lang="en-US" sz="1500" spc="55" dirty="0">
              <a:solidFill>
                <a:srgbClr val="434343"/>
              </a:solidFill>
              <a:latin typeface="Segoe UI Symbol"/>
              <a:cs typeface="Segoe UI Symbol"/>
            </a:endParaRPr>
          </a:p>
          <a:p>
            <a:pPr marL="440055" marR="345440" indent="-427355">
              <a:lnSpc>
                <a:spcPct val="115399"/>
              </a:lnSpc>
              <a:spcBef>
                <a:spcPts val="10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endParaRPr lang="en-US" sz="2600" spc="55" dirty="0">
              <a:solidFill>
                <a:srgbClr val="434343"/>
              </a:solidFill>
              <a:latin typeface="Segoe UI Symbol"/>
              <a:cs typeface="Segoe UI Symbol"/>
            </a:endParaRPr>
          </a:p>
          <a:p>
            <a:pPr marL="440055" marR="345440" indent="-427355">
              <a:lnSpc>
                <a:spcPct val="115399"/>
              </a:lnSpc>
              <a:spcBef>
                <a:spcPts val="10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endParaRPr lang="en-US" sz="2600" spc="55" dirty="0">
              <a:solidFill>
                <a:srgbClr val="434343"/>
              </a:solidFill>
              <a:latin typeface="Segoe UI Symbol"/>
              <a:cs typeface="Segoe UI Symbol"/>
            </a:endParaRPr>
          </a:p>
          <a:p>
            <a:pPr marL="440055" marR="345440" indent="-427355">
              <a:lnSpc>
                <a:spcPct val="115399"/>
              </a:lnSpc>
              <a:spcBef>
                <a:spcPts val="10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endParaRPr sz="2600" dirty="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F849D-AB39-4F4F-936B-8F1678036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dirty="0"/>
              <a:t>Further readings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6AB94-1E0A-2241-8941-1DD4DA5AF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926" y="779898"/>
            <a:ext cx="8158147" cy="3600986"/>
          </a:xfrm>
        </p:spPr>
        <p:txBody>
          <a:bodyPr/>
          <a:lstStyle/>
          <a:p>
            <a:pPr rtl="0" fontAlgn="base"/>
            <a:r>
              <a:rPr lang="en-US" dirty="0"/>
              <a:t>- General intro to NLP:</a:t>
            </a:r>
            <a:r>
              <a:rPr lang="en-US" i="1" dirty="0"/>
              <a:t>  Speech and Language Processing</a:t>
            </a:r>
            <a:r>
              <a:rPr lang="en-US" dirty="0"/>
              <a:t>, </a:t>
            </a:r>
            <a:r>
              <a:rPr lang="en-US" dirty="0" err="1"/>
              <a:t>Jurafsky</a:t>
            </a:r>
            <a:r>
              <a:rPr lang="en-US" dirty="0"/>
              <a:t> and Martin (3rd edition), in preparation. [</a:t>
            </a:r>
            <a:r>
              <a:rPr lang="en-US" u="sng" dirty="0">
                <a:hlinkClick r:id="rId2"/>
              </a:rPr>
              <a:t>link</a:t>
            </a:r>
            <a:r>
              <a:rPr lang="en-US" dirty="0"/>
              <a:t>]</a:t>
            </a:r>
          </a:p>
          <a:p>
            <a:pPr rtl="0" fontAlgn="base"/>
            <a:r>
              <a:rPr lang="en-US" dirty="0"/>
              <a:t>- Advanced intro to NLP focused on ML methods (notes):  Jacob Eisenstein. [</a:t>
            </a:r>
            <a:r>
              <a:rPr lang="en-US" u="sng" dirty="0">
                <a:hlinkClick r:id="rId3"/>
              </a:rPr>
              <a:t>link</a:t>
            </a:r>
            <a:r>
              <a:rPr lang="en-US" dirty="0"/>
              <a:t>]</a:t>
            </a:r>
          </a:p>
          <a:p>
            <a:pPr rtl="0" fontAlgn="base"/>
            <a:r>
              <a:rPr lang="en-US" i="1" dirty="0"/>
              <a:t>- Neural Network Methods in Natural Language Processing</a:t>
            </a:r>
            <a:r>
              <a:rPr lang="en-US" dirty="0"/>
              <a:t>, Y. Goldberg, 2017. [</a:t>
            </a:r>
            <a:r>
              <a:rPr lang="en-US" u="sng" dirty="0">
                <a:hlinkClick r:id="rId4"/>
              </a:rPr>
              <a:t>link</a:t>
            </a:r>
            <a:r>
              <a:rPr lang="en-US" dirty="0"/>
              <a:t>]</a:t>
            </a:r>
          </a:p>
          <a:p>
            <a:pPr rtl="0" fontAlgn="base"/>
            <a:r>
              <a:rPr lang="en-US" dirty="0"/>
              <a:t>- word2vec Explained: deriving </a:t>
            </a:r>
            <a:r>
              <a:rPr lang="en-US" dirty="0" err="1"/>
              <a:t>Mikolov</a:t>
            </a:r>
            <a:r>
              <a:rPr lang="en-US" dirty="0"/>
              <a:t> et al.'s negative-sampling word-embedding method. Yoav Goldberg, Omer Levy. [</a:t>
            </a:r>
            <a:r>
              <a:rPr lang="en-US" u="sng" dirty="0">
                <a:hlinkClick r:id="rId5"/>
              </a:rPr>
              <a:t>link</a:t>
            </a:r>
            <a:r>
              <a:rPr lang="en-US" dirty="0"/>
              <a:t>]</a:t>
            </a:r>
          </a:p>
          <a:p>
            <a:pPr rtl="0" fontAlgn="base"/>
            <a:r>
              <a:rPr lang="en-US" i="1" dirty="0"/>
              <a:t>- Recurrent Neural Networks Tutorial, Part 1 – Introduction to RNNs</a:t>
            </a:r>
            <a:r>
              <a:rPr lang="en-US" dirty="0"/>
              <a:t>. Denny </a:t>
            </a:r>
            <a:r>
              <a:rPr lang="en-US" dirty="0" err="1"/>
              <a:t>Britz</a:t>
            </a:r>
            <a:r>
              <a:rPr lang="en-US" dirty="0"/>
              <a:t>. 2015. [</a:t>
            </a:r>
            <a:r>
              <a:rPr lang="en-US" u="sng" dirty="0">
                <a:hlinkClick r:id="rId6"/>
              </a:rPr>
              <a:t>link</a:t>
            </a:r>
            <a:r>
              <a:rPr lang="en-US" dirty="0"/>
              <a:t>]</a:t>
            </a:r>
          </a:p>
          <a:p>
            <a:pPr rtl="0" fontAlgn="base"/>
            <a:r>
              <a:rPr lang="en-US" i="1" dirty="0"/>
              <a:t>- Recurrent Neural Networks Tutorial, Part 3 – Backpropagation</a:t>
            </a:r>
            <a:r>
              <a:rPr lang="en-US" dirty="0"/>
              <a:t> </a:t>
            </a:r>
            <a:r>
              <a:rPr lang="en-US" i="1" dirty="0"/>
              <a:t>Through Time and Gradients</a:t>
            </a:r>
            <a:r>
              <a:rPr lang="en-US" dirty="0"/>
              <a:t>. Denny </a:t>
            </a:r>
            <a:r>
              <a:rPr lang="en-US" dirty="0" err="1"/>
              <a:t>Britz</a:t>
            </a:r>
            <a:r>
              <a:rPr lang="en-US" dirty="0"/>
              <a:t>. 2015. [</a:t>
            </a:r>
            <a:r>
              <a:rPr lang="en-US" u="sng" dirty="0">
                <a:hlinkClick r:id="rId7"/>
              </a:rPr>
              <a:t>link</a:t>
            </a:r>
            <a:r>
              <a:rPr lang="en-US" dirty="0"/>
              <a:t>]</a:t>
            </a:r>
          </a:p>
          <a:p>
            <a:r>
              <a:rPr lang="en-US" i="1" dirty="0"/>
              <a:t>- The Unreasonable Effectiveness of Recurrent Neural Networks</a:t>
            </a:r>
            <a:r>
              <a:rPr lang="en-US" dirty="0"/>
              <a:t>. Andrej </a:t>
            </a:r>
            <a:r>
              <a:rPr lang="en-US" dirty="0" err="1"/>
              <a:t>Karpathy</a:t>
            </a:r>
            <a:r>
              <a:rPr lang="en-US" dirty="0"/>
              <a:t> blog. [</a:t>
            </a:r>
            <a:r>
              <a:rPr lang="en-US" u="sng" dirty="0">
                <a:hlinkClick r:id="rId8"/>
              </a:rPr>
              <a:t>link</a:t>
            </a:r>
            <a:r>
              <a:rPr lang="en-US" dirty="0"/>
              <a:t>]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6170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A531-10F4-D44F-9ED9-0AE519F4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478DA-CC90-5240-897E-297DACAB1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926" y="779898"/>
            <a:ext cx="8158147" cy="2865528"/>
          </a:xfrm>
        </p:spPr>
        <p:txBody>
          <a:bodyPr/>
          <a:lstStyle/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Basics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Advanced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Current trend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b="1" dirty="0"/>
              <a:t>An example – BERT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Demo – Topic Modeling</a:t>
            </a:r>
          </a:p>
          <a:p>
            <a:pPr marL="342900" indent="-342900" rtl="0" fontAlgn="base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Demo –</a:t>
            </a:r>
            <a:r>
              <a:rPr lang="zh-Hans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bg1">
                    <a:lumMod val="50000"/>
                  </a:schemeClr>
                </a:solidFill>
              </a:rPr>
              <a:t>LSTMs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52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936-DE03-0047-91C7-39D2D474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" y="18743"/>
            <a:ext cx="8902599" cy="492443"/>
          </a:xfrm>
        </p:spPr>
        <p:txBody>
          <a:bodyPr/>
          <a:lstStyle/>
          <a:p>
            <a:r>
              <a:rPr lang="en-US" dirty="0"/>
              <a:t>Word Embeddings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E4127A3B-A6CA-EC41-8F72-F9D0FF878BAD}"/>
              </a:ext>
            </a:extLst>
          </p:cNvPr>
          <p:cNvSpPr txBox="1"/>
          <p:nvPr/>
        </p:nvSpPr>
        <p:spPr>
          <a:xfrm>
            <a:off x="1524000" y="2098396"/>
            <a:ext cx="13957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17930" algn="l"/>
              </a:tabLst>
            </a:pPr>
            <a:r>
              <a:rPr sz="2600" i="1" spc="-20" dirty="0">
                <a:solidFill>
                  <a:srgbClr val="3A87FF"/>
                </a:solidFill>
                <a:latin typeface="Calibri"/>
                <a:cs typeface="Calibri"/>
              </a:rPr>
              <a:t>ban</a:t>
            </a:r>
            <a:r>
              <a:rPr sz="2600" i="1" spc="-25" dirty="0">
                <a:solidFill>
                  <a:srgbClr val="3A87FF"/>
                </a:solidFill>
                <a:latin typeface="Calibri"/>
                <a:cs typeface="Calibri"/>
              </a:rPr>
              <a:t>k</a:t>
            </a:r>
            <a:r>
              <a:rPr sz="2600" i="1" spc="-10" dirty="0">
                <a:solidFill>
                  <a:srgbClr val="3A87FF"/>
                </a:solidFill>
                <a:latin typeface="Calibri"/>
                <a:cs typeface="Calibri"/>
              </a:rPr>
              <a:t>i</a:t>
            </a:r>
            <a:r>
              <a:rPr sz="2600" i="1" spc="-20" dirty="0">
                <a:solidFill>
                  <a:srgbClr val="3A87FF"/>
                </a:solidFill>
                <a:latin typeface="Calibri"/>
                <a:cs typeface="Calibri"/>
              </a:rPr>
              <a:t>n</a:t>
            </a:r>
            <a:r>
              <a:rPr sz="2600" i="1" dirty="0">
                <a:solidFill>
                  <a:srgbClr val="3A87FF"/>
                </a:solidFill>
                <a:latin typeface="Calibri"/>
                <a:cs typeface="Calibri"/>
              </a:rPr>
              <a:t>g	</a:t>
            </a:r>
            <a:r>
              <a:rPr sz="2600" dirty="0">
                <a:latin typeface="Calibri"/>
                <a:cs typeface="Calibri"/>
              </a:rPr>
              <a:t>=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68112E1B-CF67-2647-A2C9-CA460C91E536}"/>
              </a:ext>
            </a:extLst>
          </p:cNvPr>
          <p:cNvSpPr txBox="1"/>
          <p:nvPr/>
        </p:nvSpPr>
        <p:spPr>
          <a:xfrm>
            <a:off x="3831828" y="825855"/>
            <a:ext cx="852169" cy="2890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100"/>
              </a:spcBef>
            </a:pPr>
            <a:r>
              <a:rPr sz="2300" spc="20" dirty="0">
                <a:latin typeface="Calibri"/>
                <a:cs typeface="Calibri"/>
              </a:rPr>
              <a:t>0</a:t>
            </a:r>
            <a:r>
              <a:rPr sz="2300" spc="5" dirty="0">
                <a:latin typeface="Calibri"/>
                <a:cs typeface="Calibri"/>
              </a:rPr>
              <a:t>.</a:t>
            </a:r>
            <a:r>
              <a:rPr sz="2300" spc="20" dirty="0">
                <a:latin typeface="Calibri"/>
                <a:cs typeface="Calibri"/>
              </a:rPr>
              <a:t>286</a:t>
            </a:r>
            <a:endParaRPr sz="2300" dirty="0">
              <a:latin typeface="Calibri"/>
              <a:cs typeface="Calibri"/>
            </a:endParaRPr>
          </a:p>
          <a:p>
            <a:pPr marL="161290">
              <a:lnSpc>
                <a:spcPct val="100000"/>
              </a:lnSpc>
              <a:spcBef>
                <a:spcPts val="20"/>
              </a:spcBef>
            </a:pPr>
            <a:r>
              <a:rPr sz="2300" spc="20" dirty="0">
                <a:latin typeface="Calibri"/>
                <a:cs typeface="Calibri"/>
              </a:rPr>
              <a:t>0</a:t>
            </a:r>
            <a:r>
              <a:rPr sz="2300" spc="5" dirty="0">
                <a:latin typeface="Calibri"/>
                <a:cs typeface="Calibri"/>
              </a:rPr>
              <a:t>.</a:t>
            </a:r>
            <a:r>
              <a:rPr sz="2300" spc="20" dirty="0">
                <a:latin typeface="Calibri"/>
                <a:cs typeface="Calibri"/>
              </a:rPr>
              <a:t>792</a:t>
            </a:r>
            <a:endParaRPr sz="23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300" spc="25" dirty="0">
                <a:latin typeface="Calibri"/>
                <a:cs typeface="Calibri"/>
              </a:rPr>
              <a:t>−</a:t>
            </a:r>
            <a:r>
              <a:rPr sz="2300" spc="20" dirty="0">
                <a:latin typeface="Calibri"/>
                <a:cs typeface="Calibri"/>
              </a:rPr>
              <a:t>0</a:t>
            </a:r>
            <a:r>
              <a:rPr sz="2300" spc="5" dirty="0">
                <a:latin typeface="Calibri"/>
                <a:cs typeface="Calibri"/>
              </a:rPr>
              <a:t>.</a:t>
            </a:r>
            <a:r>
              <a:rPr sz="2300" spc="20" dirty="0">
                <a:latin typeface="Calibri"/>
                <a:cs typeface="Calibri"/>
              </a:rPr>
              <a:t>17</a:t>
            </a:r>
            <a:r>
              <a:rPr sz="2300" dirty="0">
                <a:latin typeface="Calibri"/>
                <a:cs typeface="Calibri"/>
              </a:rPr>
              <a:t>7</a:t>
            </a: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2300" spc="25" dirty="0">
                <a:latin typeface="Calibri"/>
                <a:cs typeface="Calibri"/>
              </a:rPr>
              <a:t>−</a:t>
            </a:r>
            <a:r>
              <a:rPr sz="2300" spc="20" dirty="0">
                <a:latin typeface="Calibri"/>
                <a:cs typeface="Calibri"/>
              </a:rPr>
              <a:t>0</a:t>
            </a:r>
            <a:r>
              <a:rPr sz="2300" spc="5" dirty="0">
                <a:latin typeface="Calibri"/>
                <a:cs typeface="Calibri"/>
              </a:rPr>
              <a:t>.</a:t>
            </a:r>
            <a:r>
              <a:rPr sz="2300" spc="20" dirty="0">
                <a:latin typeface="Calibri"/>
                <a:cs typeface="Calibri"/>
              </a:rPr>
              <a:t>10</a:t>
            </a:r>
            <a:r>
              <a:rPr sz="2300" dirty="0">
                <a:latin typeface="Calibri"/>
                <a:cs typeface="Calibri"/>
              </a:rPr>
              <a:t>7</a:t>
            </a:r>
          </a:p>
          <a:p>
            <a:pPr marL="161290">
              <a:lnSpc>
                <a:spcPct val="100000"/>
              </a:lnSpc>
              <a:spcBef>
                <a:spcPts val="50"/>
              </a:spcBef>
            </a:pPr>
            <a:r>
              <a:rPr sz="2300" spc="20" dirty="0">
                <a:latin typeface="Calibri"/>
                <a:cs typeface="Calibri"/>
              </a:rPr>
              <a:t>0</a:t>
            </a:r>
            <a:r>
              <a:rPr sz="2300" spc="5" dirty="0">
                <a:latin typeface="Calibri"/>
                <a:cs typeface="Calibri"/>
              </a:rPr>
              <a:t>.</a:t>
            </a:r>
            <a:r>
              <a:rPr sz="2300" spc="20" dirty="0">
                <a:latin typeface="Calibri"/>
                <a:cs typeface="Calibri"/>
              </a:rPr>
              <a:t>109</a:t>
            </a:r>
            <a:endParaRPr sz="23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300" spc="25" dirty="0">
                <a:latin typeface="Calibri"/>
                <a:cs typeface="Calibri"/>
              </a:rPr>
              <a:t>−</a:t>
            </a:r>
            <a:r>
              <a:rPr sz="2300" spc="20" dirty="0">
                <a:latin typeface="Calibri"/>
                <a:cs typeface="Calibri"/>
              </a:rPr>
              <a:t>0</a:t>
            </a:r>
            <a:r>
              <a:rPr sz="2300" spc="5" dirty="0">
                <a:latin typeface="Calibri"/>
                <a:cs typeface="Calibri"/>
              </a:rPr>
              <a:t>.</a:t>
            </a:r>
            <a:r>
              <a:rPr sz="2300" spc="20" dirty="0">
                <a:latin typeface="Calibri"/>
                <a:cs typeface="Calibri"/>
              </a:rPr>
              <a:t>54</a:t>
            </a:r>
            <a:r>
              <a:rPr sz="2300" dirty="0">
                <a:latin typeface="Calibri"/>
                <a:cs typeface="Calibri"/>
              </a:rPr>
              <a:t>2</a:t>
            </a:r>
          </a:p>
          <a:p>
            <a:pPr marL="161290">
              <a:lnSpc>
                <a:spcPct val="100000"/>
              </a:lnSpc>
              <a:spcBef>
                <a:spcPts val="50"/>
              </a:spcBef>
            </a:pPr>
            <a:r>
              <a:rPr sz="2300" spc="20" dirty="0">
                <a:latin typeface="Calibri"/>
                <a:cs typeface="Calibri"/>
              </a:rPr>
              <a:t>0</a:t>
            </a:r>
            <a:r>
              <a:rPr sz="2300" spc="5" dirty="0">
                <a:latin typeface="Calibri"/>
                <a:cs typeface="Calibri"/>
              </a:rPr>
              <a:t>.</a:t>
            </a:r>
            <a:r>
              <a:rPr sz="2300" spc="20" dirty="0">
                <a:latin typeface="Calibri"/>
                <a:cs typeface="Calibri"/>
              </a:rPr>
              <a:t>349</a:t>
            </a:r>
            <a:endParaRPr sz="2300" dirty="0">
              <a:latin typeface="Calibri"/>
              <a:cs typeface="Calibri"/>
            </a:endParaRPr>
          </a:p>
          <a:p>
            <a:pPr marL="161290">
              <a:lnSpc>
                <a:spcPct val="100000"/>
              </a:lnSpc>
              <a:spcBef>
                <a:spcPts val="145"/>
              </a:spcBef>
            </a:pPr>
            <a:r>
              <a:rPr sz="2300" spc="20" dirty="0">
                <a:latin typeface="Calibri"/>
                <a:cs typeface="Calibri"/>
              </a:rPr>
              <a:t>0</a:t>
            </a:r>
            <a:r>
              <a:rPr sz="2300" spc="5" dirty="0">
                <a:latin typeface="Calibri"/>
                <a:cs typeface="Calibri"/>
              </a:rPr>
              <a:t>.</a:t>
            </a:r>
            <a:r>
              <a:rPr sz="2300" spc="20" dirty="0">
                <a:latin typeface="Calibri"/>
                <a:cs typeface="Calibri"/>
              </a:rPr>
              <a:t>271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DAD80F0D-2E81-E44E-8344-89E33EFE84C1}"/>
              </a:ext>
            </a:extLst>
          </p:cNvPr>
          <p:cNvSpPr/>
          <p:nvPr/>
        </p:nvSpPr>
        <p:spPr>
          <a:xfrm>
            <a:off x="3507079" y="666750"/>
            <a:ext cx="245745" cy="3092450"/>
          </a:xfrm>
          <a:custGeom>
            <a:avLst/>
            <a:gdLst/>
            <a:ahLst/>
            <a:cxnLst/>
            <a:rect l="l" t="t" r="r" b="b"/>
            <a:pathLst>
              <a:path w="245745" h="3092450">
                <a:moveTo>
                  <a:pt x="245197" y="3091891"/>
                </a:moveTo>
                <a:lnTo>
                  <a:pt x="195781" y="3086909"/>
                </a:lnTo>
                <a:lnTo>
                  <a:pt x="149755" y="3072622"/>
                </a:lnTo>
                <a:lnTo>
                  <a:pt x="108105" y="3050015"/>
                </a:lnTo>
                <a:lnTo>
                  <a:pt x="71816" y="3020074"/>
                </a:lnTo>
                <a:lnTo>
                  <a:pt x="41875" y="2983786"/>
                </a:lnTo>
                <a:lnTo>
                  <a:pt x="19268" y="2942136"/>
                </a:lnTo>
                <a:lnTo>
                  <a:pt x="4981" y="2896110"/>
                </a:lnTo>
                <a:lnTo>
                  <a:pt x="0" y="2846694"/>
                </a:lnTo>
                <a:lnTo>
                  <a:pt x="0" y="245197"/>
                </a:lnTo>
                <a:lnTo>
                  <a:pt x="4981" y="195781"/>
                </a:lnTo>
                <a:lnTo>
                  <a:pt x="19268" y="149755"/>
                </a:lnTo>
                <a:lnTo>
                  <a:pt x="41875" y="108105"/>
                </a:lnTo>
                <a:lnTo>
                  <a:pt x="71816" y="71816"/>
                </a:lnTo>
                <a:lnTo>
                  <a:pt x="108105" y="41875"/>
                </a:lnTo>
                <a:lnTo>
                  <a:pt x="149755" y="19268"/>
                </a:lnTo>
                <a:lnTo>
                  <a:pt x="195781" y="4981"/>
                </a:lnTo>
                <a:lnTo>
                  <a:pt x="245197" y="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C8CF8254-3239-7445-8A22-BCE4A7A62838}"/>
              </a:ext>
            </a:extLst>
          </p:cNvPr>
          <p:cNvSpPr/>
          <p:nvPr/>
        </p:nvSpPr>
        <p:spPr>
          <a:xfrm>
            <a:off x="4733034" y="666750"/>
            <a:ext cx="245745" cy="3092450"/>
          </a:xfrm>
          <a:custGeom>
            <a:avLst/>
            <a:gdLst/>
            <a:ahLst/>
            <a:cxnLst/>
            <a:rect l="l" t="t" r="r" b="b"/>
            <a:pathLst>
              <a:path w="245745" h="3092450">
                <a:moveTo>
                  <a:pt x="0" y="0"/>
                </a:moveTo>
                <a:lnTo>
                  <a:pt x="49415" y="4981"/>
                </a:lnTo>
                <a:lnTo>
                  <a:pt x="95441" y="19268"/>
                </a:lnTo>
                <a:lnTo>
                  <a:pt x="137092" y="41875"/>
                </a:lnTo>
                <a:lnTo>
                  <a:pt x="173380" y="71816"/>
                </a:lnTo>
                <a:lnTo>
                  <a:pt x="203321" y="108105"/>
                </a:lnTo>
                <a:lnTo>
                  <a:pt x="225928" y="149755"/>
                </a:lnTo>
                <a:lnTo>
                  <a:pt x="240216" y="195781"/>
                </a:lnTo>
                <a:lnTo>
                  <a:pt x="245197" y="245197"/>
                </a:lnTo>
                <a:lnTo>
                  <a:pt x="245197" y="2846694"/>
                </a:lnTo>
                <a:lnTo>
                  <a:pt x="240216" y="2896110"/>
                </a:lnTo>
                <a:lnTo>
                  <a:pt x="225928" y="2942136"/>
                </a:lnTo>
                <a:lnTo>
                  <a:pt x="203321" y="2983786"/>
                </a:lnTo>
                <a:lnTo>
                  <a:pt x="173380" y="3020074"/>
                </a:lnTo>
                <a:lnTo>
                  <a:pt x="137092" y="3050015"/>
                </a:lnTo>
                <a:lnTo>
                  <a:pt x="95441" y="3072622"/>
                </a:lnTo>
                <a:lnTo>
                  <a:pt x="49415" y="3086909"/>
                </a:lnTo>
                <a:lnTo>
                  <a:pt x="0" y="3091891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8CF55BF-E334-CC40-9FC8-CD11F03E071C}"/>
              </a:ext>
            </a:extLst>
          </p:cNvPr>
          <p:cNvSpPr txBox="1"/>
          <p:nvPr/>
        </p:nvSpPr>
        <p:spPr>
          <a:xfrm>
            <a:off x="431164" y="3894127"/>
            <a:ext cx="8281670" cy="8153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3100"/>
              </a:lnSpc>
              <a:spcBef>
                <a:spcPts val="219"/>
              </a:spcBef>
            </a:pPr>
            <a:r>
              <a:rPr sz="2600" spc="-20" dirty="0">
                <a:latin typeface="Calibri"/>
                <a:cs typeface="Calibri"/>
              </a:rPr>
              <a:t>We </a:t>
            </a:r>
            <a:r>
              <a:rPr lang="en-US" sz="2600" spc="-15" dirty="0">
                <a:latin typeface="Calibri"/>
                <a:cs typeface="Calibri"/>
              </a:rPr>
              <a:t>want to</a:t>
            </a:r>
            <a:r>
              <a:rPr sz="2600" spc="-15" dirty="0">
                <a:latin typeface="Calibri"/>
                <a:cs typeface="Calibri"/>
              </a:rPr>
              <a:t> build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15" dirty="0">
                <a:latin typeface="Calibri"/>
                <a:cs typeface="Calibri"/>
              </a:rPr>
              <a:t>dense </a:t>
            </a:r>
            <a:r>
              <a:rPr sz="2600" spc="-20" dirty="0">
                <a:latin typeface="Calibri"/>
                <a:cs typeface="Calibri"/>
              </a:rPr>
              <a:t>vector </a:t>
            </a:r>
            <a:r>
              <a:rPr sz="2600" spc="-15" dirty="0">
                <a:latin typeface="Calibri"/>
                <a:cs typeface="Calibri"/>
              </a:rPr>
              <a:t>for each </a:t>
            </a:r>
            <a:r>
              <a:rPr sz="2600" spc="-20" dirty="0">
                <a:latin typeface="Calibri"/>
                <a:cs typeface="Calibri"/>
              </a:rPr>
              <a:t>word, chosen </a:t>
            </a:r>
            <a:r>
              <a:rPr sz="2600" spc="-10" dirty="0">
                <a:latin typeface="Calibri"/>
                <a:cs typeface="Calibri"/>
              </a:rPr>
              <a:t>so </a:t>
            </a:r>
            <a:r>
              <a:rPr sz="2600" spc="-15" dirty="0">
                <a:latin typeface="Calibri"/>
                <a:cs typeface="Calibri"/>
              </a:rPr>
              <a:t>that </a:t>
            </a:r>
            <a:r>
              <a:rPr sz="2600" spc="-5" dirty="0">
                <a:latin typeface="Calibri"/>
                <a:cs typeface="Calibri"/>
              </a:rPr>
              <a:t>it</a:t>
            </a:r>
            <a:r>
              <a:rPr sz="2600" spc="-25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is </a:t>
            </a:r>
            <a:r>
              <a:rPr sz="2600" spc="-20" dirty="0">
                <a:latin typeface="Calibri"/>
                <a:cs typeface="Calibri"/>
              </a:rPr>
              <a:t>similar </a:t>
            </a:r>
            <a:r>
              <a:rPr sz="2600" spc="-10" dirty="0">
                <a:latin typeface="Calibri"/>
                <a:cs typeface="Calibri"/>
              </a:rPr>
              <a:t>to </a:t>
            </a:r>
            <a:r>
              <a:rPr sz="2600" spc="-20" dirty="0">
                <a:latin typeface="Calibri"/>
                <a:cs typeface="Calibri"/>
              </a:rPr>
              <a:t>vectors </a:t>
            </a:r>
            <a:r>
              <a:rPr sz="2600" spc="-15" dirty="0">
                <a:latin typeface="Calibri"/>
                <a:cs typeface="Calibri"/>
              </a:rPr>
              <a:t>of </a:t>
            </a:r>
            <a:r>
              <a:rPr sz="2600" spc="-25" dirty="0">
                <a:latin typeface="Calibri"/>
                <a:cs typeface="Calibri"/>
              </a:rPr>
              <a:t>words </a:t>
            </a:r>
            <a:r>
              <a:rPr sz="2600" spc="-15" dirty="0">
                <a:latin typeface="Calibri"/>
                <a:cs typeface="Calibri"/>
              </a:rPr>
              <a:t>that </a:t>
            </a:r>
            <a:r>
              <a:rPr sz="2600" spc="-20" dirty="0">
                <a:latin typeface="Calibri"/>
                <a:cs typeface="Calibri"/>
              </a:rPr>
              <a:t>appear </a:t>
            </a:r>
            <a:r>
              <a:rPr sz="2600" spc="-10" dirty="0">
                <a:latin typeface="Calibri"/>
                <a:cs typeface="Calibri"/>
              </a:rPr>
              <a:t>in </a:t>
            </a:r>
            <a:r>
              <a:rPr sz="2600" spc="-20" dirty="0">
                <a:latin typeface="Calibri"/>
                <a:cs typeface="Calibri"/>
              </a:rPr>
              <a:t>similar</a:t>
            </a:r>
            <a:r>
              <a:rPr sz="2600" spc="-1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contexts</a:t>
            </a:r>
            <a:endParaRPr sz="2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79982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1734" y="1413043"/>
            <a:ext cx="7861934" cy="13081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065" marR="5080" indent="93345" algn="ctr">
              <a:lnSpc>
                <a:spcPts val="3829"/>
              </a:lnSpc>
              <a:spcBef>
                <a:spcPts val="235"/>
              </a:spcBef>
            </a:pPr>
            <a:r>
              <a:rPr sz="3200" b="1" spc="-165" dirty="0">
                <a:solidFill>
                  <a:srgbClr val="FFFFFF"/>
                </a:solidFill>
                <a:latin typeface="Arial"/>
                <a:cs typeface="Arial"/>
              </a:rPr>
              <a:t>BERT</a:t>
            </a:r>
            <a:r>
              <a:rPr sz="3200" spc="-165" dirty="0">
                <a:solidFill>
                  <a:srgbClr val="FFFFFF"/>
                </a:solidFill>
                <a:latin typeface="Segoe UI Symbol"/>
                <a:cs typeface="Segoe UI Symbol"/>
              </a:rPr>
              <a:t>: </a:t>
            </a:r>
            <a:r>
              <a:rPr sz="3200" spc="25" dirty="0">
                <a:solidFill>
                  <a:srgbClr val="FFFFFF"/>
                </a:solidFill>
                <a:latin typeface="Segoe UI Symbol"/>
                <a:cs typeface="Segoe UI Symbol"/>
              </a:rPr>
              <a:t>Pre-training of </a:t>
            </a:r>
            <a:r>
              <a:rPr sz="3200" spc="35" dirty="0">
                <a:solidFill>
                  <a:srgbClr val="FFFFFF"/>
                </a:solidFill>
                <a:latin typeface="Segoe UI Symbol"/>
                <a:cs typeface="Segoe UI Symbol"/>
              </a:rPr>
              <a:t>Deep </a:t>
            </a:r>
            <a:r>
              <a:rPr sz="3200" spc="25" dirty="0">
                <a:solidFill>
                  <a:srgbClr val="FFFFFF"/>
                </a:solidFill>
                <a:latin typeface="Segoe UI Symbol"/>
                <a:cs typeface="Segoe UI Symbol"/>
              </a:rPr>
              <a:t>Bidirectional  </a:t>
            </a:r>
            <a:r>
              <a:rPr sz="3200" spc="45" dirty="0">
                <a:solidFill>
                  <a:srgbClr val="FFFFFF"/>
                </a:solidFill>
                <a:latin typeface="Segoe UI Symbol"/>
                <a:cs typeface="Segoe UI Symbol"/>
              </a:rPr>
              <a:t>Transformers </a:t>
            </a:r>
            <a:r>
              <a:rPr sz="3200" spc="40" dirty="0">
                <a:solidFill>
                  <a:srgbClr val="FFFFFF"/>
                </a:solidFill>
                <a:latin typeface="Segoe UI Symbol"/>
                <a:cs typeface="Segoe UI Symbol"/>
              </a:rPr>
              <a:t>for </a:t>
            </a:r>
            <a:r>
              <a:rPr sz="3200" spc="50" dirty="0">
                <a:solidFill>
                  <a:srgbClr val="FFFFFF"/>
                </a:solidFill>
                <a:latin typeface="Segoe UI Symbol"/>
                <a:cs typeface="Segoe UI Symbol"/>
              </a:rPr>
              <a:t>Language</a:t>
            </a:r>
            <a:r>
              <a:rPr sz="3200" spc="-30" dirty="0">
                <a:solidFill>
                  <a:srgbClr val="FFFFFF"/>
                </a:solidFill>
                <a:latin typeface="Segoe UI Symbol"/>
                <a:cs typeface="Segoe UI Symbol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Segoe UI Symbol"/>
                <a:cs typeface="Segoe UI Symbol"/>
              </a:rPr>
              <a:t>Understanding</a:t>
            </a:r>
            <a:endParaRPr sz="3200">
              <a:latin typeface="Segoe UI Symbol"/>
              <a:cs typeface="Segoe UI Symbol"/>
            </a:endParaRPr>
          </a:p>
          <a:p>
            <a:pPr algn="ctr">
              <a:lnSpc>
                <a:spcPts val="2300"/>
              </a:lnSpc>
            </a:pPr>
            <a:r>
              <a:rPr sz="2000" dirty="0">
                <a:solidFill>
                  <a:srgbClr val="FFFFFF"/>
                </a:solidFill>
                <a:latin typeface="Segoe UI Symbol"/>
                <a:cs typeface="Segoe UI Symbol"/>
              </a:rPr>
              <a:t>(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srgbClr val="FFFFFF"/>
                </a:solidFill>
                <a:latin typeface="Segoe UI Symbol"/>
                <a:cs typeface="Segoe UI Symbol"/>
              </a:rPr>
              <a:t>idirectional 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spc="10" dirty="0">
                <a:solidFill>
                  <a:srgbClr val="FFFFFF"/>
                </a:solidFill>
                <a:latin typeface="Segoe UI Symbol"/>
                <a:cs typeface="Segoe UI Symbol"/>
              </a:rPr>
              <a:t>ncoder </a:t>
            </a:r>
            <a:r>
              <a:rPr sz="2000" b="1" spc="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spc="20" dirty="0">
                <a:solidFill>
                  <a:srgbClr val="FFFFFF"/>
                </a:solidFill>
                <a:latin typeface="Segoe UI Symbol"/>
                <a:cs typeface="Segoe UI Symbol"/>
              </a:rPr>
              <a:t>epresentations </a:t>
            </a:r>
            <a:r>
              <a:rPr sz="2000" spc="40" dirty="0">
                <a:solidFill>
                  <a:srgbClr val="FFFFFF"/>
                </a:solidFill>
                <a:latin typeface="Segoe UI Symbol"/>
                <a:cs typeface="Segoe UI Symbol"/>
              </a:rPr>
              <a:t>from </a:t>
            </a:r>
            <a:r>
              <a:rPr sz="2000" b="1" spc="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spc="45" dirty="0">
                <a:solidFill>
                  <a:srgbClr val="FFFFFF"/>
                </a:solidFill>
                <a:latin typeface="Segoe UI Symbol"/>
                <a:cs typeface="Segoe UI Symbol"/>
              </a:rPr>
              <a:t>ransformers)</a:t>
            </a:r>
            <a:endParaRPr sz="2000">
              <a:latin typeface="Segoe UI Symbol"/>
              <a:cs typeface="Segoe UI Symbol"/>
            </a:endParaRPr>
          </a:p>
        </p:txBody>
      </p:sp>
    </p:spTree>
    <p:extLst>
      <p:ext uri="{BB962C8B-B14F-4D97-AF65-F5344CB8AC3E}">
        <p14:creationId xmlns:p14="http://schemas.microsoft.com/office/powerpoint/2010/main" val="41934933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199"/>
            <a:ext cx="9143999" cy="10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700" y="18743"/>
            <a:ext cx="345630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Pre-training in</a:t>
            </a:r>
            <a:r>
              <a:rPr spc="-50" dirty="0"/>
              <a:t> </a:t>
            </a:r>
            <a:r>
              <a:rPr spc="15" dirty="0"/>
              <a:t>NLP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0092" y="651057"/>
            <a:ext cx="77946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0055" marR="5080" indent="-427355">
              <a:lnSpc>
                <a:spcPct val="115399"/>
              </a:lnSpc>
              <a:spcBef>
                <a:spcPts val="10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Word embeddings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are the basis of </a:t>
            </a: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deep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learning  for</a:t>
            </a:r>
            <a:r>
              <a:rPr sz="2600" spc="1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35" dirty="0">
                <a:solidFill>
                  <a:srgbClr val="434343"/>
                </a:solidFill>
                <a:latin typeface="Segoe UI Symbol"/>
                <a:cs typeface="Segoe UI Symbol"/>
              </a:rPr>
              <a:t>NLP</a:t>
            </a:r>
            <a:endParaRPr sz="2600">
              <a:latin typeface="Segoe UI Symbol"/>
              <a:cs typeface="Segoe UI 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0092" y="2479856"/>
            <a:ext cx="778129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0055" marR="5080" indent="-427355">
              <a:lnSpc>
                <a:spcPct val="115399"/>
              </a:lnSpc>
              <a:spcBef>
                <a:spcPts val="10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spc="30" dirty="0">
                <a:solidFill>
                  <a:srgbClr val="434343"/>
                </a:solidFill>
                <a:latin typeface="Segoe UI Symbol"/>
                <a:cs typeface="Segoe UI Symbol"/>
              </a:rPr>
              <a:t>Word </a:t>
            </a: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embeddings </a:t>
            </a:r>
            <a:r>
              <a:rPr sz="2600" spc="-10" dirty="0">
                <a:solidFill>
                  <a:srgbClr val="434343"/>
                </a:solidFill>
                <a:latin typeface="Segoe UI Symbol"/>
                <a:cs typeface="Segoe UI Symbol"/>
              </a:rPr>
              <a:t>(</a:t>
            </a:r>
            <a:r>
              <a:rPr sz="2600" spc="-10" dirty="0">
                <a:solidFill>
                  <a:srgbClr val="434343"/>
                </a:solidFill>
                <a:latin typeface="Courier New"/>
                <a:cs typeface="Courier New"/>
              </a:rPr>
              <a:t>word2vec</a:t>
            </a:r>
            <a:r>
              <a:rPr sz="2600" spc="-10" dirty="0">
                <a:solidFill>
                  <a:srgbClr val="434343"/>
                </a:solidFill>
                <a:latin typeface="Segoe UI Symbol"/>
                <a:cs typeface="Segoe UI Symbol"/>
              </a:rPr>
              <a:t>, </a:t>
            </a:r>
            <a:r>
              <a:rPr sz="2600" spc="-5" dirty="0">
                <a:solidFill>
                  <a:srgbClr val="434343"/>
                </a:solidFill>
                <a:latin typeface="Courier New"/>
                <a:cs typeface="Courier New"/>
              </a:rPr>
              <a:t>GloVe</a:t>
            </a:r>
            <a:r>
              <a:rPr sz="2600" spc="-5" dirty="0">
                <a:solidFill>
                  <a:srgbClr val="434343"/>
                </a:solidFill>
                <a:latin typeface="Segoe UI Symbol"/>
                <a:cs typeface="Segoe UI Symbol"/>
              </a:rPr>
              <a:t>) </a:t>
            </a:r>
            <a:r>
              <a:rPr sz="2600" spc="30" dirty="0">
                <a:solidFill>
                  <a:srgbClr val="434343"/>
                </a:solidFill>
                <a:latin typeface="Segoe UI Symbol"/>
                <a:cs typeface="Segoe UI Symbol"/>
              </a:rPr>
              <a:t>are often  </a:t>
            </a:r>
            <a:r>
              <a:rPr sz="2600" i="1" spc="80" dirty="0">
                <a:solidFill>
                  <a:srgbClr val="434343"/>
                </a:solidFill>
                <a:latin typeface="Arial"/>
                <a:cs typeface="Arial"/>
              </a:rPr>
              <a:t>pre-trained </a:t>
            </a:r>
            <a:r>
              <a:rPr sz="2600" spc="65" dirty="0">
                <a:solidFill>
                  <a:srgbClr val="434343"/>
                </a:solidFill>
                <a:latin typeface="Segoe UI Symbol"/>
                <a:cs typeface="Segoe UI Symbol"/>
              </a:rPr>
              <a:t>on </a:t>
            </a:r>
            <a:r>
              <a:rPr sz="2600" spc="45" dirty="0">
                <a:solidFill>
                  <a:srgbClr val="434343"/>
                </a:solidFill>
                <a:latin typeface="Segoe UI Symbol"/>
                <a:cs typeface="Segoe UI Symbol"/>
              </a:rPr>
              <a:t>text </a:t>
            </a:r>
            <a:r>
              <a:rPr sz="2600" spc="55" dirty="0">
                <a:solidFill>
                  <a:srgbClr val="434343"/>
                </a:solidFill>
                <a:latin typeface="Segoe UI Symbol"/>
                <a:cs typeface="Segoe UI Symbol"/>
              </a:rPr>
              <a:t>corpus from co-occurrence  </a:t>
            </a:r>
            <a:r>
              <a:rPr sz="2600" spc="75" dirty="0">
                <a:solidFill>
                  <a:srgbClr val="434343"/>
                </a:solidFill>
                <a:latin typeface="Segoe UI Symbol"/>
                <a:cs typeface="Segoe UI Symbol"/>
              </a:rPr>
              <a:t>statistics</a:t>
            </a:r>
            <a:endParaRPr sz="2600">
              <a:latin typeface="Segoe UI Symbol"/>
              <a:cs typeface="Segoe UI 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37569" y="1597888"/>
            <a:ext cx="452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ourier New"/>
                <a:cs typeface="Courier New"/>
              </a:rPr>
              <a:t>king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67475" y="1893774"/>
            <a:ext cx="0" cy="153670"/>
          </a:xfrm>
          <a:custGeom>
            <a:avLst/>
            <a:gdLst/>
            <a:ahLst/>
            <a:cxnLst/>
            <a:rect l="l" t="t" r="r" b="b"/>
            <a:pathLst>
              <a:path h="153669">
                <a:moveTo>
                  <a:pt x="0" y="0"/>
                </a:moveTo>
                <a:lnTo>
                  <a:pt x="0" y="153149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51742" y="204692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5"/>
                </a:moveTo>
                <a:lnTo>
                  <a:pt x="0" y="0"/>
                </a:lnTo>
                <a:lnTo>
                  <a:pt x="31465" y="0"/>
                </a:lnTo>
                <a:lnTo>
                  <a:pt x="15732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51742" y="204692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5"/>
                </a:lnTo>
                <a:lnTo>
                  <a:pt x="31465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50625" y="2217179"/>
            <a:ext cx="1854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[-0.5, -0.9, 1.4,</a:t>
            </a:r>
            <a:r>
              <a:rPr sz="1200" spc="-8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…]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48243" y="1617550"/>
            <a:ext cx="5588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ourier New"/>
                <a:cs typeface="Courier New"/>
              </a:rPr>
              <a:t>queen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32450" y="1913437"/>
            <a:ext cx="0" cy="153670"/>
          </a:xfrm>
          <a:custGeom>
            <a:avLst/>
            <a:gdLst/>
            <a:ahLst/>
            <a:cxnLst/>
            <a:rect l="l" t="t" r="r" b="b"/>
            <a:pathLst>
              <a:path h="153669">
                <a:moveTo>
                  <a:pt x="0" y="0"/>
                </a:moveTo>
                <a:lnTo>
                  <a:pt x="0" y="153149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16717" y="206658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5"/>
                </a:moveTo>
                <a:lnTo>
                  <a:pt x="0" y="0"/>
                </a:lnTo>
                <a:lnTo>
                  <a:pt x="31465" y="0"/>
                </a:lnTo>
                <a:lnTo>
                  <a:pt x="15732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16717" y="206658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5"/>
                </a:lnTo>
                <a:lnTo>
                  <a:pt x="31465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715600" y="2236841"/>
            <a:ext cx="19456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[-0.6, -0.8, -0.2,</a:t>
            </a:r>
            <a:r>
              <a:rPr sz="1200" spc="-8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…]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21972" y="4386663"/>
            <a:ext cx="22656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ourier New"/>
                <a:cs typeface="Courier New"/>
              </a:rPr>
              <a:t>the king wore </a:t>
            </a:r>
            <a:r>
              <a:rPr sz="1400" dirty="0">
                <a:latin typeface="Courier New"/>
                <a:cs typeface="Courier New"/>
              </a:rPr>
              <a:t>a</a:t>
            </a:r>
            <a:r>
              <a:rPr sz="1400" spc="-9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crown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09699" y="3996949"/>
            <a:ext cx="967105" cy="210820"/>
          </a:xfrm>
          <a:prstGeom prst="rect">
            <a:avLst/>
          </a:prstGeom>
          <a:solidFill>
            <a:srgbClr val="C9DAF7"/>
          </a:solidFill>
          <a:ln w="9524">
            <a:solidFill>
              <a:srgbClr val="424242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265"/>
              </a:spcBef>
            </a:pPr>
            <a:r>
              <a:rPr sz="900" spc="-5" dirty="0">
                <a:latin typeface="Arial"/>
                <a:cs typeface="Arial"/>
              </a:rPr>
              <a:t>Inner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Product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19049" y="4224535"/>
            <a:ext cx="619760" cy="196850"/>
          </a:xfrm>
          <a:custGeom>
            <a:avLst/>
            <a:gdLst/>
            <a:ahLst/>
            <a:cxnLst/>
            <a:rect l="l" t="t" r="r" b="b"/>
            <a:pathLst>
              <a:path w="619760" h="196850">
                <a:moveTo>
                  <a:pt x="0" y="196614"/>
                </a:moveTo>
                <a:lnTo>
                  <a:pt x="619626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33918" y="420953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79">
                <a:moveTo>
                  <a:pt x="9516" y="29991"/>
                </a:moveTo>
                <a:lnTo>
                  <a:pt x="0" y="0"/>
                </a:lnTo>
                <a:lnTo>
                  <a:pt x="45959" y="1922"/>
                </a:lnTo>
                <a:lnTo>
                  <a:pt x="9516" y="29991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33918" y="420953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79">
                <a:moveTo>
                  <a:pt x="9516" y="29991"/>
                </a:moveTo>
                <a:lnTo>
                  <a:pt x="45959" y="1922"/>
                </a:lnTo>
                <a:lnTo>
                  <a:pt x="0" y="0"/>
                </a:lnTo>
                <a:lnTo>
                  <a:pt x="9516" y="29991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48177" y="4222679"/>
            <a:ext cx="567055" cy="159385"/>
          </a:xfrm>
          <a:custGeom>
            <a:avLst/>
            <a:gdLst/>
            <a:ahLst/>
            <a:cxnLst/>
            <a:rect l="l" t="t" r="r" b="b"/>
            <a:pathLst>
              <a:path w="567054" h="159385">
                <a:moveTo>
                  <a:pt x="566572" y="15886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06557" y="4207531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79">
                <a:moveTo>
                  <a:pt x="37372" y="30296"/>
                </a:moveTo>
                <a:lnTo>
                  <a:pt x="0" y="3477"/>
                </a:lnTo>
                <a:lnTo>
                  <a:pt x="45867" y="0"/>
                </a:lnTo>
                <a:lnTo>
                  <a:pt x="37372" y="30296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06557" y="4207531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79">
                <a:moveTo>
                  <a:pt x="45867" y="0"/>
                </a:moveTo>
                <a:lnTo>
                  <a:pt x="0" y="3477"/>
                </a:lnTo>
                <a:lnTo>
                  <a:pt x="37372" y="30296"/>
                </a:lnTo>
                <a:lnTo>
                  <a:pt x="45867" y="0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497220" y="4386663"/>
            <a:ext cx="2372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ourier New"/>
                <a:cs typeface="Courier New"/>
              </a:rPr>
              <a:t>the queen wore </a:t>
            </a:r>
            <a:r>
              <a:rPr sz="1400" dirty="0">
                <a:latin typeface="Courier New"/>
                <a:cs typeface="Courier New"/>
              </a:rPr>
              <a:t>a</a:t>
            </a:r>
            <a:r>
              <a:rPr sz="1400" spc="-9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crown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39250" y="3996949"/>
            <a:ext cx="967105" cy="210820"/>
          </a:xfrm>
          <a:prstGeom prst="rect">
            <a:avLst/>
          </a:prstGeom>
          <a:solidFill>
            <a:srgbClr val="C9DAF7"/>
          </a:solidFill>
          <a:ln w="9524">
            <a:solidFill>
              <a:srgbClr val="424242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265"/>
              </a:spcBef>
            </a:pPr>
            <a:r>
              <a:rPr sz="900" spc="-5" dirty="0">
                <a:latin typeface="Arial"/>
                <a:cs typeface="Arial"/>
              </a:rPr>
              <a:t>Inner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Product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248600" y="4224535"/>
            <a:ext cx="619760" cy="196850"/>
          </a:xfrm>
          <a:custGeom>
            <a:avLst/>
            <a:gdLst/>
            <a:ahLst/>
            <a:cxnLst/>
            <a:rect l="l" t="t" r="r" b="b"/>
            <a:pathLst>
              <a:path w="619760" h="196850">
                <a:moveTo>
                  <a:pt x="0" y="196614"/>
                </a:moveTo>
                <a:lnTo>
                  <a:pt x="619626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63468" y="420953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4" h="30479">
                <a:moveTo>
                  <a:pt x="9516" y="29991"/>
                </a:moveTo>
                <a:lnTo>
                  <a:pt x="0" y="0"/>
                </a:lnTo>
                <a:lnTo>
                  <a:pt x="45959" y="1922"/>
                </a:lnTo>
                <a:lnTo>
                  <a:pt x="9516" y="29991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63468" y="420953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4" h="30479">
                <a:moveTo>
                  <a:pt x="9516" y="29991"/>
                </a:moveTo>
                <a:lnTo>
                  <a:pt x="45959" y="1922"/>
                </a:lnTo>
                <a:lnTo>
                  <a:pt x="0" y="0"/>
                </a:lnTo>
                <a:lnTo>
                  <a:pt x="9516" y="29991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77727" y="4222679"/>
            <a:ext cx="567055" cy="159385"/>
          </a:xfrm>
          <a:custGeom>
            <a:avLst/>
            <a:gdLst/>
            <a:ahLst/>
            <a:cxnLst/>
            <a:rect l="l" t="t" r="r" b="b"/>
            <a:pathLst>
              <a:path w="567054" h="159385">
                <a:moveTo>
                  <a:pt x="566572" y="15886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36107" y="4207531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4" h="30479">
                <a:moveTo>
                  <a:pt x="37372" y="30296"/>
                </a:moveTo>
                <a:lnTo>
                  <a:pt x="0" y="3477"/>
                </a:lnTo>
                <a:lnTo>
                  <a:pt x="45867" y="0"/>
                </a:lnTo>
                <a:lnTo>
                  <a:pt x="37372" y="30296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36107" y="4207531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4" h="30479">
                <a:moveTo>
                  <a:pt x="45867" y="0"/>
                </a:moveTo>
                <a:lnTo>
                  <a:pt x="0" y="3477"/>
                </a:lnTo>
                <a:lnTo>
                  <a:pt x="37372" y="30296"/>
                </a:lnTo>
                <a:lnTo>
                  <a:pt x="45867" y="0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36749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199"/>
            <a:ext cx="9143999" cy="10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700" y="18743"/>
            <a:ext cx="51530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Contextual</a:t>
            </a:r>
            <a:r>
              <a:rPr spc="-10" dirty="0"/>
              <a:t> </a:t>
            </a:r>
            <a:r>
              <a:rPr spc="60" dirty="0"/>
              <a:t>Representations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0092" y="651057"/>
            <a:ext cx="7962900" cy="2711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0055" marR="843915" indent="-427355">
              <a:lnSpc>
                <a:spcPct val="115399"/>
              </a:lnSpc>
              <a:spcBef>
                <a:spcPts val="10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b="1" spc="10" dirty="0">
                <a:solidFill>
                  <a:srgbClr val="434343"/>
                </a:solidFill>
                <a:latin typeface="Arial"/>
                <a:cs typeface="Arial"/>
              </a:rPr>
              <a:t>Problem</a:t>
            </a:r>
            <a:r>
              <a:rPr sz="2600" spc="10" dirty="0">
                <a:solidFill>
                  <a:srgbClr val="434343"/>
                </a:solidFill>
                <a:latin typeface="Segoe UI Symbol"/>
                <a:cs typeface="Segoe UI Symbol"/>
              </a:rPr>
              <a:t>: </a:t>
            </a:r>
            <a:r>
              <a:rPr sz="2600" spc="5" dirty="0">
                <a:solidFill>
                  <a:srgbClr val="434343"/>
                </a:solidFill>
                <a:latin typeface="Segoe UI Symbol"/>
                <a:cs typeface="Segoe UI Symbol"/>
              </a:rPr>
              <a:t>Word embeddings are applied in a  </a:t>
            </a:r>
            <a:r>
              <a:rPr sz="2600" spc="50" dirty="0">
                <a:solidFill>
                  <a:srgbClr val="434343"/>
                </a:solidFill>
                <a:latin typeface="Segoe UI Symbol"/>
                <a:cs typeface="Segoe UI Symbol"/>
              </a:rPr>
              <a:t>context </a:t>
            </a:r>
            <a:r>
              <a:rPr sz="2600" spc="45" dirty="0">
                <a:solidFill>
                  <a:srgbClr val="434343"/>
                </a:solidFill>
                <a:latin typeface="Segoe UI Symbol"/>
                <a:cs typeface="Segoe UI Symbol"/>
              </a:rPr>
              <a:t>free</a:t>
            </a:r>
            <a:r>
              <a:rPr sz="2600" spc="10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65" dirty="0">
                <a:solidFill>
                  <a:srgbClr val="434343"/>
                </a:solidFill>
                <a:latin typeface="Segoe UI Symbol"/>
                <a:cs typeface="Segoe UI Symbol"/>
              </a:rPr>
              <a:t>manner</a:t>
            </a:r>
            <a:endParaRPr sz="2600" dirty="0">
              <a:latin typeface="Segoe UI Symbol"/>
              <a:cs typeface="Segoe UI Symbol"/>
            </a:endParaRPr>
          </a:p>
          <a:p>
            <a:pPr marL="1352550">
              <a:lnSpc>
                <a:spcPct val="100000"/>
              </a:lnSpc>
              <a:spcBef>
                <a:spcPts val="1180"/>
              </a:spcBef>
              <a:tabLst>
                <a:tab pos="4643755" algn="l"/>
              </a:tabLst>
            </a:pPr>
            <a:r>
              <a:rPr sz="1400" spc="-5" dirty="0">
                <a:latin typeface="Courier New"/>
                <a:cs typeface="Courier New"/>
              </a:rPr>
              <a:t>open </a:t>
            </a:r>
            <a:r>
              <a:rPr sz="1400" dirty="0">
                <a:latin typeface="Courier New"/>
                <a:cs typeface="Courier New"/>
              </a:rPr>
              <a:t>a </a:t>
            </a:r>
            <a:r>
              <a:rPr sz="1400" spc="-5" dirty="0">
                <a:latin typeface="Courier New"/>
                <a:cs typeface="Courier New"/>
              </a:rPr>
              <a:t>bank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account	on the river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bank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3206750"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[0.3, 0.2, -0.8,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…]</a:t>
            </a:r>
            <a:endParaRPr sz="1200" dirty="0">
              <a:latin typeface="Courier New"/>
              <a:cs typeface="Courier New"/>
            </a:endParaRPr>
          </a:p>
          <a:p>
            <a:pPr marL="440055" marR="5080" indent="-427355">
              <a:lnSpc>
                <a:spcPct val="115399"/>
              </a:lnSpc>
              <a:spcBef>
                <a:spcPts val="105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b="1" spc="-10" dirty="0">
                <a:solidFill>
                  <a:srgbClr val="434343"/>
                </a:solidFill>
                <a:latin typeface="Arial"/>
                <a:cs typeface="Arial"/>
              </a:rPr>
              <a:t>Solution</a:t>
            </a:r>
            <a:r>
              <a:rPr sz="2600" spc="-10" dirty="0">
                <a:solidFill>
                  <a:srgbClr val="434343"/>
                </a:solidFill>
                <a:latin typeface="Segoe UI Symbol"/>
                <a:cs typeface="Segoe UI Symbol"/>
              </a:rPr>
              <a:t>: Train </a:t>
            </a:r>
            <a:r>
              <a:rPr sz="2600" i="1" spc="40" dirty="0">
                <a:solidFill>
                  <a:srgbClr val="434343"/>
                </a:solidFill>
                <a:latin typeface="Arial"/>
                <a:cs typeface="Arial"/>
              </a:rPr>
              <a:t>contextual </a:t>
            </a:r>
            <a:r>
              <a:rPr sz="2600" spc="35" dirty="0">
                <a:solidFill>
                  <a:srgbClr val="434343"/>
                </a:solidFill>
                <a:latin typeface="Segoe UI Symbol"/>
                <a:cs typeface="Segoe UI Symbol"/>
              </a:rPr>
              <a:t>representations </a:t>
            </a:r>
            <a:r>
              <a:rPr sz="2600" spc="45" dirty="0">
                <a:solidFill>
                  <a:srgbClr val="434343"/>
                </a:solidFill>
                <a:latin typeface="Segoe UI Symbol"/>
                <a:cs typeface="Segoe UI Symbol"/>
              </a:rPr>
              <a:t>on </a:t>
            </a:r>
            <a:r>
              <a:rPr sz="2600" spc="35" dirty="0">
                <a:solidFill>
                  <a:srgbClr val="434343"/>
                </a:solidFill>
                <a:latin typeface="Segoe UI Symbol"/>
                <a:cs typeface="Segoe UI Symbol"/>
              </a:rPr>
              <a:t>text  </a:t>
            </a:r>
            <a:r>
              <a:rPr sz="2600" spc="75" dirty="0">
                <a:solidFill>
                  <a:srgbClr val="434343"/>
                </a:solidFill>
                <a:latin typeface="Segoe UI Symbol"/>
                <a:cs typeface="Segoe UI Symbol"/>
              </a:rPr>
              <a:t>corpus</a:t>
            </a:r>
            <a:endParaRPr sz="2600" dirty="0">
              <a:latin typeface="Segoe UI Symbol"/>
              <a:cs typeface="Segoe UI Symbo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96522" y="2008774"/>
            <a:ext cx="1480820" cy="182245"/>
          </a:xfrm>
          <a:custGeom>
            <a:avLst/>
            <a:gdLst/>
            <a:ahLst/>
            <a:cxnLst/>
            <a:rect l="l" t="t" r="r" b="b"/>
            <a:pathLst>
              <a:path w="1480820" h="182244">
                <a:moveTo>
                  <a:pt x="1480477" y="182025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53620" y="1993158"/>
            <a:ext cx="45085" cy="31750"/>
          </a:xfrm>
          <a:custGeom>
            <a:avLst/>
            <a:gdLst/>
            <a:ahLst/>
            <a:cxnLst/>
            <a:rect l="l" t="t" r="r" b="b"/>
            <a:pathLst>
              <a:path w="45085" h="31750">
                <a:moveTo>
                  <a:pt x="40982" y="31230"/>
                </a:moveTo>
                <a:lnTo>
                  <a:pt x="0" y="10340"/>
                </a:lnTo>
                <a:lnTo>
                  <a:pt x="44822" y="0"/>
                </a:lnTo>
                <a:lnTo>
                  <a:pt x="40982" y="3123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53620" y="1993158"/>
            <a:ext cx="45085" cy="31750"/>
          </a:xfrm>
          <a:custGeom>
            <a:avLst/>
            <a:gdLst/>
            <a:ahLst/>
            <a:cxnLst/>
            <a:rect l="l" t="t" r="r" b="b"/>
            <a:pathLst>
              <a:path w="45085" h="31750">
                <a:moveTo>
                  <a:pt x="44822" y="0"/>
                </a:moveTo>
                <a:lnTo>
                  <a:pt x="0" y="10340"/>
                </a:lnTo>
                <a:lnTo>
                  <a:pt x="40982" y="31230"/>
                </a:lnTo>
                <a:lnTo>
                  <a:pt x="44822" y="0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50050" y="1974110"/>
            <a:ext cx="1805939" cy="217170"/>
          </a:xfrm>
          <a:custGeom>
            <a:avLst/>
            <a:gdLst/>
            <a:ahLst/>
            <a:cxnLst/>
            <a:rect l="l" t="t" r="r" b="b"/>
            <a:pathLst>
              <a:path w="1805939" h="217169">
                <a:moveTo>
                  <a:pt x="0" y="216689"/>
                </a:moveTo>
                <a:lnTo>
                  <a:pt x="1805357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53532" y="1958489"/>
            <a:ext cx="45085" cy="31750"/>
          </a:xfrm>
          <a:custGeom>
            <a:avLst/>
            <a:gdLst/>
            <a:ahLst/>
            <a:cxnLst/>
            <a:rect l="l" t="t" r="r" b="b"/>
            <a:pathLst>
              <a:path w="45085" h="31750">
                <a:moveTo>
                  <a:pt x="3749" y="31241"/>
                </a:moveTo>
                <a:lnTo>
                  <a:pt x="0" y="0"/>
                </a:lnTo>
                <a:lnTo>
                  <a:pt x="44791" y="10469"/>
                </a:lnTo>
                <a:lnTo>
                  <a:pt x="3749" y="31241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53532" y="1958489"/>
            <a:ext cx="45085" cy="31750"/>
          </a:xfrm>
          <a:custGeom>
            <a:avLst/>
            <a:gdLst/>
            <a:ahLst/>
            <a:cxnLst/>
            <a:rect l="l" t="t" r="r" b="b"/>
            <a:pathLst>
              <a:path w="45085" h="31750">
                <a:moveTo>
                  <a:pt x="3749" y="31241"/>
                </a:moveTo>
                <a:lnTo>
                  <a:pt x="44791" y="10469"/>
                </a:lnTo>
                <a:lnTo>
                  <a:pt x="0" y="0"/>
                </a:lnTo>
                <a:lnTo>
                  <a:pt x="3749" y="31241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11324" y="4126663"/>
            <a:ext cx="2052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ourier New"/>
                <a:cs typeface="Courier New"/>
              </a:rPr>
              <a:t>open </a:t>
            </a:r>
            <a:r>
              <a:rPr sz="1400" dirty="0">
                <a:latin typeface="Courier New"/>
                <a:cs typeface="Courier New"/>
              </a:rPr>
              <a:t>a </a:t>
            </a:r>
            <a:r>
              <a:rPr sz="1400" spc="-5" dirty="0">
                <a:latin typeface="Courier New"/>
                <a:cs typeface="Courier New"/>
              </a:rPr>
              <a:t>bank</a:t>
            </a:r>
            <a:r>
              <a:rPr sz="1400" spc="-9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account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93524" y="4014699"/>
            <a:ext cx="0" cy="155575"/>
          </a:xfrm>
          <a:custGeom>
            <a:avLst/>
            <a:gdLst/>
            <a:ahLst/>
            <a:cxnLst/>
            <a:rect l="l" t="t" r="r" b="b"/>
            <a:pathLst>
              <a:path h="155575">
                <a:moveTo>
                  <a:pt x="0" y="1552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77792" y="397147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77792" y="397147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14549" y="3686079"/>
            <a:ext cx="1762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[0.9, -0.2, 1.6,</a:t>
            </a:r>
            <a:r>
              <a:rPr sz="1200" spc="-8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…]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10500" y="4126663"/>
            <a:ext cx="1838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ourier New"/>
                <a:cs typeface="Courier New"/>
              </a:rPr>
              <a:t>on the river</a:t>
            </a:r>
            <a:r>
              <a:rPr sz="1400" spc="-8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bank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02299" y="4014699"/>
            <a:ext cx="0" cy="155575"/>
          </a:xfrm>
          <a:custGeom>
            <a:avLst/>
            <a:gdLst/>
            <a:ahLst/>
            <a:cxnLst/>
            <a:rect l="l" t="t" r="r" b="b"/>
            <a:pathLst>
              <a:path h="155575">
                <a:moveTo>
                  <a:pt x="0" y="1552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86567" y="397147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86567" y="397147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423325" y="3686079"/>
            <a:ext cx="1854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[-1.9, -0.4, 0.1,</a:t>
            </a:r>
            <a:r>
              <a:rPr sz="1200" spc="-8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…]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199"/>
            <a:ext cx="9143999" cy="10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700" y="18743"/>
            <a:ext cx="705865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History of </a:t>
            </a:r>
            <a:r>
              <a:rPr spc="55" dirty="0"/>
              <a:t>Contextual</a:t>
            </a:r>
            <a:r>
              <a:rPr spc="-85" dirty="0"/>
              <a:t> </a:t>
            </a:r>
            <a:r>
              <a:rPr spc="55" dirty="0"/>
              <a:t>Representations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0092" y="651057"/>
            <a:ext cx="73577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0055" marR="5080" indent="-427355">
              <a:lnSpc>
                <a:spcPct val="115399"/>
              </a:lnSpc>
              <a:spcBef>
                <a:spcPts val="10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i="1" dirty="0">
                <a:solidFill>
                  <a:srgbClr val="434343"/>
                </a:solidFill>
                <a:latin typeface="Arial"/>
                <a:cs typeface="Arial"/>
              </a:rPr>
              <a:t>Semi-Supervised Sequence Learning</a:t>
            </a:r>
            <a:r>
              <a:rPr sz="2600" dirty="0">
                <a:solidFill>
                  <a:srgbClr val="434343"/>
                </a:solidFill>
                <a:latin typeface="Segoe UI Symbol"/>
                <a:cs typeface="Segoe UI Symbol"/>
              </a:rPr>
              <a:t>, </a:t>
            </a:r>
            <a:r>
              <a:rPr sz="2600" spc="35" dirty="0">
                <a:solidFill>
                  <a:srgbClr val="434343"/>
                </a:solidFill>
                <a:latin typeface="Segoe UI Symbol"/>
                <a:cs typeface="Segoe UI Symbol"/>
              </a:rPr>
              <a:t>Google,  </a:t>
            </a:r>
            <a:r>
              <a:rPr sz="2600" spc="-30" dirty="0">
                <a:solidFill>
                  <a:srgbClr val="434343"/>
                </a:solidFill>
                <a:latin typeface="Segoe UI Symbol"/>
                <a:cs typeface="Segoe UI Symbol"/>
              </a:rPr>
              <a:t>2015</a:t>
            </a:r>
            <a:endParaRPr sz="2600">
              <a:latin typeface="Segoe UI Symbol"/>
              <a:cs typeface="Segoe UI 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2756" y="1771289"/>
            <a:ext cx="204088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2740">
              <a:lnSpc>
                <a:spcPct val="100000"/>
              </a:lnSpc>
              <a:spcBef>
                <a:spcPts val="100"/>
              </a:spcBef>
            </a:pPr>
            <a:r>
              <a:rPr sz="2000" b="1" spc="-25" dirty="0">
                <a:latin typeface="Arial"/>
                <a:cs typeface="Arial"/>
              </a:rPr>
              <a:t>Train </a:t>
            </a:r>
            <a:r>
              <a:rPr sz="2000" b="1" spc="-35" dirty="0">
                <a:latin typeface="Arial"/>
                <a:cs typeface="Arial"/>
              </a:rPr>
              <a:t>LSTM  </a:t>
            </a:r>
            <a:r>
              <a:rPr sz="2000" b="1" spc="5" dirty="0">
                <a:latin typeface="Arial"/>
                <a:cs typeface="Arial"/>
              </a:rPr>
              <a:t>Language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spc="5" dirty="0">
                <a:latin typeface="Arial"/>
                <a:cs typeface="Arial"/>
              </a:rPr>
              <a:t>Model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6974" y="3233624"/>
            <a:ext cx="61531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LSTM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4592" y="3770091"/>
            <a:ext cx="299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&lt;s&gt;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4474" y="3587324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8742" y="35440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8742" y="35440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4474" y="3089774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8742" y="30465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8742" y="30465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8865" y="2734641"/>
            <a:ext cx="391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open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57624" y="3235069"/>
            <a:ext cx="61531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LSTM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69515" y="3771525"/>
            <a:ext cx="391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open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65125" y="3588759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49392" y="354553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49392" y="354553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65125" y="3091219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49392" y="30479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49392" y="30479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706697" y="2736085"/>
            <a:ext cx="11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a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67011" y="3230933"/>
            <a:ext cx="61531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LSTM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16084" y="3767390"/>
            <a:ext cx="11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a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574511" y="3584623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58778" y="354139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58778" y="354139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74511" y="3087083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58778" y="304385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58778" y="304385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378901" y="2731950"/>
            <a:ext cx="391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bank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61975" y="3379125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049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5025" y="3363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95025" y="3363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75502" y="3379125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049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08552" y="3363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08552" y="3363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84350" y="3383274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049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7400" y="33675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17400" y="33675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329475" y="3240600"/>
            <a:ext cx="61531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LSTM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443329" y="3777067"/>
            <a:ext cx="391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very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140124" y="3242044"/>
            <a:ext cx="61531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LSTM</a:t>
            </a:r>
            <a:endParaRPr sz="9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206288" y="3778501"/>
            <a:ext cx="482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funny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47625" y="3595734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31892" y="355250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31892" y="355250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949511" y="3237909"/>
            <a:ext cx="61531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LSTM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015674" y="3774366"/>
            <a:ext cx="482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movie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7012" y="3591599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241278" y="354837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241278" y="354837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257012" y="3094059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241278" y="305083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241278" y="305083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873230" y="2738917"/>
            <a:ext cx="7569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POSITIVE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944475" y="3386100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049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077524" y="33703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077525" y="33703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758002" y="3386100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049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891052" y="33703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891052" y="33703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3076899" y="3233618"/>
            <a:ext cx="61531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...</a:t>
            </a:r>
            <a:endParaRPr sz="9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310713" y="1831065"/>
            <a:ext cx="23196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5760">
              <a:lnSpc>
                <a:spcPct val="100000"/>
              </a:lnSpc>
              <a:spcBef>
                <a:spcPts val="100"/>
              </a:spcBef>
            </a:pPr>
            <a:r>
              <a:rPr sz="2000" b="1" spc="15" dirty="0">
                <a:latin typeface="Arial"/>
                <a:cs typeface="Arial"/>
              </a:rPr>
              <a:t>Fine-tune </a:t>
            </a:r>
            <a:r>
              <a:rPr sz="2000" b="1" spc="20" dirty="0">
                <a:latin typeface="Arial"/>
                <a:cs typeface="Arial"/>
              </a:rPr>
              <a:t>on  </a:t>
            </a:r>
            <a:r>
              <a:rPr sz="2000" b="1" spc="-5" dirty="0">
                <a:latin typeface="Arial"/>
                <a:cs typeface="Arial"/>
              </a:rPr>
              <a:t>Classification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Task</a:t>
            </a:r>
            <a:endParaRPr sz="20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895462" y="2895799"/>
            <a:ext cx="740410" cy="0"/>
          </a:xfrm>
          <a:custGeom>
            <a:avLst/>
            <a:gdLst/>
            <a:ahLst/>
            <a:cxnLst/>
            <a:rect l="l" t="t" r="r" b="b"/>
            <a:pathLst>
              <a:path w="740410">
                <a:moveTo>
                  <a:pt x="0" y="0"/>
                </a:moveTo>
                <a:lnTo>
                  <a:pt x="740399" y="0"/>
                </a:lnTo>
              </a:path>
            </a:pathLst>
          </a:custGeom>
          <a:ln w="38099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16812" y="2813818"/>
            <a:ext cx="211001" cy="1639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636438" y="3584928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620706" y="354170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620706" y="354170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199"/>
            <a:ext cx="9143999" cy="10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700" y="18743"/>
            <a:ext cx="705865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History of </a:t>
            </a:r>
            <a:r>
              <a:rPr spc="55" dirty="0"/>
              <a:t>Contextual</a:t>
            </a:r>
            <a:r>
              <a:rPr spc="-85" dirty="0"/>
              <a:t> </a:t>
            </a:r>
            <a:r>
              <a:rPr spc="55" dirty="0"/>
              <a:t>Representations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0092" y="651057"/>
            <a:ext cx="779208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0055" marR="5080" indent="-427355">
              <a:lnSpc>
                <a:spcPct val="115399"/>
              </a:lnSpc>
              <a:spcBef>
                <a:spcPts val="10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i="1" spc="5" dirty="0">
                <a:solidFill>
                  <a:srgbClr val="434343"/>
                </a:solidFill>
                <a:latin typeface="Arial"/>
                <a:cs typeface="Arial"/>
              </a:rPr>
              <a:t>ELMo: Deep Contextual Word </a:t>
            </a:r>
            <a:r>
              <a:rPr sz="2600" i="1" dirty="0">
                <a:solidFill>
                  <a:srgbClr val="434343"/>
                </a:solidFill>
                <a:latin typeface="Arial"/>
                <a:cs typeface="Arial"/>
              </a:rPr>
              <a:t>Embeddings</a:t>
            </a:r>
            <a:r>
              <a:rPr sz="2600" dirty="0">
                <a:solidFill>
                  <a:srgbClr val="434343"/>
                </a:solidFill>
                <a:latin typeface="Segoe UI Symbol"/>
                <a:cs typeface="Segoe UI Symbol"/>
              </a:rPr>
              <a:t>, </a:t>
            </a:r>
            <a:r>
              <a:rPr sz="2600" spc="-110" dirty="0">
                <a:solidFill>
                  <a:srgbClr val="434343"/>
                </a:solidFill>
                <a:latin typeface="Segoe UI Symbol"/>
                <a:cs typeface="Segoe UI Symbol"/>
              </a:rPr>
              <a:t>AI2 </a:t>
            </a:r>
            <a:r>
              <a:rPr sz="2600" spc="-180" dirty="0">
                <a:solidFill>
                  <a:srgbClr val="434343"/>
                </a:solidFill>
                <a:latin typeface="Segoe UI Symbol"/>
                <a:cs typeface="Segoe UI Symbol"/>
              </a:rPr>
              <a:t>&amp;  </a:t>
            </a:r>
            <a:r>
              <a:rPr sz="2600" spc="10" dirty="0">
                <a:solidFill>
                  <a:srgbClr val="434343"/>
                </a:solidFill>
                <a:latin typeface="Segoe UI Symbol"/>
                <a:cs typeface="Segoe UI Symbol"/>
              </a:rPr>
              <a:t>University of Washington,</a:t>
            </a:r>
            <a:r>
              <a:rPr sz="2600" spc="-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10" dirty="0">
                <a:solidFill>
                  <a:srgbClr val="434343"/>
                </a:solidFill>
                <a:latin typeface="Segoe UI Symbol"/>
                <a:cs typeface="Segoe UI Symbol"/>
              </a:rPr>
              <a:t>2017</a:t>
            </a:r>
            <a:endParaRPr sz="2600">
              <a:latin typeface="Segoe UI Symbol"/>
              <a:cs typeface="Segoe UI 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8645" y="1771289"/>
            <a:ext cx="409447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5035" marR="5080" indent="-902969">
              <a:lnSpc>
                <a:spcPct val="100000"/>
              </a:lnSpc>
              <a:spcBef>
                <a:spcPts val="100"/>
              </a:spcBef>
            </a:pPr>
            <a:r>
              <a:rPr sz="2000" b="1" spc="25" dirty="0">
                <a:latin typeface="Arial"/>
                <a:cs typeface="Arial"/>
              </a:rPr>
              <a:t>Train </a:t>
            </a:r>
            <a:r>
              <a:rPr sz="2000" b="1" spc="30" dirty="0">
                <a:latin typeface="Arial"/>
                <a:cs typeface="Arial"/>
              </a:rPr>
              <a:t>Separate </a:t>
            </a:r>
            <a:r>
              <a:rPr sz="2000" b="1" spc="25" dirty="0">
                <a:latin typeface="Arial"/>
                <a:cs typeface="Arial"/>
              </a:rPr>
              <a:t>Left-to-Right </a:t>
            </a:r>
            <a:r>
              <a:rPr sz="2000" b="1" spc="35" dirty="0">
                <a:latin typeface="Arial"/>
                <a:cs typeface="Arial"/>
              </a:rPr>
              <a:t>and  </a:t>
            </a:r>
            <a:r>
              <a:rPr sz="2000" b="1" spc="40" dirty="0">
                <a:latin typeface="Arial"/>
                <a:cs typeface="Arial"/>
              </a:rPr>
              <a:t>Right-to-Left</a:t>
            </a:r>
            <a:r>
              <a:rPr sz="2000" b="1" spc="20" dirty="0">
                <a:latin typeface="Arial"/>
                <a:cs typeface="Arial"/>
              </a:rPr>
              <a:t> </a:t>
            </a:r>
            <a:r>
              <a:rPr sz="2000" b="1" spc="60" dirty="0">
                <a:latin typeface="Arial"/>
                <a:cs typeface="Arial"/>
              </a:rPr>
              <a:t>LMs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8374" y="3233624"/>
            <a:ext cx="61531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LSTM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5992" y="3770091"/>
            <a:ext cx="299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&lt;s&gt;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5874" y="3587324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0142" y="35440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0142" y="35440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5874" y="3089774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0142" y="30465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0142" y="30465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0265" y="2734641"/>
            <a:ext cx="391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open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29024" y="3235069"/>
            <a:ext cx="61531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LSTM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40915" y="3771525"/>
            <a:ext cx="391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open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36525" y="3588759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20792" y="354553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20792" y="354553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6525" y="3091219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20792" y="30479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20792" y="30479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478097" y="2736085"/>
            <a:ext cx="11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a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38411" y="3230933"/>
            <a:ext cx="61531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LSTM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87484" y="3767390"/>
            <a:ext cx="11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a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345911" y="3584623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30178" y="354139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30178" y="354139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45911" y="3087083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30178" y="304385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30178" y="304385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150301" y="2731950"/>
            <a:ext cx="391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bank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33375" y="3379125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049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66425" y="3363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66425" y="3363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46902" y="3379125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049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79952" y="3363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9952" y="3363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851826" y="1831065"/>
            <a:ext cx="27324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3715" marR="5080" indent="-501650">
              <a:lnSpc>
                <a:spcPct val="100000"/>
              </a:lnSpc>
              <a:spcBef>
                <a:spcPts val="100"/>
              </a:spcBef>
            </a:pPr>
            <a:r>
              <a:rPr sz="2000" b="1" spc="15" dirty="0">
                <a:latin typeface="Arial"/>
                <a:cs typeface="Arial"/>
              </a:rPr>
              <a:t>Apply as </a:t>
            </a:r>
            <a:r>
              <a:rPr sz="2000" b="1" spc="10" dirty="0">
                <a:latin typeface="Arial"/>
                <a:cs typeface="Arial"/>
              </a:rPr>
              <a:t>“Pre-trained  </a:t>
            </a:r>
            <a:r>
              <a:rPr sz="2000" b="1" spc="-5" dirty="0">
                <a:latin typeface="Arial"/>
                <a:cs typeface="Arial"/>
              </a:rPr>
              <a:t>Embeddings”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34505" y="3237057"/>
            <a:ext cx="615315" cy="296545"/>
          </a:xfrm>
          <a:prstGeom prst="rect">
            <a:avLst/>
          </a:prstGeom>
          <a:solidFill>
            <a:srgbClr val="C9DAF7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LSTM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946395" y="3773673"/>
            <a:ext cx="391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open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142004" y="3590606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41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126272" y="354738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126272" y="354738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42004" y="3093206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126272" y="304998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126272" y="304998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992122" y="2738073"/>
            <a:ext cx="299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&lt;s&gt;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645155" y="3238500"/>
            <a:ext cx="615315" cy="296545"/>
          </a:xfrm>
          <a:prstGeom prst="rect">
            <a:avLst/>
          </a:prstGeom>
          <a:solidFill>
            <a:srgbClr val="C9DAF7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LSTM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894227" y="3774957"/>
            <a:ext cx="11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a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952654" y="3592191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936922" y="354896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936922" y="354896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952654" y="3094651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36922" y="305142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936922" y="305142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757045" y="2739517"/>
            <a:ext cx="391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open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454541" y="3234365"/>
            <a:ext cx="615315" cy="296545"/>
          </a:xfrm>
          <a:prstGeom prst="rect">
            <a:avLst/>
          </a:prstGeom>
          <a:solidFill>
            <a:srgbClr val="C9DAF7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LSTM</a:t>
            </a:r>
            <a:endParaRPr sz="9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566431" y="3770822"/>
            <a:ext cx="391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bank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762041" y="3588055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746308" y="354483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746308" y="354483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62041" y="3090515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746308" y="304729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746308" y="304729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4703614" y="2735382"/>
            <a:ext cx="11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a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506654" y="3382557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049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463429" y="336682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5" y="31465"/>
                </a:moveTo>
                <a:lnTo>
                  <a:pt x="0" y="15732"/>
                </a:lnTo>
                <a:lnTo>
                  <a:pt x="43225" y="0"/>
                </a:lnTo>
                <a:lnTo>
                  <a:pt x="43225" y="3146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463429" y="336682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5" y="0"/>
                </a:moveTo>
                <a:lnTo>
                  <a:pt x="0" y="15732"/>
                </a:lnTo>
                <a:lnTo>
                  <a:pt x="43225" y="31465"/>
                </a:lnTo>
                <a:lnTo>
                  <a:pt x="43225" y="0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320182" y="3382557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049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276957" y="336682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5" y="31465"/>
                </a:moveTo>
                <a:lnTo>
                  <a:pt x="0" y="15732"/>
                </a:lnTo>
                <a:lnTo>
                  <a:pt x="43225" y="0"/>
                </a:lnTo>
                <a:lnTo>
                  <a:pt x="43225" y="3146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276957" y="336682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5" y="0"/>
                </a:moveTo>
                <a:lnTo>
                  <a:pt x="0" y="15732"/>
                </a:lnTo>
                <a:lnTo>
                  <a:pt x="43225" y="31465"/>
                </a:lnTo>
                <a:lnTo>
                  <a:pt x="43225" y="0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008499" y="3579099"/>
            <a:ext cx="276225" cy="296545"/>
          </a:xfrm>
          <a:custGeom>
            <a:avLst/>
            <a:gdLst/>
            <a:ahLst/>
            <a:cxnLst/>
            <a:rect l="l" t="t" r="r" b="b"/>
            <a:pathLst>
              <a:path w="276225" h="296545">
                <a:moveTo>
                  <a:pt x="0" y="0"/>
                </a:moveTo>
                <a:lnTo>
                  <a:pt x="275999" y="0"/>
                </a:lnTo>
                <a:lnTo>
                  <a:pt x="275999" y="296399"/>
                </a:lnTo>
                <a:lnTo>
                  <a:pt x="0" y="2963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008499" y="3579099"/>
            <a:ext cx="276225" cy="296545"/>
          </a:xfrm>
          <a:custGeom>
            <a:avLst/>
            <a:gdLst/>
            <a:ahLst/>
            <a:cxnLst/>
            <a:rect l="l" t="t" r="r" b="b"/>
            <a:pathLst>
              <a:path w="276225" h="296545">
                <a:moveTo>
                  <a:pt x="0" y="0"/>
                </a:moveTo>
                <a:lnTo>
                  <a:pt x="275999" y="0"/>
                </a:lnTo>
                <a:lnTo>
                  <a:pt x="275999" y="296399"/>
                </a:lnTo>
                <a:lnTo>
                  <a:pt x="0" y="296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285375" y="3579099"/>
            <a:ext cx="276225" cy="296545"/>
          </a:xfrm>
          <a:custGeom>
            <a:avLst/>
            <a:gdLst/>
            <a:ahLst/>
            <a:cxnLst/>
            <a:rect l="l" t="t" r="r" b="b"/>
            <a:pathLst>
              <a:path w="276225" h="296545">
                <a:moveTo>
                  <a:pt x="0" y="0"/>
                </a:moveTo>
                <a:lnTo>
                  <a:pt x="275999" y="0"/>
                </a:lnTo>
                <a:lnTo>
                  <a:pt x="275999" y="296399"/>
                </a:lnTo>
                <a:lnTo>
                  <a:pt x="0" y="2963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285375" y="3579099"/>
            <a:ext cx="276225" cy="296545"/>
          </a:xfrm>
          <a:custGeom>
            <a:avLst/>
            <a:gdLst/>
            <a:ahLst/>
            <a:cxnLst/>
            <a:rect l="l" t="t" r="r" b="b"/>
            <a:pathLst>
              <a:path w="276225" h="296545">
                <a:moveTo>
                  <a:pt x="0" y="0"/>
                </a:moveTo>
                <a:lnTo>
                  <a:pt x="275999" y="0"/>
                </a:lnTo>
                <a:lnTo>
                  <a:pt x="275999" y="296399"/>
                </a:lnTo>
                <a:lnTo>
                  <a:pt x="0" y="296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6128320" y="4237846"/>
            <a:ext cx="391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open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323929" y="4054780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41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308197" y="401155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308197" y="401155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7076152" y="4239130"/>
            <a:ext cx="11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a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7134580" y="4056364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18847" y="401313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118847" y="401313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7748357" y="4234995"/>
            <a:ext cx="391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bank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943966" y="4052229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928233" y="400900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928233" y="400900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854725" y="3580572"/>
            <a:ext cx="276225" cy="296545"/>
          </a:xfrm>
          <a:custGeom>
            <a:avLst/>
            <a:gdLst/>
            <a:ahLst/>
            <a:cxnLst/>
            <a:rect l="l" t="t" r="r" b="b"/>
            <a:pathLst>
              <a:path w="276225" h="296545">
                <a:moveTo>
                  <a:pt x="0" y="0"/>
                </a:moveTo>
                <a:lnTo>
                  <a:pt x="275999" y="0"/>
                </a:lnTo>
                <a:lnTo>
                  <a:pt x="275999" y="296399"/>
                </a:lnTo>
                <a:lnTo>
                  <a:pt x="0" y="2963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854725" y="3580572"/>
            <a:ext cx="276225" cy="296545"/>
          </a:xfrm>
          <a:custGeom>
            <a:avLst/>
            <a:gdLst/>
            <a:ahLst/>
            <a:cxnLst/>
            <a:rect l="l" t="t" r="r" b="b"/>
            <a:pathLst>
              <a:path w="276225" h="296545">
                <a:moveTo>
                  <a:pt x="0" y="0"/>
                </a:moveTo>
                <a:lnTo>
                  <a:pt x="275999" y="0"/>
                </a:lnTo>
                <a:lnTo>
                  <a:pt x="275999" y="296399"/>
                </a:lnTo>
                <a:lnTo>
                  <a:pt x="0" y="296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131602" y="3580572"/>
            <a:ext cx="276225" cy="296545"/>
          </a:xfrm>
          <a:custGeom>
            <a:avLst/>
            <a:gdLst/>
            <a:ahLst/>
            <a:cxnLst/>
            <a:rect l="l" t="t" r="r" b="b"/>
            <a:pathLst>
              <a:path w="276225" h="296545">
                <a:moveTo>
                  <a:pt x="0" y="0"/>
                </a:moveTo>
                <a:lnTo>
                  <a:pt x="275999" y="0"/>
                </a:lnTo>
                <a:lnTo>
                  <a:pt x="275999" y="296399"/>
                </a:lnTo>
                <a:lnTo>
                  <a:pt x="0" y="2963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131602" y="3580572"/>
            <a:ext cx="276225" cy="296545"/>
          </a:xfrm>
          <a:custGeom>
            <a:avLst/>
            <a:gdLst/>
            <a:ahLst/>
            <a:cxnLst/>
            <a:rect l="l" t="t" r="r" b="b"/>
            <a:pathLst>
              <a:path w="276225" h="296545">
                <a:moveTo>
                  <a:pt x="0" y="0"/>
                </a:moveTo>
                <a:lnTo>
                  <a:pt x="275999" y="0"/>
                </a:lnTo>
                <a:lnTo>
                  <a:pt x="275999" y="296399"/>
                </a:lnTo>
                <a:lnTo>
                  <a:pt x="0" y="296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700950" y="3580572"/>
            <a:ext cx="276225" cy="296545"/>
          </a:xfrm>
          <a:custGeom>
            <a:avLst/>
            <a:gdLst/>
            <a:ahLst/>
            <a:cxnLst/>
            <a:rect l="l" t="t" r="r" b="b"/>
            <a:pathLst>
              <a:path w="276225" h="296545">
                <a:moveTo>
                  <a:pt x="0" y="0"/>
                </a:moveTo>
                <a:lnTo>
                  <a:pt x="275999" y="0"/>
                </a:lnTo>
                <a:lnTo>
                  <a:pt x="275999" y="296399"/>
                </a:lnTo>
                <a:lnTo>
                  <a:pt x="0" y="2963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700950" y="3580572"/>
            <a:ext cx="276225" cy="296545"/>
          </a:xfrm>
          <a:custGeom>
            <a:avLst/>
            <a:gdLst/>
            <a:ahLst/>
            <a:cxnLst/>
            <a:rect l="l" t="t" r="r" b="b"/>
            <a:pathLst>
              <a:path w="276225" h="296545">
                <a:moveTo>
                  <a:pt x="0" y="0"/>
                </a:moveTo>
                <a:lnTo>
                  <a:pt x="275999" y="0"/>
                </a:lnTo>
                <a:lnTo>
                  <a:pt x="275999" y="296399"/>
                </a:lnTo>
                <a:lnTo>
                  <a:pt x="0" y="296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977827" y="3580572"/>
            <a:ext cx="276225" cy="296545"/>
          </a:xfrm>
          <a:custGeom>
            <a:avLst/>
            <a:gdLst/>
            <a:ahLst/>
            <a:cxnLst/>
            <a:rect l="l" t="t" r="r" b="b"/>
            <a:pathLst>
              <a:path w="276225" h="296545">
                <a:moveTo>
                  <a:pt x="0" y="0"/>
                </a:moveTo>
                <a:lnTo>
                  <a:pt x="275999" y="0"/>
                </a:lnTo>
                <a:lnTo>
                  <a:pt x="275999" y="296399"/>
                </a:lnTo>
                <a:lnTo>
                  <a:pt x="0" y="2963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977827" y="3580572"/>
            <a:ext cx="276225" cy="296545"/>
          </a:xfrm>
          <a:custGeom>
            <a:avLst/>
            <a:gdLst/>
            <a:ahLst/>
            <a:cxnLst/>
            <a:rect l="l" t="t" r="r" b="b"/>
            <a:pathLst>
              <a:path w="276225" h="296545">
                <a:moveTo>
                  <a:pt x="0" y="0"/>
                </a:moveTo>
                <a:lnTo>
                  <a:pt x="275999" y="0"/>
                </a:lnTo>
                <a:lnTo>
                  <a:pt x="275999" y="296399"/>
                </a:lnTo>
                <a:lnTo>
                  <a:pt x="0" y="296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305950" y="3381880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41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290217" y="333865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290217" y="333865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116600" y="3383464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100868" y="334023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100868" y="334023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25987" y="3379329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910255" y="333610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910255" y="333610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6139250" y="2693446"/>
            <a:ext cx="1932939" cy="527050"/>
          </a:xfrm>
          <a:prstGeom prst="rect">
            <a:avLst/>
          </a:prstGeom>
          <a:solidFill>
            <a:srgbClr val="EAD1DC"/>
          </a:solidFill>
          <a:ln w="9524">
            <a:solidFill>
              <a:srgbClr val="424242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Times New Roman"/>
              <a:cs typeface="Times New Roman"/>
            </a:endParaRPr>
          </a:p>
          <a:p>
            <a:pPr marL="273685">
              <a:lnSpc>
                <a:spcPct val="100000"/>
              </a:lnSpc>
            </a:pPr>
            <a:r>
              <a:rPr sz="900" spc="-5" dirty="0">
                <a:latin typeface="Arial"/>
                <a:cs typeface="Arial"/>
              </a:rPr>
              <a:t>Existing </a:t>
            </a:r>
            <a:r>
              <a:rPr sz="900" dirty="0">
                <a:latin typeface="Arial"/>
                <a:cs typeface="Arial"/>
              </a:rPr>
              <a:t>Model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Architecture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199"/>
            <a:ext cx="9143999" cy="10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700" y="18743"/>
            <a:ext cx="705865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History of </a:t>
            </a:r>
            <a:r>
              <a:rPr spc="55" dirty="0"/>
              <a:t>Contextual</a:t>
            </a:r>
            <a:r>
              <a:rPr spc="-85" dirty="0"/>
              <a:t> </a:t>
            </a:r>
            <a:r>
              <a:rPr spc="55" dirty="0"/>
              <a:t>Representations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0092" y="651057"/>
            <a:ext cx="80562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0055" marR="5080" indent="-427355">
              <a:lnSpc>
                <a:spcPct val="115399"/>
              </a:lnSpc>
              <a:spcBef>
                <a:spcPts val="10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i="1" spc="15" dirty="0">
                <a:solidFill>
                  <a:srgbClr val="434343"/>
                </a:solidFill>
                <a:latin typeface="Arial"/>
                <a:cs typeface="Arial"/>
              </a:rPr>
              <a:t>Improving </a:t>
            </a:r>
            <a:r>
              <a:rPr sz="2600" i="1" spc="20" dirty="0">
                <a:solidFill>
                  <a:srgbClr val="434343"/>
                </a:solidFill>
                <a:latin typeface="Arial"/>
                <a:cs typeface="Arial"/>
              </a:rPr>
              <a:t>Language </a:t>
            </a:r>
            <a:r>
              <a:rPr sz="2600" i="1" spc="15" dirty="0">
                <a:solidFill>
                  <a:srgbClr val="434343"/>
                </a:solidFill>
                <a:latin typeface="Arial"/>
                <a:cs typeface="Arial"/>
              </a:rPr>
              <a:t>Understanding </a:t>
            </a:r>
            <a:r>
              <a:rPr sz="2600" i="1" spc="20" dirty="0">
                <a:solidFill>
                  <a:srgbClr val="434343"/>
                </a:solidFill>
                <a:latin typeface="Arial"/>
                <a:cs typeface="Arial"/>
              </a:rPr>
              <a:t>by </a:t>
            </a:r>
            <a:r>
              <a:rPr sz="2600" i="1" spc="15" dirty="0">
                <a:solidFill>
                  <a:srgbClr val="434343"/>
                </a:solidFill>
                <a:latin typeface="Arial"/>
                <a:cs typeface="Arial"/>
              </a:rPr>
              <a:t>Generative  </a:t>
            </a:r>
            <a:r>
              <a:rPr sz="2600" i="1" spc="10" dirty="0">
                <a:solidFill>
                  <a:srgbClr val="434343"/>
                </a:solidFill>
                <a:latin typeface="Arial"/>
                <a:cs typeface="Arial"/>
              </a:rPr>
              <a:t>Pre-Training</a:t>
            </a:r>
            <a:r>
              <a:rPr sz="2600" spc="10" dirty="0">
                <a:solidFill>
                  <a:srgbClr val="434343"/>
                </a:solidFill>
                <a:latin typeface="Segoe UI Symbol"/>
                <a:cs typeface="Segoe UI Symbol"/>
              </a:rPr>
              <a:t>, </a:t>
            </a:r>
            <a:r>
              <a:rPr sz="2600" spc="5" dirty="0">
                <a:solidFill>
                  <a:srgbClr val="434343"/>
                </a:solidFill>
                <a:latin typeface="Segoe UI Symbol"/>
                <a:cs typeface="Segoe UI Symbol"/>
              </a:rPr>
              <a:t>OpenAI,</a:t>
            </a:r>
            <a:r>
              <a:rPr sz="2600" spc="-10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5" dirty="0">
                <a:solidFill>
                  <a:srgbClr val="434343"/>
                </a:solidFill>
                <a:latin typeface="Segoe UI Symbol"/>
                <a:cs typeface="Segoe UI Symbol"/>
              </a:rPr>
              <a:t>2018</a:t>
            </a:r>
            <a:endParaRPr sz="2600">
              <a:latin typeface="Segoe UI Symbol"/>
              <a:cs typeface="Segoe UI 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2124" y="3311125"/>
            <a:ext cx="88455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Transformer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7840" y="3847591"/>
            <a:ext cx="299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&lt;s&gt;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5146" y="3664815"/>
            <a:ext cx="3175" cy="144145"/>
          </a:xfrm>
          <a:custGeom>
            <a:avLst/>
            <a:gdLst/>
            <a:ahLst/>
            <a:cxnLst/>
            <a:rect l="l" t="t" r="r" b="b"/>
            <a:pathLst>
              <a:path w="3175" h="144145">
                <a:moveTo>
                  <a:pt x="2576" y="143858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9416" y="362159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500"/>
                </a:moveTo>
                <a:lnTo>
                  <a:pt x="14956" y="0"/>
                </a:lnTo>
                <a:lnTo>
                  <a:pt x="31460" y="42936"/>
                </a:lnTo>
                <a:lnTo>
                  <a:pt x="0" y="4350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9416" y="362159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0" y="42936"/>
                </a:moveTo>
                <a:lnTo>
                  <a:pt x="14956" y="0"/>
                </a:lnTo>
                <a:lnTo>
                  <a:pt x="0" y="43500"/>
                </a:lnTo>
                <a:lnTo>
                  <a:pt x="31460" y="42936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4174" y="3167275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8442" y="31240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8442" y="31240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63215" y="2812141"/>
            <a:ext cx="391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open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71363" y="3849025"/>
            <a:ext cx="391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open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66973" y="3666259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51240" y="362303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51240" y="362303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65316" y="3168718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3850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49583" y="31254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49583" y="31254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003221" y="2813585"/>
            <a:ext cx="11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a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01433" y="3844890"/>
            <a:ext cx="11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a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59861" y="3662123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44128" y="361889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44128" y="361889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59861" y="3164583"/>
            <a:ext cx="0" cy="141605"/>
          </a:xfrm>
          <a:custGeom>
            <a:avLst/>
            <a:gdLst/>
            <a:ahLst/>
            <a:cxnLst/>
            <a:rect l="l" t="t" r="r" b="b"/>
            <a:pathLst>
              <a:path h="141604">
                <a:moveTo>
                  <a:pt x="0" y="0"/>
                </a:moveTo>
                <a:lnTo>
                  <a:pt x="0" y="141306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44128" y="312135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44128" y="312135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964251" y="2809450"/>
            <a:ext cx="391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bank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466325" y="3456625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049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99374" y="34408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99374" y="34408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647649" y="3313685"/>
            <a:ext cx="88455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Transformer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532895" y="3448829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049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665945" y="343309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665945" y="343309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714220" y="3305890"/>
            <a:ext cx="88455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Transformer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950513" y="1905627"/>
            <a:ext cx="2459990" cy="1017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4780" indent="365760">
              <a:lnSpc>
                <a:spcPct val="100000"/>
              </a:lnSpc>
              <a:spcBef>
                <a:spcPts val="100"/>
              </a:spcBef>
            </a:pPr>
            <a:r>
              <a:rPr sz="2000" b="1" spc="15" dirty="0">
                <a:latin typeface="Arial"/>
                <a:cs typeface="Arial"/>
              </a:rPr>
              <a:t>Fine-tune </a:t>
            </a:r>
            <a:r>
              <a:rPr sz="2000" b="1" spc="20" dirty="0">
                <a:latin typeface="Arial"/>
                <a:cs typeface="Arial"/>
              </a:rPr>
              <a:t>on  </a:t>
            </a:r>
            <a:r>
              <a:rPr sz="2000" b="1" spc="-5" dirty="0">
                <a:latin typeface="Arial"/>
                <a:cs typeface="Arial"/>
              </a:rPr>
              <a:t>Classification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Task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575"/>
              </a:spcBef>
            </a:pPr>
            <a:r>
              <a:rPr sz="1200" spc="-5" dirty="0">
                <a:latin typeface="Courier New"/>
                <a:cs typeface="Courier New"/>
              </a:rPr>
              <a:t>POSITIVE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002712" y="3413374"/>
            <a:ext cx="740410" cy="0"/>
          </a:xfrm>
          <a:custGeom>
            <a:avLst/>
            <a:gdLst/>
            <a:ahLst/>
            <a:cxnLst/>
            <a:rect l="l" t="t" r="r" b="b"/>
            <a:pathLst>
              <a:path w="740410">
                <a:moveTo>
                  <a:pt x="0" y="0"/>
                </a:moveTo>
                <a:lnTo>
                  <a:pt x="740399" y="0"/>
                </a:lnTo>
              </a:path>
            </a:pathLst>
          </a:custGeom>
          <a:ln w="38099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24062" y="3331394"/>
            <a:ext cx="211001" cy="1639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449225" y="3200375"/>
            <a:ext cx="88455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Transformer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744941" y="3736841"/>
            <a:ext cx="299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&lt;s&gt;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892246" y="3554066"/>
            <a:ext cx="3175" cy="144145"/>
          </a:xfrm>
          <a:custGeom>
            <a:avLst/>
            <a:gdLst/>
            <a:ahLst/>
            <a:cxnLst/>
            <a:rect l="l" t="t" r="r" b="b"/>
            <a:pathLst>
              <a:path w="3175" h="144145">
                <a:moveTo>
                  <a:pt x="2576" y="143858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76516" y="351084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500"/>
                </a:moveTo>
                <a:lnTo>
                  <a:pt x="14955" y="0"/>
                </a:lnTo>
                <a:lnTo>
                  <a:pt x="31459" y="42936"/>
                </a:lnTo>
                <a:lnTo>
                  <a:pt x="0" y="4350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76516" y="351084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59" y="42936"/>
                </a:moveTo>
                <a:lnTo>
                  <a:pt x="14955" y="0"/>
                </a:lnTo>
                <a:lnTo>
                  <a:pt x="0" y="43500"/>
                </a:lnTo>
                <a:lnTo>
                  <a:pt x="31459" y="42936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738463" y="3738276"/>
            <a:ext cx="391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open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934073" y="3555509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18340" y="351228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918340" y="351228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968534" y="3734140"/>
            <a:ext cx="11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a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026961" y="3551373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011228" y="350814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011228" y="350814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026961" y="3053833"/>
            <a:ext cx="0" cy="141605"/>
          </a:xfrm>
          <a:custGeom>
            <a:avLst/>
            <a:gdLst/>
            <a:ahLst/>
            <a:cxnLst/>
            <a:rect l="l" t="t" r="r" b="b"/>
            <a:pathLst>
              <a:path h="141605">
                <a:moveTo>
                  <a:pt x="0" y="0"/>
                </a:moveTo>
                <a:lnTo>
                  <a:pt x="0" y="141306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11228" y="301060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011228" y="301060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33425" y="3345874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049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66475" y="33301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66475" y="33301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514749" y="3202935"/>
            <a:ext cx="88455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Transformer</a:t>
            </a:r>
            <a:endParaRPr sz="9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399995" y="3338079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049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33045" y="332234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33045" y="332234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7581320" y="3195140"/>
            <a:ext cx="88455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Transformer</a:t>
            </a:r>
            <a:endParaRPr sz="9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73992" y="1911015"/>
            <a:ext cx="26358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165" marR="5080" indent="-292100">
              <a:lnSpc>
                <a:spcPct val="100000"/>
              </a:lnSpc>
              <a:spcBef>
                <a:spcPts val="100"/>
              </a:spcBef>
            </a:pPr>
            <a:r>
              <a:rPr sz="2000" b="1" spc="10" dirty="0">
                <a:latin typeface="Arial"/>
                <a:cs typeface="Arial"/>
              </a:rPr>
              <a:t>Train Deep </a:t>
            </a:r>
            <a:r>
              <a:rPr sz="2000" b="1" spc="5" dirty="0">
                <a:latin typeface="Arial"/>
                <a:cs typeface="Arial"/>
              </a:rPr>
              <a:t>(12-layer)  </a:t>
            </a:r>
            <a:r>
              <a:rPr sz="2000" b="1" spc="15" dirty="0">
                <a:latin typeface="Arial"/>
                <a:cs typeface="Arial"/>
              </a:rPr>
              <a:t>Transformer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spc="25" dirty="0">
                <a:latin typeface="Arial"/>
                <a:cs typeface="Arial"/>
              </a:rPr>
              <a:t>LM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199"/>
            <a:ext cx="9143999" cy="10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700" y="18743"/>
            <a:ext cx="58540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Problem </a:t>
            </a:r>
            <a:r>
              <a:rPr spc="30" dirty="0"/>
              <a:t>with Previous</a:t>
            </a:r>
            <a:r>
              <a:rPr spc="-85" dirty="0"/>
              <a:t> </a:t>
            </a:r>
            <a:r>
              <a:rPr spc="35" dirty="0"/>
              <a:t>Methods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0092" y="651057"/>
            <a:ext cx="7770495" cy="3997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0055" marR="5080" indent="-427355">
              <a:lnSpc>
                <a:spcPct val="115399"/>
              </a:lnSpc>
              <a:spcBef>
                <a:spcPts val="10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b="1" spc="10" dirty="0">
                <a:solidFill>
                  <a:srgbClr val="434343"/>
                </a:solidFill>
                <a:latin typeface="Arial"/>
                <a:cs typeface="Arial"/>
              </a:rPr>
              <a:t>Problem</a:t>
            </a:r>
            <a:r>
              <a:rPr sz="2600" spc="10" dirty="0">
                <a:solidFill>
                  <a:srgbClr val="434343"/>
                </a:solidFill>
                <a:latin typeface="Segoe UI Symbol"/>
                <a:cs typeface="Segoe UI Symbol"/>
              </a:rPr>
              <a:t>: </a:t>
            </a: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Language models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only </a:t>
            </a: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use </a:t>
            </a:r>
            <a:r>
              <a:rPr sz="2600" spc="15" dirty="0">
                <a:solidFill>
                  <a:srgbClr val="434343"/>
                </a:solidFill>
                <a:latin typeface="Segoe UI Symbol"/>
                <a:cs typeface="Segoe UI Symbol"/>
              </a:rPr>
              <a:t>left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context  </a:t>
            </a:r>
            <a:r>
              <a:rPr sz="2600" i="1" spc="100" dirty="0">
                <a:solidFill>
                  <a:srgbClr val="434343"/>
                </a:solidFill>
                <a:latin typeface="Arial"/>
                <a:cs typeface="Arial"/>
              </a:rPr>
              <a:t>or </a:t>
            </a:r>
            <a:r>
              <a:rPr sz="2600" spc="15" dirty="0">
                <a:solidFill>
                  <a:srgbClr val="434343"/>
                </a:solidFill>
                <a:latin typeface="Segoe UI Symbol"/>
                <a:cs typeface="Segoe UI Symbol"/>
              </a:rPr>
              <a:t>right context, but language understanding </a:t>
            </a:r>
            <a:r>
              <a:rPr sz="2600" spc="10" dirty="0">
                <a:solidFill>
                  <a:srgbClr val="434343"/>
                </a:solidFill>
                <a:latin typeface="Segoe UI Symbol"/>
                <a:cs typeface="Segoe UI Symbol"/>
              </a:rPr>
              <a:t>is  </a:t>
            </a:r>
            <a:r>
              <a:rPr sz="2600" spc="30" dirty="0">
                <a:solidFill>
                  <a:srgbClr val="434343"/>
                </a:solidFill>
                <a:latin typeface="Segoe UI Symbol"/>
                <a:cs typeface="Segoe UI Symbol"/>
              </a:rPr>
              <a:t>bidirectional.</a:t>
            </a:r>
            <a:endParaRPr sz="2600">
              <a:latin typeface="Segoe UI Symbol"/>
              <a:cs typeface="Segoe UI Symbol"/>
            </a:endParaRPr>
          </a:p>
          <a:p>
            <a:pPr marL="440055" indent="-427355">
              <a:lnSpc>
                <a:spcPct val="100000"/>
              </a:lnSpc>
              <a:spcBef>
                <a:spcPts val="48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spc="30" dirty="0">
                <a:solidFill>
                  <a:srgbClr val="434343"/>
                </a:solidFill>
                <a:latin typeface="Segoe UI Symbol"/>
                <a:cs typeface="Segoe UI Symbol"/>
              </a:rPr>
              <a:t>Why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are </a:t>
            </a:r>
            <a:r>
              <a:rPr sz="2600" spc="30" dirty="0">
                <a:solidFill>
                  <a:srgbClr val="434343"/>
                </a:solidFill>
                <a:latin typeface="Segoe UI Symbol"/>
                <a:cs typeface="Segoe UI Symbol"/>
              </a:rPr>
              <a:t>LMs</a:t>
            </a:r>
            <a:r>
              <a:rPr sz="2600" spc="-1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unidirectional?</a:t>
            </a:r>
            <a:endParaRPr sz="2600">
              <a:latin typeface="Segoe UI Symbol"/>
              <a:cs typeface="Segoe UI Symbol"/>
            </a:endParaRPr>
          </a:p>
          <a:p>
            <a:pPr marL="440055" marR="201930" indent="-427355">
              <a:lnSpc>
                <a:spcPct val="115399"/>
              </a:lnSpc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u="heavy" spc="-35" dirty="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Segoe UI Symbol"/>
                <a:cs typeface="Segoe UI Symbol"/>
              </a:rPr>
              <a:t>Reason </a:t>
            </a:r>
            <a:r>
              <a:rPr sz="2600" u="heavy" spc="-15" dirty="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Segoe UI Symbol"/>
                <a:cs typeface="Segoe UI Symbol"/>
              </a:rPr>
              <a:t>1</a:t>
            </a:r>
            <a:r>
              <a:rPr sz="2600" spc="-15" dirty="0">
                <a:solidFill>
                  <a:srgbClr val="434343"/>
                </a:solidFill>
                <a:latin typeface="Segoe UI Symbol"/>
                <a:cs typeface="Segoe UI Symbol"/>
              </a:rPr>
              <a:t>: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Directionality </a:t>
            </a:r>
            <a:r>
              <a:rPr sz="2600" spc="15" dirty="0">
                <a:solidFill>
                  <a:srgbClr val="434343"/>
                </a:solidFill>
                <a:latin typeface="Segoe UI Symbol"/>
                <a:cs typeface="Segoe UI Symbol"/>
              </a:rPr>
              <a:t>is </a:t>
            </a: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needed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to </a:t>
            </a: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generate a  </a:t>
            </a:r>
            <a:r>
              <a:rPr sz="2600" spc="30" dirty="0">
                <a:solidFill>
                  <a:srgbClr val="434343"/>
                </a:solidFill>
                <a:latin typeface="Segoe UI Symbol"/>
                <a:cs typeface="Segoe UI Symbol"/>
              </a:rPr>
              <a:t>well-formed </a:t>
            </a: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probability</a:t>
            </a:r>
            <a:r>
              <a:rPr sz="2600" spc="-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distribution.</a:t>
            </a:r>
            <a:endParaRPr sz="2600">
              <a:latin typeface="Segoe UI Symbol"/>
              <a:cs typeface="Segoe UI Symbol"/>
            </a:endParaRPr>
          </a:p>
          <a:p>
            <a:pPr marL="897255" lvl="1" indent="-366395">
              <a:lnSpc>
                <a:spcPct val="100000"/>
              </a:lnSpc>
              <a:spcBef>
                <a:spcPts val="509"/>
              </a:spcBef>
              <a:buFont typeface="Arial"/>
              <a:buChar char="○"/>
              <a:tabLst>
                <a:tab pos="897255" algn="l"/>
                <a:tab pos="897890" algn="l"/>
              </a:tabLst>
            </a:pPr>
            <a:r>
              <a:rPr sz="1800" spc="25" dirty="0">
                <a:solidFill>
                  <a:srgbClr val="434343"/>
                </a:solidFill>
                <a:latin typeface="Segoe UI Symbol"/>
                <a:cs typeface="Segoe UI Symbol"/>
              </a:rPr>
              <a:t>We </a:t>
            </a:r>
            <a:r>
              <a:rPr sz="1800" spc="15" dirty="0">
                <a:solidFill>
                  <a:srgbClr val="434343"/>
                </a:solidFill>
                <a:latin typeface="Segoe UI Symbol"/>
                <a:cs typeface="Segoe UI Symbol"/>
              </a:rPr>
              <a:t>don’t care </a:t>
            </a:r>
            <a:r>
              <a:rPr sz="1800" spc="20" dirty="0">
                <a:solidFill>
                  <a:srgbClr val="434343"/>
                </a:solidFill>
                <a:latin typeface="Segoe UI Symbol"/>
                <a:cs typeface="Segoe UI Symbol"/>
              </a:rPr>
              <a:t>about</a:t>
            </a:r>
            <a:r>
              <a:rPr sz="1800" spc="-1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1800" spc="10" dirty="0">
                <a:solidFill>
                  <a:srgbClr val="434343"/>
                </a:solidFill>
                <a:latin typeface="Segoe UI Symbol"/>
                <a:cs typeface="Segoe UI Symbol"/>
              </a:rPr>
              <a:t>this.</a:t>
            </a:r>
            <a:endParaRPr sz="1800">
              <a:latin typeface="Segoe UI Symbol"/>
              <a:cs typeface="Segoe UI Symbol"/>
            </a:endParaRPr>
          </a:p>
          <a:p>
            <a:pPr marL="440055" marR="907415" indent="-427355">
              <a:lnSpc>
                <a:spcPts val="3600"/>
              </a:lnSpc>
              <a:spcBef>
                <a:spcPts val="5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u="heavy" spc="15" dirty="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Segoe UI Symbol"/>
                <a:cs typeface="Segoe UI Symbol"/>
              </a:rPr>
              <a:t>Reason 2</a:t>
            </a:r>
            <a:r>
              <a:rPr sz="2600" spc="15" dirty="0">
                <a:solidFill>
                  <a:srgbClr val="434343"/>
                </a:solidFill>
                <a:latin typeface="Segoe UI Symbol"/>
                <a:cs typeface="Segoe UI Symbol"/>
              </a:rPr>
              <a:t>: </a:t>
            </a:r>
            <a:r>
              <a:rPr sz="2600" spc="35" dirty="0">
                <a:solidFill>
                  <a:srgbClr val="434343"/>
                </a:solidFill>
                <a:latin typeface="Segoe UI Symbol"/>
                <a:cs typeface="Segoe UI Symbol"/>
              </a:rPr>
              <a:t>Words </a:t>
            </a:r>
            <a:r>
              <a:rPr sz="2600" spc="30" dirty="0">
                <a:solidFill>
                  <a:srgbClr val="434343"/>
                </a:solidFill>
                <a:latin typeface="Segoe UI Symbol"/>
                <a:cs typeface="Segoe UI Symbol"/>
              </a:rPr>
              <a:t>can </a:t>
            </a: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“see themselves” in </a:t>
            </a:r>
            <a:r>
              <a:rPr sz="2600" spc="30" dirty="0">
                <a:solidFill>
                  <a:srgbClr val="434343"/>
                </a:solidFill>
                <a:latin typeface="Segoe UI Symbol"/>
                <a:cs typeface="Segoe UI Symbol"/>
              </a:rPr>
              <a:t>a  </a:t>
            </a:r>
            <a:r>
              <a:rPr sz="2600" spc="35" dirty="0">
                <a:solidFill>
                  <a:srgbClr val="434343"/>
                </a:solidFill>
                <a:latin typeface="Segoe UI Symbol"/>
                <a:cs typeface="Segoe UI Symbol"/>
              </a:rPr>
              <a:t>bidirectional</a:t>
            </a: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40" dirty="0">
                <a:solidFill>
                  <a:srgbClr val="434343"/>
                </a:solidFill>
                <a:latin typeface="Segoe UI Symbol"/>
                <a:cs typeface="Segoe UI Symbol"/>
              </a:rPr>
              <a:t>encoder.</a:t>
            </a:r>
            <a:endParaRPr sz="26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199"/>
            <a:ext cx="9143999" cy="10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80374" y="3233624"/>
            <a:ext cx="61531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Layer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7992" y="3770091"/>
            <a:ext cx="299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&lt;s&gt;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87874" y="3587324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72142" y="35440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72142" y="35440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80374" y="2736075"/>
            <a:ext cx="61531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Layer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87874" y="3089774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2142" y="30465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2142" y="30465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92265" y="2277441"/>
            <a:ext cx="391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open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87874" y="2592074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72142" y="25488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72142" y="25488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991024" y="3235069"/>
            <a:ext cx="61531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Layer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02915" y="3771525"/>
            <a:ext cx="391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open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98525" y="3588759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82792" y="354553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82792" y="354553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991024" y="2737518"/>
            <a:ext cx="61531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Layer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298525" y="3091219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82792" y="30479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82792" y="30479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240097" y="2278885"/>
            <a:ext cx="11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a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98525" y="2593519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82792" y="25502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82792" y="25502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800411" y="3230933"/>
            <a:ext cx="61531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Layer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49484" y="3767390"/>
            <a:ext cx="11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a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107911" y="3584623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092178" y="354139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92178" y="354139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800411" y="2733383"/>
            <a:ext cx="61531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Layer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107911" y="3087083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92178" y="304385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92178" y="304385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912301" y="2274750"/>
            <a:ext cx="391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bank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107911" y="2589383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92178" y="254615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92178" y="254615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95374" y="2881575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049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28424" y="28658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8424" y="28658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795374" y="3379125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049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28424" y="3363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28424" y="3363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608902" y="3379125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049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41952" y="3363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741952" y="3363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08902" y="2885725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049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41952" y="28699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741952" y="28699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39594" y="1420531"/>
            <a:ext cx="3465829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Unidirectional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context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Build </a:t>
            </a:r>
            <a:r>
              <a:rPr sz="1800" dirty="0">
                <a:latin typeface="Arial"/>
                <a:cs typeface="Arial"/>
              </a:rPr>
              <a:t>representation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incrementally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251074" y="3211249"/>
            <a:ext cx="61531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Layer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408693" y="3747716"/>
            <a:ext cx="299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&lt;s&gt;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558575" y="3564949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542842" y="35217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542842" y="35217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5251074" y="2713700"/>
            <a:ext cx="61531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Layer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558575" y="3067399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542842" y="302417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542842" y="302417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5362965" y="2255066"/>
            <a:ext cx="391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open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558575" y="2569699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542842" y="252647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542842" y="252647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6061724" y="3212694"/>
            <a:ext cx="61531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Layer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173615" y="3749150"/>
            <a:ext cx="391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open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369224" y="3566384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353492" y="352315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353492" y="352315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6061724" y="2715143"/>
            <a:ext cx="61531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Layer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369224" y="3068844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353492" y="302561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353492" y="302561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6310797" y="2256510"/>
            <a:ext cx="11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a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369224" y="2571144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353492" y="252791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353492" y="252791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6871111" y="3208558"/>
            <a:ext cx="61531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Layer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120183" y="3745015"/>
            <a:ext cx="11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a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7178611" y="3562248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162879" y="351902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162879" y="351902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6872686" y="2711008"/>
            <a:ext cx="615315" cy="296545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latin typeface="Arial"/>
                <a:cs typeface="Arial"/>
              </a:rPr>
              <a:t>Layer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7178611" y="3064707"/>
            <a:ext cx="1270" cy="144145"/>
          </a:xfrm>
          <a:custGeom>
            <a:avLst/>
            <a:gdLst/>
            <a:ahLst/>
            <a:cxnLst/>
            <a:rect l="l" t="t" r="r" b="b"/>
            <a:pathLst>
              <a:path w="1270" h="144144">
                <a:moveTo>
                  <a:pt x="0" y="143851"/>
                </a:moveTo>
                <a:lnTo>
                  <a:pt x="1073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163952" y="302148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341"/>
                </a:moveTo>
                <a:lnTo>
                  <a:pt x="0" y="43106"/>
                </a:lnTo>
                <a:lnTo>
                  <a:pt x="16054" y="0"/>
                </a:lnTo>
                <a:lnTo>
                  <a:pt x="31464" y="43341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163952" y="302148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341"/>
                </a:moveTo>
                <a:lnTo>
                  <a:pt x="16054" y="0"/>
                </a:lnTo>
                <a:lnTo>
                  <a:pt x="0" y="43106"/>
                </a:lnTo>
                <a:lnTo>
                  <a:pt x="31464" y="43341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6983001" y="2252375"/>
            <a:ext cx="391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bank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7178611" y="2567008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1438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162879" y="252378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162879" y="252378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866074" y="2935399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049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999124" y="29196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999124" y="29196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866074" y="3432950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049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999124" y="34172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999124" y="34172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679602" y="3432950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049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812652" y="34172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812652" y="34172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679602" y="2939550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049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812652" y="29238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812652" y="29238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4983766" y="1398156"/>
            <a:ext cx="291782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Bidirectional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context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Words </a:t>
            </a:r>
            <a:r>
              <a:rPr sz="1800" dirty="0">
                <a:latin typeface="Arial"/>
                <a:cs typeface="Arial"/>
              </a:rPr>
              <a:t>can “see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themselves”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6733724" y="2794624"/>
            <a:ext cx="128270" cy="0"/>
          </a:xfrm>
          <a:custGeom>
            <a:avLst/>
            <a:gdLst/>
            <a:ahLst/>
            <a:cxnLst/>
            <a:rect l="l" t="t" r="r" b="b"/>
            <a:pathLst>
              <a:path w="128270">
                <a:moveTo>
                  <a:pt x="12764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690500" y="27788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43224" y="31465"/>
                </a:moveTo>
                <a:lnTo>
                  <a:pt x="0" y="15732"/>
                </a:lnTo>
                <a:lnTo>
                  <a:pt x="43224" y="0"/>
                </a:lnTo>
                <a:lnTo>
                  <a:pt x="43224" y="3146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690500" y="27788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43224" y="0"/>
                </a:moveTo>
                <a:lnTo>
                  <a:pt x="0" y="15732"/>
                </a:lnTo>
                <a:lnTo>
                  <a:pt x="43224" y="31465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738662" y="3280412"/>
            <a:ext cx="128270" cy="0"/>
          </a:xfrm>
          <a:custGeom>
            <a:avLst/>
            <a:gdLst/>
            <a:ahLst/>
            <a:cxnLst/>
            <a:rect l="l" t="t" r="r" b="b"/>
            <a:pathLst>
              <a:path w="128270">
                <a:moveTo>
                  <a:pt x="12764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695437" y="326467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43224" y="31465"/>
                </a:moveTo>
                <a:lnTo>
                  <a:pt x="0" y="15732"/>
                </a:lnTo>
                <a:lnTo>
                  <a:pt x="43224" y="0"/>
                </a:lnTo>
                <a:lnTo>
                  <a:pt x="43224" y="3146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695437" y="326467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43224" y="0"/>
                </a:moveTo>
                <a:lnTo>
                  <a:pt x="0" y="15732"/>
                </a:lnTo>
                <a:lnTo>
                  <a:pt x="43224" y="31465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25912" y="3280412"/>
            <a:ext cx="128270" cy="0"/>
          </a:xfrm>
          <a:custGeom>
            <a:avLst/>
            <a:gdLst/>
            <a:ahLst/>
            <a:cxnLst/>
            <a:rect l="l" t="t" r="r" b="b"/>
            <a:pathLst>
              <a:path w="128270">
                <a:moveTo>
                  <a:pt x="12764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882687" y="326467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5" y="31465"/>
                </a:moveTo>
                <a:lnTo>
                  <a:pt x="0" y="15732"/>
                </a:lnTo>
                <a:lnTo>
                  <a:pt x="43225" y="0"/>
                </a:lnTo>
                <a:lnTo>
                  <a:pt x="43225" y="3146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882687" y="326467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5" y="0"/>
                </a:moveTo>
                <a:lnTo>
                  <a:pt x="0" y="15732"/>
                </a:lnTo>
                <a:lnTo>
                  <a:pt x="43225" y="31465"/>
                </a:lnTo>
                <a:lnTo>
                  <a:pt x="43225" y="0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928637" y="2794612"/>
            <a:ext cx="128270" cy="0"/>
          </a:xfrm>
          <a:custGeom>
            <a:avLst/>
            <a:gdLst/>
            <a:ahLst/>
            <a:cxnLst/>
            <a:rect l="l" t="t" r="r" b="b"/>
            <a:pathLst>
              <a:path w="128270">
                <a:moveTo>
                  <a:pt x="12764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885412" y="277887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5" y="31465"/>
                </a:moveTo>
                <a:lnTo>
                  <a:pt x="0" y="15732"/>
                </a:lnTo>
                <a:lnTo>
                  <a:pt x="43225" y="0"/>
                </a:lnTo>
                <a:lnTo>
                  <a:pt x="43225" y="3146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885412" y="277887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5" y="0"/>
                </a:moveTo>
                <a:lnTo>
                  <a:pt x="0" y="15732"/>
                </a:lnTo>
                <a:lnTo>
                  <a:pt x="43225" y="31465"/>
                </a:lnTo>
                <a:lnTo>
                  <a:pt x="43225" y="0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>
            <a:spLocks noGrp="1"/>
          </p:cNvSpPr>
          <p:nvPr>
            <p:ph type="title"/>
          </p:nvPr>
        </p:nvSpPr>
        <p:spPr>
          <a:xfrm>
            <a:off x="120700" y="18743"/>
            <a:ext cx="697928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" dirty="0"/>
              <a:t>Unidirectional </a:t>
            </a:r>
            <a:r>
              <a:rPr spc="20" dirty="0"/>
              <a:t>vs. Bidirectional</a:t>
            </a:r>
            <a:r>
              <a:rPr spc="-35" dirty="0"/>
              <a:t> </a:t>
            </a:r>
            <a:r>
              <a:rPr spc="30" dirty="0"/>
              <a:t>Models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199"/>
            <a:ext cx="9143999" cy="10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700" y="18743"/>
            <a:ext cx="21177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Masked</a:t>
            </a:r>
            <a:r>
              <a:rPr spc="-60" dirty="0"/>
              <a:t> </a:t>
            </a:r>
            <a:r>
              <a:rPr spc="25" dirty="0"/>
              <a:t>LM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0092" y="651057"/>
            <a:ext cx="7408545" cy="1279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0055" marR="5080" indent="-427355">
              <a:lnSpc>
                <a:spcPct val="115399"/>
              </a:lnSpc>
              <a:spcBef>
                <a:spcPts val="10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b="1" spc="-10" dirty="0">
                <a:solidFill>
                  <a:srgbClr val="434343"/>
                </a:solidFill>
                <a:latin typeface="Arial"/>
                <a:cs typeface="Arial"/>
              </a:rPr>
              <a:t>Solution</a:t>
            </a:r>
            <a:r>
              <a:rPr sz="2600" spc="-10" dirty="0">
                <a:solidFill>
                  <a:srgbClr val="434343"/>
                </a:solidFill>
                <a:latin typeface="Segoe UI Symbol"/>
                <a:cs typeface="Segoe UI Symbol"/>
              </a:rPr>
              <a:t>: Mask out </a:t>
            </a:r>
            <a:r>
              <a:rPr sz="2600" i="1" spc="15" dirty="0">
                <a:solidFill>
                  <a:srgbClr val="434343"/>
                </a:solidFill>
                <a:latin typeface="Arial"/>
                <a:cs typeface="Arial"/>
              </a:rPr>
              <a:t>k</a:t>
            </a:r>
            <a:r>
              <a:rPr sz="2600" spc="15" dirty="0">
                <a:solidFill>
                  <a:srgbClr val="434343"/>
                </a:solidFill>
                <a:latin typeface="Segoe UI Symbol"/>
                <a:cs typeface="Segoe UI Symbol"/>
              </a:rPr>
              <a:t>% </a:t>
            </a:r>
            <a:r>
              <a:rPr sz="2600" spc="10" dirty="0">
                <a:solidFill>
                  <a:srgbClr val="434343"/>
                </a:solidFill>
                <a:latin typeface="Segoe UI Symbol"/>
                <a:cs typeface="Segoe UI Symbol"/>
              </a:rPr>
              <a:t>of the input words, and  </a:t>
            </a:r>
            <a:r>
              <a:rPr sz="2600" spc="40" dirty="0">
                <a:solidFill>
                  <a:srgbClr val="434343"/>
                </a:solidFill>
                <a:latin typeface="Segoe UI Symbol"/>
                <a:cs typeface="Segoe UI Symbol"/>
              </a:rPr>
              <a:t>then </a:t>
            </a:r>
            <a:r>
              <a:rPr sz="2600" spc="35" dirty="0">
                <a:solidFill>
                  <a:srgbClr val="434343"/>
                </a:solidFill>
                <a:latin typeface="Segoe UI Symbol"/>
                <a:cs typeface="Segoe UI Symbol"/>
              </a:rPr>
              <a:t>predict </a:t>
            </a:r>
            <a:r>
              <a:rPr sz="2600" spc="40" dirty="0">
                <a:solidFill>
                  <a:srgbClr val="434343"/>
                </a:solidFill>
                <a:latin typeface="Segoe UI Symbol"/>
                <a:cs typeface="Segoe UI Symbol"/>
              </a:rPr>
              <a:t>the </a:t>
            </a:r>
            <a:r>
              <a:rPr sz="2600" spc="45" dirty="0">
                <a:solidFill>
                  <a:srgbClr val="434343"/>
                </a:solidFill>
                <a:latin typeface="Segoe UI Symbol"/>
                <a:cs typeface="Segoe UI Symbol"/>
              </a:rPr>
              <a:t>masked</a:t>
            </a:r>
            <a:r>
              <a:rPr sz="2600" spc="-3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45" dirty="0">
                <a:solidFill>
                  <a:srgbClr val="434343"/>
                </a:solidFill>
                <a:latin typeface="Segoe UI Symbol"/>
                <a:cs typeface="Segoe UI Symbol"/>
              </a:rPr>
              <a:t>words</a:t>
            </a:r>
            <a:endParaRPr sz="2600">
              <a:latin typeface="Segoe UI Symbol"/>
              <a:cs typeface="Segoe UI Symbol"/>
            </a:endParaRPr>
          </a:p>
          <a:p>
            <a:pPr marL="897255" lvl="1" indent="-366395">
              <a:lnSpc>
                <a:spcPct val="100000"/>
              </a:lnSpc>
              <a:spcBef>
                <a:spcPts val="509"/>
              </a:spcBef>
              <a:buFont typeface="Arial"/>
              <a:buChar char="○"/>
              <a:tabLst>
                <a:tab pos="897255" algn="l"/>
                <a:tab pos="897890" algn="l"/>
              </a:tabLst>
            </a:pPr>
            <a:r>
              <a:rPr sz="1800" spc="30" dirty="0">
                <a:solidFill>
                  <a:srgbClr val="434343"/>
                </a:solidFill>
                <a:latin typeface="Segoe UI Symbol"/>
                <a:cs typeface="Segoe UI Symbol"/>
              </a:rPr>
              <a:t>We </a:t>
            </a:r>
            <a:r>
              <a:rPr sz="1800" spc="20" dirty="0">
                <a:solidFill>
                  <a:srgbClr val="434343"/>
                </a:solidFill>
                <a:latin typeface="Segoe UI Symbol"/>
                <a:cs typeface="Segoe UI Symbol"/>
              </a:rPr>
              <a:t>always use </a:t>
            </a:r>
            <a:r>
              <a:rPr sz="1800" i="1" spc="10" dirty="0">
                <a:solidFill>
                  <a:srgbClr val="434343"/>
                </a:solidFill>
                <a:latin typeface="Arial"/>
                <a:cs typeface="Arial"/>
              </a:rPr>
              <a:t>k </a:t>
            </a:r>
            <a:r>
              <a:rPr sz="1800" spc="-130" dirty="0">
                <a:solidFill>
                  <a:srgbClr val="434343"/>
                </a:solidFill>
                <a:latin typeface="Segoe UI Symbol"/>
                <a:cs typeface="Segoe UI Symbol"/>
              </a:rPr>
              <a:t>=</a:t>
            </a:r>
            <a:r>
              <a:rPr sz="1800" spc="-16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1800" spc="-120" dirty="0">
                <a:solidFill>
                  <a:srgbClr val="434343"/>
                </a:solidFill>
                <a:latin typeface="Segoe UI Symbol"/>
                <a:cs typeface="Segoe UI Symbol"/>
              </a:rPr>
              <a:t>15%</a:t>
            </a:r>
            <a:endParaRPr sz="1800">
              <a:latin typeface="Segoe UI Symbol"/>
              <a:cs typeface="Segoe UI 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0092" y="3394256"/>
            <a:ext cx="6519545" cy="9398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440055" indent="-427355">
              <a:lnSpc>
                <a:spcPct val="100000"/>
              </a:lnSpc>
              <a:spcBef>
                <a:spcPts val="58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Too </a:t>
            </a:r>
            <a:r>
              <a:rPr sz="2600" spc="10" dirty="0">
                <a:solidFill>
                  <a:srgbClr val="434343"/>
                </a:solidFill>
                <a:latin typeface="Segoe UI Symbol"/>
                <a:cs typeface="Segoe UI Symbol"/>
              </a:rPr>
              <a:t>little </a:t>
            </a:r>
            <a:r>
              <a:rPr sz="2600" spc="15" dirty="0">
                <a:solidFill>
                  <a:srgbClr val="434343"/>
                </a:solidFill>
                <a:latin typeface="Segoe UI Symbol"/>
                <a:cs typeface="Segoe UI Symbol"/>
              </a:rPr>
              <a:t>masking: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Too </a:t>
            </a:r>
            <a:r>
              <a:rPr sz="2600" spc="15" dirty="0">
                <a:solidFill>
                  <a:srgbClr val="434343"/>
                </a:solidFill>
                <a:latin typeface="Segoe UI Symbol"/>
                <a:cs typeface="Segoe UI Symbol"/>
              </a:rPr>
              <a:t>expensive to</a:t>
            </a:r>
            <a:r>
              <a:rPr sz="2600" spc="-50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10" dirty="0">
                <a:solidFill>
                  <a:srgbClr val="434343"/>
                </a:solidFill>
                <a:latin typeface="Segoe UI Symbol"/>
                <a:cs typeface="Segoe UI Symbol"/>
              </a:rPr>
              <a:t>train</a:t>
            </a:r>
            <a:endParaRPr sz="2600">
              <a:latin typeface="Segoe UI Symbol"/>
              <a:cs typeface="Segoe UI Symbol"/>
            </a:endParaRPr>
          </a:p>
          <a:p>
            <a:pPr marL="440055" indent="-427355">
              <a:lnSpc>
                <a:spcPct val="100000"/>
              </a:lnSpc>
              <a:spcBef>
                <a:spcPts val="48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Too much </a:t>
            </a:r>
            <a:r>
              <a:rPr sz="2600" spc="15" dirty="0">
                <a:solidFill>
                  <a:srgbClr val="434343"/>
                </a:solidFill>
                <a:latin typeface="Segoe UI Symbol"/>
                <a:cs typeface="Segoe UI Symbol"/>
              </a:rPr>
              <a:t>masking: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Not enough</a:t>
            </a:r>
            <a:r>
              <a:rPr sz="2600" spc="-1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15" dirty="0">
                <a:solidFill>
                  <a:srgbClr val="434343"/>
                </a:solidFill>
                <a:latin typeface="Segoe UI Symbol"/>
                <a:cs typeface="Segoe UI Symbol"/>
              </a:rPr>
              <a:t>context</a:t>
            </a:r>
            <a:endParaRPr sz="2600">
              <a:latin typeface="Segoe UI Symbol"/>
              <a:cs typeface="Segoe UI 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7150" y="2412863"/>
            <a:ext cx="5359400" cy="681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32025">
              <a:lnSpc>
                <a:spcPct val="100000"/>
              </a:lnSpc>
              <a:spcBef>
                <a:spcPts val="100"/>
              </a:spcBef>
              <a:tabLst>
                <a:tab pos="3998595" algn="l"/>
              </a:tabLst>
            </a:pPr>
            <a:r>
              <a:rPr sz="1400" spc="-5" dirty="0">
                <a:latin typeface="Courier New"/>
                <a:cs typeface="Courier New"/>
              </a:rPr>
              <a:t>store	gallon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the man went to the [MASK] to buy </a:t>
            </a:r>
            <a:r>
              <a:rPr sz="1400" dirty="0">
                <a:latin typeface="Courier New"/>
                <a:cs typeface="Courier New"/>
              </a:rPr>
              <a:t>a </a:t>
            </a:r>
            <a:r>
              <a:rPr sz="1400" spc="-5" dirty="0">
                <a:latin typeface="Courier New"/>
                <a:cs typeface="Courier New"/>
              </a:rPr>
              <a:t>[MASK] of</a:t>
            </a:r>
            <a:r>
              <a:rPr sz="1400" spc="-6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milk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73849" y="2729125"/>
            <a:ext cx="0" cy="149860"/>
          </a:xfrm>
          <a:custGeom>
            <a:avLst/>
            <a:gdLst/>
            <a:ahLst/>
            <a:cxnLst/>
            <a:rect l="l" t="t" r="r" b="b"/>
            <a:pathLst>
              <a:path h="149860">
                <a:moveTo>
                  <a:pt x="0" y="1495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58117" y="26858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58117" y="26858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25199" y="2739500"/>
            <a:ext cx="0" cy="149860"/>
          </a:xfrm>
          <a:custGeom>
            <a:avLst/>
            <a:gdLst/>
            <a:ahLst/>
            <a:cxnLst/>
            <a:rect l="l" t="t" r="r" b="b"/>
            <a:pathLst>
              <a:path h="149860">
                <a:moveTo>
                  <a:pt x="0" y="149549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09467" y="269627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09467" y="269627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199"/>
            <a:ext cx="9143999" cy="10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700" y="18743"/>
            <a:ext cx="21177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Masked</a:t>
            </a:r>
            <a:r>
              <a:rPr spc="-60" dirty="0"/>
              <a:t> </a:t>
            </a:r>
            <a:r>
              <a:rPr spc="25" dirty="0"/>
              <a:t>LM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0092" y="651057"/>
            <a:ext cx="7527290" cy="3929379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440055" indent="-427355">
              <a:lnSpc>
                <a:spcPct val="100000"/>
              </a:lnSpc>
              <a:spcBef>
                <a:spcPts val="58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Problem: </a:t>
            </a:r>
            <a:r>
              <a:rPr sz="2600" spc="30" dirty="0">
                <a:solidFill>
                  <a:srgbClr val="434343"/>
                </a:solidFill>
                <a:latin typeface="Segoe UI Symbol"/>
                <a:cs typeface="Segoe UI Symbol"/>
              </a:rPr>
              <a:t>Mask </a:t>
            </a: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token never seen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at</a:t>
            </a:r>
            <a:r>
              <a:rPr sz="2600" spc="-4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fine-tuning</a:t>
            </a:r>
            <a:endParaRPr sz="2600">
              <a:latin typeface="Segoe UI Symbol"/>
              <a:cs typeface="Segoe UI Symbol"/>
            </a:endParaRPr>
          </a:p>
          <a:p>
            <a:pPr marL="440055" marR="5080" indent="-427355">
              <a:lnSpc>
                <a:spcPct val="115399"/>
              </a:lnSpc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spc="5" dirty="0">
                <a:solidFill>
                  <a:srgbClr val="434343"/>
                </a:solidFill>
                <a:latin typeface="Segoe UI Symbol"/>
                <a:cs typeface="Segoe UI Symbol"/>
              </a:rPr>
              <a:t>Solution: </a:t>
            </a:r>
            <a:r>
              <a:rPr sz="2600" spc="10" dirty="0">
                <a:solidFill>
                  <a:srgbClr val="434343"/>
                </a:solidFill>
                <a:latin typeface="Segoe UI Symbol"/>
                <a:cs typeface="Segoe UI Symbol"/>
              </a:rPr>
              <a:t>15% </a:t>
            </a:r>
            <a:r>
              <a:rPr sz="2600" spc="5" dirty="0">
                <a:solidFill>
                  <a:srgbClr val="434343"/>
                </a:solidFill>
                <a:latin typeface="Segoe UI Symbol"/>
                <a:cs typeface="Segoe UI Symbol"/>
              </a:rPr>
              <a:t>of the </a:t>
            </a:r>
            <a:r>
              <a:rPr sz="2600" spc="10" dirty="0">
                <a:solidFill>
                  <a:srgbClr val="434343"/>
                </a:solidFill>
                <a:latin typeface="Segoe UI Symbol"/>
                <a:cs typeface="Segoe UI Symbol"/>
              </a:rPr>
              <a:t>words </a:t>
            </a:r>
            <a:r>
              <a:rPr sz="2600" spc="5" dirty="0">
                <a:solidFill>
                  <a:srgbClr val="434343"/>
                </a:solidFill>
                <a:latin typeface="Segoe UI Symbol"/>
                <a:cs typeface="Segoe UI Symbol"/>
              </a:rPr>
              <a:t>to predict, but don’t  </a:t>
            </a:r>
            <a:r>
              <a:rPr sz="2600" spc="35" dirty="0">
                <a:solidFill>
                  <a:srgbClr val="434343"/>
                </a:solidFill>
                <a:latin typeface="Segoe UI Symbol"/>
                <a:cs typeface="Segoe UI Symbol"/>
              </a:rPr>
              <a:t>replace with </a:t>
            </a:r>
            <a:r>
              <a:rPr sz="2600" spc="-5" dirty="0">
                <a:solidFill>
                  <a:srgbClr val="434343"/>
                </a:solidFill>
                <a:latin typeface="Courier New"/>
                <a:cs typeface="Courier New"/>
              </a:rPr>
              <a:t>[MASK]</a:t>
            </a:r>
            <a:r>
              <a:rPr sz="2600" spc="-940" dirty="0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sz="2600" spc="30" dirty="0">
                <a:solidFill>
                  <a:srgbClr val="434343"/>
                </a:solidFill>
                <a:latin typeface="Segoe UI Symbol"/>
                <a:cs typeface="Segoe UI Symbol"/>
              </a:rPr>
              <a:t>100%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of the time. Instead:</a:t>
            </a:r>
            <a:endParaRPr sz="2600">
              <a:latin typeface="Segoe UI Symbol"/>
              <a:cs typeface="Segoe UI Symbol"/>
            </a:endParaRPr>
          </a:p>
          <a:p>
            <a:pPr marL="440055" indent="-427355">
              <a:lnSpc>
                <a:spcPct val="100000"/>
              </a:lnSpc>
              <a:spcBef>
                <a:spcPts val="48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spc="45" dirty="0">
                <a:solidFill>
                  <a:srgbClr val="434343"/>
                </a:solidFill>
                <a:latin typeface="Segoe UI Symbol"/>
                <a:cs typeface="Segoe UI Symbol"/>
              </a:rPr>
              <a:t>80% </a:t>
            </a:r>
            <a:r>
              <a:rPr sz="2600" spc="30" dirty="0">
                <a:solidFill>
                  <a:srgbClr val="434343"/>
                </a:solidFill>
                <a:latin typeface="Segoe UI Symbol"/>
                <a:cs typeface="Segoe UI Symbol"/>
              </a:rPr>
              <a:t>of the time, replace with</a:t>
            </a:r>
            <a:r>
              <a:rPr sz="2600" spc="-7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-5" dirty="0">
                <a:solidFill>
                  <a:srgbClr val="434343"/>
                </a:solidFill>
                <a:latin typeface="Courier New"/>
                <a:cs typeface="Courier New"/>
              </a:rPr>
              <a:t>[MASK]</a:t>
            </a:r>
            <a:endParaRPr sz="2600">
              <a:latin typeface="Courier New"/>
              <a:cs typeface="Courier New"/>
            </a:endParaRPr>
          </a:p>
          <a:p>
            <a:pPr marL="440055">
              <a:lnSpc>
                <a:spcPct val="100000"/>
              </a:lnSpc>
              <a:spcBef>
                <a:spcPts val="495"/>
              </a:spcBef>
            </a:pPr>
            <a:r>
              <a:rPr sz="2200" spc="-5" dirty="0">
                <a:solidFill>
                  <a:srgbClr val="434343"/>
                </a:solidFill>
                <a:latin typeface="Courier New"/>
                <a:cs typeface="Courier New"/>
              </a:rPr>
              <a:t>went to the store </a:t>
            </a:r>
            <a:r>
              <a:rPr sz="2200" dirty="0">
                <a:solidFill>
                  <a:srgbClr val="434343"/>
                </a:solidFill>
                <a:latin typeface="Courier New"/>
                <a:cs typeface="Courier New"/>
              </a:rPr>
              <a:t>→ </a:t>
            </a:r>
            <a:r>
              <a:rPr sz="2200" spc="-5" dirty="0">
                <a:solidFill>
                  <a:srgbClr val="434343"/>
                </a:solidFill>
                <a:latin typeface="Courier New"/>
                <a:cs typeface="Courier New"/>
              </a:rPr>
              <a:t>went to the</a:t>
            </a:r>
            <a:r>
              <a:rPr sz="2200" spc="-55" dirty="0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434343"/>
                </a:solidFill>
                <a:latin typeface="Courier New"/>
                <a:cs typeface="Courier New"/>
              </a:rPr>
              <a:t>[MASK]</a:t>
            </a:r>
            <a:endParaRPr sz="2200">
              <a:latin typeface="Courier New"/>
              <a:cs typeface="Courier New"/>
            </a:endParaRPr>
          </a:p>
          <a:p>
            <a:pPr marL="440055" indent="-427355">
              <a:lnSpc>
                <a:spcPct val="100000"/>
              </a:lnSpc>
              <a:spcBef>
                <a:spcPts val="345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spc="30" dirty="0">
                <a:solidFill>
                  <a:srgbClr val="434343"/>
                </a:solidFill>
                <a:latin typeface="Segoe UI Symbol"/>
                <a:cs typeface="Segoe UI Symbol"/>
              </a:rPr>
              <a:t>10%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of the time, replace </a:t>
            </a: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random</a:t>
            </a:r>
            <a:r>
              <a:rPr sz="2600" spc="-4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word</a:t>
            </a:r>
            <a:endParaRPr sz="2600">
              <a:latin typeface="Segoe UI Symbol"/>
              <a:cs typeface="Segoe UI Symbol"/>
            </a:endParaRPr>
          </a:p>
          <a:p>
            <a:pPr marL="440055">
              <a:lnSpc>
                <a:spcPct val="100000"/>
              </a:lnSpc>
              <a:spcBef>
                <a:spcPts val="495"/>
              </a:spcBef>
            </a:pPr>
            <a:r>
              <a:rPr sz="2200" spc="-5" dirty="0">
                <a:solidFill>
                  <a:srgbClr val="434343"/>
                </a:solidFill>
                <a:latin typeface="Courier New"/>
                <a:cs typeface="Courier New"/>
              </a:rPr>
              <a:t>went to the store </a:t>
            </a:r>
            <a:r>
              <a:rPr sz="2200" dirty="0">
                <a:solidFill>
                  <a:srgbClr val="434343"/>
                </a:solidFill>
                <a:latin typeface="Courier New"/>
                <a:cs typeface="Courier New"/>
              </a:rPr>
              <a:t>→ </a:t>
            </a:r>
            <a:r>
              <a:rPr sz="2200" spc="-5" dirty="0">
                <a:solidFill>
                  <a:srgbClr val="434343"/>
                </a:solidFill>
                <a:latin typeface="Courier New"/>
                <a:cs typeface="Courier New"/>
              </a:rPr>
              <a:t>went to the</a:t>
            </a:r>
            <a:r>
              <a:rPr sz="2200" spc="-60" dirty="0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434343"/>
                </a:solidFill>
                <a:latin typeface="Courier New"/>
                <a:cs typeface="Courier New"/>
              </a:rPr>
              <a:t>running</a:t>
            </a:r>
            <a:endParaRPr sz="2200">
              <a:latin typeface="Courier New"/>
              <a:cs typeface="Courier New"/>
            </a:endParaRPr>
          </a:p>
          <a:p>
            <a:pPr marL="440055" indent="-427355">
              <a:lnSpc>
                <a:spcPct val="100000"/>
              </a:lnSpc>
              <a:spcBef>
                <a:spcPts val="345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10% </a:t>
            </a:r>
            <a:r>
              <a:rPr sz="2600" spc="15" dirty="0">
                <a:solidFill>
                  <a:srgbClr val="434343"/>
                </a:solidFill>
                <a:latin typeface="Segoe UI Symbol"/>
                <a:cs typeface="Segoe UI Symbol"/>
              </a:rPr>
              <a:t>of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the </a:t>
            </a:r>
            <a:r>
              <a:rPr sz="2600" spc="15" dirty="0">
                <a:solidFill>
                  <a:srgbClr val="434343"/>
                </a:solidFill>
                <a:latin typeface="Segoe UI Symbol"/>
                <a:cs typeface="Segoe UI Symbol"/>
              </a:rPr>
              <a:t>time,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keep</a:t>
            </a:r>
            <a:r>
              <a:rPr sz="2600" spc="-2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same</a:t>
            </a:r>
            <a:endParaRPr sz="2600">
              <a:latin typeface="Segoe UI Symbol"/>
              <a:cs typeface="Segoe UI Symbol"/>
            </a:endParaRPr>
          </a:p>
          <a:p>
            <a:pPr marL="440055">
              <a:lnSpc>
                <a:spcPct val="100000"/>
              </a:lnSpc>
              <a:spcBef>
                <a:spcPts val="495"/>
              </a:spcBef>
            </a:pPr>
            <a:r>
              <a:rPr sz="2200" spc="-5" dirty="0">
                <a:solidFill>
                  <a:srgbClr val="434343"/>
                </a:solidFill>
                <a:latin typeface="Courier New"/>
                <a:cs typeface="Courier New"/>
              </a:rPr>
              <a:t>went to the store </a:t>
            </a:r>
            <a:r>
              <a:rPr sz="2200" dirty="0">
                <a:solidFill>
                  <a:srgbClr val="434343"/>
                </a:solidFill>
                <a:latin typeface="Courier New"/>
                <a:cs typeface="Courier New"/>
              </a:rPr>
              <a:t>→ </a:t>
            </a:r>
            <a:r>
              <a:rPr sz="2200" spc="-5" dirty="0">
                <a:solidFill>
                  <a:srgbClr val="434343"/>
                </a:solidFill>
                <a:latin typeface="Courier New"/>
                <a:cs typeface="Courier New"/>
              </a:rPr>
              <a:t>went to the</a:t>
            </a:r>
            <a:r>
              <a:rPr sz="2200" spc="-50" dirty="0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434343"/>
                </a:solidFill>
                <a:latin typeface="Courier New"/>
                <a:cs typeface="Courier New"/>
              </a:rPr>
              <a:t>store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6505" y="328612"/>
            <a:ext cx="2408284" cy="1485814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dirty="0"/>
              <a:t>Glove</a:t>
            </a:r>
            <a:r>
              <a:rPr spc="-20" dirty="0"/>
              <a:t> </a:t>
            </a:r>
            <a:r>
              <a:rPr dirty="0"/>
              <a:t>Visualizations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2081437" y="721603"/>
            <a:ext cx="4707815" cy="38586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5600700" y="3165522"/>
            <a:ext cx="1391771" cy="279120"/>
          </a:xfrm>
          <a:prstGeom prst="rect">
            <a:avLst/>
          </a:prstGeom>
        </p:spPr>
        <p:txBody>
          <a:bodyPr vert="horz" wrap="square" lIns="0" tIns="2101" rIns="0" bIns="0" rtlCol="0">
            <a:spAutoFit/>
          </a:bodyPr>
          <a:lstStyle/>
          <a:p>
            <a:pPr marL="16810">
              <a:spcBef>
                <a:spcPts val="17"/>
              </a:spcBef>
            </a:pPr>
            <a:fld id="{81D60167-4931-47E6-BA6A-407CBD079E47}" type="slidenum">
              <a:rPr dirty="0"/>
              <a:pPr marL="16810">
                <a:spcBef>
                  <a:spcPts val="17"/>
                </a:spcBef>
              </a:pPr>
              <a:t>9</a:t>
            </a:fld>
            <a:endParaRPr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199"/>
            <a:ext cx="9143999" cy="10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700" y="18743"/>
            <a:ext cx="47034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Next </a:t>
            </a:r>
            <a:r>
              <a:rPr spc="55" dirty="0"/>
              <a:t>Sentence</a:t>
            </a:r>
            <a:r>
              <a:rPr spc="-45" dirty="0"/>
              <a:t> </a:t>
            </a:r>
            <a:r>
              <a:rPr spc="50" dirty="0"/>
              <a:t>Prediction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0092" y="651057"/>
            <a:ext cx="794639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0055" marR="5080" indent="-427355">
              <a:lnSpc>
                <a:spcPct val="115399"/>
              </a:lnSpc>
              <a:spcBef>
                <a:spcPts val="10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spc="-5" dirty="0">
                <a:solidFill>
                  <a:srgbClr val="434343"/>
                </a:solidFill>
                <a:latin typeface="Segoe UI Symbol"/>
                <a:cs typeface="Segoe UI Symbol"/>
              </a:rPr>
              <a:t>To learn </a:t>
            </a:r>
            <a:r>
              <a:rPr sz="2600" i="1" spc="15" dirty="0">
                <a:solidFill>
                  <a:srgbClr val="434343"/>
                </a:solidFill>
                <a:latin typeface="Arial"/>
                <a:cs typeface="Arial"/>
              </a:rPr>
              <a:t>relationships </a:t>
            </a:r>
            <a:r>
              <a:rPr sz="2600" spc="70" dirty="0">
                <a:solidFill>
                  <a:srgbClr val="434343"/>
                </a:solidFill>
                <a:latin typeface="Segoe UI Symbol"/>
                <a:cs typeface="Segoe UI Symbol"/>
              </a:rPr>
              <a:t>between </a:t>
            </a:r>
            <a:r>
              <a:rPr sz="2600" spc="55" dirty="0">
                <a:solidFill>
                  <a:srgbClr val="434343"/>
                </a:solidFill>
                <a:latin typeface="Segoe UI Symbol"/>
                <a:cs typeface="Segoe UI Symbol"/>
              </a:rPr>
              <a:t>sentences, predict  </a:t>
            </a:r>
            <a:r>
              <a:rPr sz="2600" spc="45" dirty="0">
                <a:solidFill>
                  <a:srgbClr val="434343"/>
                </a:solidFill>
                <a:latin typeface="Segoe UI Symbol"/>
                <a:cs typeface="Segoe UI Symbol"/>
              </a:rPr>
              <a:t>whether Sentence </a:t>
            </a:r>
            <a:r>
              <a:rPr sz="2600" spc="50" dirty="0">
                <a:solidFill>
                  <a:srgbClr val="434343"/>
                </a:solidFill>
                <a:latin typeface="Segoe UI Symbol"/>
                <a:cs typeface="Segoe UI Symbol"/>
              </a:rPr>
              <a:t>B </a:t>
            </a:r>
            <a:r>
              <a:rPr sz="2600" spc="30" dirty="0">
                <a:solidFill>
                  <a:srgbClr val="434343"/>
                </a:solidFill>
                <a:latin typeface="Segoe UI Symbol"/>
                <a:cs typeface="Segoe UI Symbol"/>
              </a:rPr>
              <a:t>is </a:t>
            </a:r>
            <a:r>
              <a:rPr sz="2600" spc="40" dirty="0">
                <a:solidFill>
                  <a:srgbClr val="434343"/>
                </a:solidFill>
                <a:latin typeface="Segoe UI Symbol"/>
                <a:cs typeface="Segoe UI Symbol"/>
              </a:rPr>
              <a:t>actual </a:t>
            </a:r>
            <a:r>
              <a:rPr sz="2600" spc="45" dirty="0">
                <a:solidFill>
                  <a:srgbClr val="434343"/>
                </a:solidFill>
                <a:latin typeface="Segoe UI Symbol"/>
                <a:cs typeface="Segoe UI Symbol"/>
              </a:rPr>
              <a:t>sentence </a:t>
            </a:r>
            <a:r>
              <a:rPr sz="2600" spc="40" dirty="0">
                <a:solidFill>
                  <a:srgbClr val="434343"/>
                </a:solidFill>
                <a:latin typeface="Segoe UI Symbol"/>
                <a:cs typeface="Segoe UI Symbol"/>
              </a:rPr>
              <a:t>that  </a:t>
            </a:r>
            <a:r>
              <a:rPr sz="2600" spc="45" dirty="0">
                <a:solidFill>
                  <a:srgbClr val="434343"/>
                </a:solidFill>
                <a:latin typeface="Segoe UI Symbol"/>
                <a:cs typeface="Segoe UI Symbol"/>
              </a:rPr>
              <a:t>proceeds Sentence </a:t>
            </a:r>
            <a:r>
              <a:rPr sz="2600" spc="40" dirty="0">
                <a:solidFill>
                  <a:srgbClr val="434343"/>
                </a:solidFill>
                <a:latin typeface="Segoe UI Symbol"/>
                <a:cs typeface="Segoe UI Symbol"/>
              </a:rPr>
              <a:t>A, </a:t>
            </a:r>
            <a:r>
              <a:rPr sz="2600" spc="45" dirty="0">
                <a:solidFill>
                  <a:srgbClr val="434343"/>
                </a:solidFill>
                <a:latin typeface="Segoe UI Symbol"/>
                <a:cs typeface="Segoe UI Symbol"/>
              </a:rPr>
              <a:t>or </a:t>
            </a:r>
            <a:r>
              <a:rPr sz="2600" spc="50" dirty="0">
                <a:solidFill>
                  <a:srgbClr val="434343"/>
                </a:solidFill>
                <a:latin typeface="Segoe UI Symbol"/>
                <a:cs typeface="Segoe UI Symbol"/>
              </a:rPr>
              <a:t>a </a:t>
            </a:r>
            <a:r>
              <a:rPr sz="2600" spc="55" dirty="0">
                <a:solidFill>
                  <a:srgbClr val="434343"/>
                </a:solidFill>
                <a:latin typeface="Segoe UI Symbol"/>
                <a:cs typeface="Segoe UI Symbol"/>
              </a:rPr>
              <a:t>random</a:t>
            </a:r>
            <a:r>
              <a:rPr sz="2600" spc="-5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45" dirty="0">
                <a:solidFill>
                  <a:srgbClr val="434343"/>
                </a:solidFill>
                <a:latin typeface="Segoe UI Symbol"/>
                <a:cs typeface="Segoe UI Symbol"/>
              </a:rPr>
              <a:t>sentence</a:t>
            </a:r>
            <a:endParaRPr sz="2600">
              <a:latin typeface="Segoe UI Symbol"/>
              <a:cs typeface="Segoe UI Symbo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8075" y="2405100"/>
            <a:ext cx="6900999" cy="828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199"/>
            <a:ext cx="9143999" cy="10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700" y="18743"/>
            <a:ext cx="38830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Input</a:t>
            </a:r>
            <a:r>
              <a:rPr spc="-60" dirty="0"/>
              <a:t> </a:t>
            </a:r>
            <a:r>
              <a:rPr spc="35" dirty="0"/>
              <a:t>Representation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0042" y="3332607"/>
            <a:ext cx="7019925" cy="13970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440055" indent="-427355">
              <a:lnSpc>
                <a:spcPct val="100000"/>
              </a:lnSpc>
              <a:spcBef>
                <a:spcPts val="58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spc="55" dirty="0">
                <a:solidFill>
                  <a:srgbClr val="434343"/>
                </a:solidFill>
                <a:latin typeface="Segoe UI Symbol"/>
                <a:cs typeface="Segoe UI Symbol"/>
              </a:rPr>
              <a:t>Use </a:t>
            </a:r>
            <a:r>
              <a:rPr sz="2600" spc="50" dirty="0">
                <a:solidFill>
                  <a:srgbClr val="434343"/>
                </a:solidFill>
                <a:latin typeface="Segoe UI Symbol"/>
                <a:cs typeface="Segoe UI Symbol"/>
              </a:rPr>
              <a:t>30,000 WordPiece </a:t>
            </a:r>
            <a:r>
              <a:rPr sz="2600" spc="45" dirty="0">
                <a:solidFill>
                  <a:srgbClr val="434343"/>
                </a:solidFill>
                <a:latin typeface="Segoe UI Symbol"/>
                <a:cs typeface="Segoe UI Symbol"/>
              </a:rPr>
              <a:t>vocabulary </a:t>
            </a:r>
            <a:r>
              <a:rPr sz="2600" spc="55" dirty="0">
                <a:solidFill>
                  <a:srgbClr val="434343"/>
                </a:solidFill>
                <a:latin typeface="Segoe UI Symbol"/>
                <a:cs typeface="Segoe UI Symbol"/>
              </a:rPr>
              <a:t>on</a:t>
            </a:r>
            <a:r>
              <a:rPr sz="2600" spc="-3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40" dirty="0">
                <a:solidFill>
                  <a:srgbClr val="434343"/>
                </a:solidFill>
                <a:latin typeface="Segoe UI Symbol"/>
                <a:cs typeface="Segoe UI Symbol"/>
              </a:rPr>
              <a:t>input.</a:t>
            </a:r>
            <a:endParaRPr sz="2600">
              <a:latin typeface="Segoe UI Symbol"/>
              <a:cs typeface="Segoe UI Symbol"/>
            </a:endParaRPr>
          </a:p>
          <a:p>
            <a:pPr marL="440055" indent="-427355">
              <a:lnSpc>
                <a:spcPct val="100000"/>
              </a:lnSpc>
              <a:spcBef>
                <a:spcPts val="48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spc="30" dirty="0">
                <a:solidFill>
                  <a:srgbClr val="434343"/>
                </a:solidFill>
                <a:latin typeface="Segoe UI Symbol"/>
                <a:cs typeface="Segoe UI Symbol"/>
              </a:rPr>
              <a:t>Each token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is </a:t>
            </a:r>
            <a:r>
              <a:rPr sz="2600" spc="40" dirty="0">
                <a:solidFill>
                  <a:srgbClr val="434343"/>
                </a:solidFill>
                <a:latin typeface="Segoe UI Symbol"/>
                <a:cs typeface="Segoe UI Symbol"/>
              </a:rPr>
              <a:t>sum </a:t>
            </a:r>
            <a:r>
              <a:rPr sz="2600" spc="30" dirty="0">
                <a:solidFill>
                  <a:srgbClr val="434343"/>
                </a:solidFill>
                <a:latin typeface="Segoe UI Symbol"/>
                <a:cs typeface="Segoe UI Symbol"/>
              </a:rPr>
              <a:t>of three</a:t>
            </a:r>
            <a:r>
              <a:rPr sz="2600" spc="-5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35" dirty="0">
                <a:solidFill>
                  <a:srgbClr val="434343"/>
                </a:solidFill>
                <a:latin typeface="Segoe UI Symbol"/>
                <a:cs typeface="Segoe UI Symbol"/>
              </a:rPr>
              <a:t>embeddings</a:t>
            </a:r>
            <a:endParaRPr sz="2600">
              <a:latin typeface="Segoe UI Symbol"/>
              <a:cs typeface="Segoe UI Symbol"/>
            </a:endParaRPr>
          </a:p>
          <a:p>
            <a:pPr marL="440055" indent="-427355">
              <a:lnSpc>
                <a:spcPct val="100000"/>
              </a:lnSpc>
              <a:spcBef>
                <a:spcPts val="48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spc="35" dirty="0">
                <a:solidFill>
                  <a:srgbClr val="434343"/>
                </a:solidFill>
                <a:latin typeface="Segoe UI Symbol"/>
                <a:cs typeface="Segoe UI Symbol"/>
              </a:rPr>
              <a:t>Single </a:t>
            </a:r>
            <a:r>
              <a:rPr sz="2600" spc="45" dirty="0">
                <a:solidFill>
                  <a:srgbClr val="434343"/>
                </a:solidFill>
                <a:latin typeface="Segoe UI Symbol"/>
                <a:cs typeface="Segoe UI Symbol"/>
              </a:rPr>
              <a:t>sequence </a:t>
            </a: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is </a:t>
            </a:r>
            <a:r>
              <a:rPr sz="2600" spc="50" dirty="0">
                <a:solidFill>
                  <a:srgbClr val="434343"/>
                </a:solidFill>
                <a:latin typeface="Segoe UI Symbol"/>
                <a:cs typeface="Segoe UI Symbol"/>
              </a:rPr>
              <a:t>much more</a:t>
            </a:r>
            <a:r>
              <a:rPr sz="2600" spc="-3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30" dirty="0">
                <a:solidFill>
                  <a:srgbClr val="434343"/>
                </a:solidFill>
                <a:latin typeface="Segoe UI Symbol"/>
                <a:cs typeface="Segoe UI Symbol"/>
              </a:rPr>
              <a:t>efficient.</a:t>
            </a:r>
            <a:endParaRPr sz="2600">
              <a:latin typeface="Segoe UI Symbol"/>
              <a:cs typeface="Segoe UI Symbo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5601" y="931550"/>
            <a:ext cx="7532800" cy="2295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199"/>
            <a:ext cx="9143999" cy="10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700" y="18743"/>
            <a:ext cx="35985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Model</a:t>
            </a:r>
            <a:r>
              <a:rPr spc="-10" dirty="0"/>
              <a:t> </a:t>
            </a:r>
            <a:r>
              <a:rPr spc="50" dirty="0"/>
              <a:t>Architecture</a:t>
            </a:r>
          </a:p>
        </p:txBody>
      </p:sp>
      <p:sp>
        <p:nvSpPr>
          <p:cNvPr id="4" name="object 4"/>
          <p:cNvSpPr/>
          <p:nvPr/>
        </p:nvSpPr>
        <p:spPr>
          <a:xfrm>
            <a:off x="7359975" y="1790125"/>
            <a:ext cx="1678875" cy="2186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92924" y="1470350"/>
            <a:ext cx="1578874" cy="2905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0092" y="594172"/>
            <a:ext cx="6786245" cy="385064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2844800">
              <a:lnSpc>
                <a:spcPct val="100000"/>
              </a:lnSpc>
              <a:spcBef>
                <a:spcPts val="1440"/>
              </a:spcBef>
            </a:pPr>
            <a:r>
              <a:rPr sz="3000" b="1" spc="45" dirty="0">
                <a:solidFill>
                  <a:srgbClr val="434343"/>
                </a:solidFill>
                <a:latin typeface="Arial"/>
                <a:cs typeface="Arial"/>
              </a:rPr>
              <a:t>Transformer</a:t>
            </a:r>
            <a:r>
              <a:rPr sz="3000" b="1" spc="-2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3000" b="1" spc="55" dirty="0">
                <a:solidFill>
                  <a:srgbClr val="434343"/>
                </a:solidFill>
                <a:latin typeface="Arial"/>
                <a:cs typeface="Arial"/>
              </a:rPr>
              <a:t>encoder</a:t>
            </a:r>
            <a:endParaRPr sz="3000">
              <a:latin typeface="Arial"/>
              <a:cs typeface="Arial"/>
            </a:endParaRPr>
          </a:p>
          <a:p>
            <a:pPr marL="440055" indent="-427355">
              <a:lnSpc>
                <a:spcPct val="100000"/>
              </a:lnSpc>
              <a:spcBef>
                <a:spcPts val="116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Multi-headed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self</a:t>
            </a:r>
            <a:r>
              <a:rPr sz="2600" spc="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attention</a:t>
            </a:r>
            <a:endParaRPr sz="2600">
              <a:latin typeface="Segoe UI Symbol"/>
              <a:cs typeface="Segoe UI Symbol"/>
            </a:endParaRPr>
          </a:p>
          <a:p>
            <a:pPr marL="897255" lvl="1" indent="-366395">
              <a:lnSpc>
                <a:spcPct val="100000"/>
              </a:lnSpc>
              <a:spcBef>
                <a:spcPts val="515"/>
              </a:spcBef>
              <a:buFont typeface="Arial"/>
              <a:buChar char="○"/>
              <a:tabLst>
                <a:tab pos="897255" algn="l"/>
                <a:tab pos="897890" algn="l"/>
              </a:tabLst>
            </a:pPr>
            <a:r>
              <a:rPr sz="1800" spc="30" dirty="0">
                <a:solidFill>
                  <a:srgbClr val="434343"/>
                </a:solidFill>
                <a:latin typeface="Segoe UI Symbol"/>
                <a:cs typeface="Segoe UI Symbol"/>
              </a:rPr>
              <a:t>Models</a:t>
            </a:r>
            <a:r>
              <a:rPr sz="1800" spc="10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1800" spc="25" dirty="0">
                <a:solidFill>
                  <a:srgbClr val="434343"/>
                </a:solidFill>
                <a:latin typeface="Segoe UI Symbol"/>
                <a:cs typeface="Segoe UI Symbol"/>
              </a:rPr>
              <a:t>context</a:t>
            </a:r>
            <a:endParaRPr sz="1800">
              <a:latin typeface="Segoe UI Symbol"/>
              <a:cs typeface="Segoe UI Symbol"/>
            </a:endParaRPr>
          </a:p>
          <a:p>
            <a:pPr marL="440055" indent="-427355">
              <a:lnSpc>
                <a:spcPct val="100000"/>
              </a:lnSpc>
              <a:spcBef>
                <a:spcPts val="28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spc="70" dirty="0">
                <a:solidFill>
                  <a:srgbClr val="434343"/>
                </a:solidFill>
                <a:latin typeface="Segoe UI Symbol"/>
                <a:cs typeface="Segoe UI Symbol"/>
              </a:rPr>
              <a:t>Feed-forward</a:t>
            </a:r>
            <a:r>
              <a:rPr sz="2600" spc="3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60" dirty="0">
                <a:solidFill>
                  <a:srgbClr val="434343"/>
                </a:solidFill>
                <a:latin typeface="Segoe UI Symbol"/>
                <a:cs typeface="Segoe UI Symbol"/>
              </a:rPr>
              <a:t>layers</a:t>
            </a:r>
            <a:endParaRPr sz="2600">
              <a:latin typeface="Segoe UI Symbol"/>
              <a:cs typeface="Segoe UI Symbol"/>
            </a:endParaRPr>
          </a:p>
          <a:p>
            <a:pPr marL="897255" lvl="1" indent="-366395">
              <a:lnSpc>
                <a:spcPct val="100000"/>
              </a:lnSpc>
              <a:spcBef>
                <a:spcPts val="515"/>
              </a:spcBef>
              <a:buFont typeface="Arial"/>
              <a:buChar char="○"/>
              <a:tabLst>
                <a:tab pos="897255" algn="l"/>
                <a:tab pos="897890" algn="l"/>
              </a:tabLst>
            </a:pPr>
            <a:r>
              <a:rPr sz="1800" spc="40" dirty="0">
                <a:solidFill>
                  <a:srgbClr val="434343"/>
                </a:solidFill>
                <a:latin typeface="Segoe UI Symbol"/>
                <a:cs typeface="Segoe UI Symbol"/>
              </a:rPr>
              <a:t>Computes </a:t>
            </a:r>
            <a:r>
              <a:rPr sz="1800" spc="30" dirty="0">
                <a:solidFill>
                  <a:srgbClr val="434343"/>
                </a:solidFill>
                <a:latin typeface="Segoe UI Symbol"/>
                <a:cs typeface="Segoe UI Symbol"/>
              </a:rPr>
              <a:t>non-linear </a:t>
            </a:r>
            <a:r>
              <a:rPr sz="1800" spc="25" dirty="0">
                <a:solidFill>
                  <a:srgbClr val="434343"/>
                </a:solidFill>
                <a:latin typeface="Segoe UI Symbol"/>
                <a:cs typeface="Segoe UI Symbol"/>
              </a:rPr>
              <a:t>hierarchical</a:t>
            </a:r>
            <a:r>
              <a:rPr sz="1800" spc="-1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1800" spc="30" dirty="0">
                <a:solidFill>
                  <a:srgbClr val="434343"/>
                </a:solidFill>
                <a:latin typeface="Segoe UI Symbol"/>
                <a:cs typeface="Segoe UI Symbol"/>
              </a:rPr>
              <a:t>features</a:t>
            </a:r>
            <a:endParaRPr sz="1800">
              <a:latin typeface="Segoe UI Symbol"/>
              <a:cs typeface="Segoe UI Symbol"/>
            </a:endParaRPr>
          </a:p>
          <a:p>
            <a:pPr marL="440055" indent="-427355">
              <a:lnSpc>
                <a:spcPct val="100000"/>
              </a:lnSpc>
              <a:spcBef>
                <a:spcPts val="28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Layer </a:t>
            </a:r>
            <a:r>
              <a:rPr sz="2600" spc="35" dirty="0">
                <a:solidFill>
                  <a:srgbClr val="434343"/>
                </a:solidFill>
                <a:latin typeface="Segoe UI Symbol"/>
                <a:cs typeface="Segoe UI Symbol"/>
              </a:rPr>
              <a:t>norm </a:t>
            </a:r>
            <a:r>
              <a:rPr sz="2600" spc="30" dirty="0">
                <a:solidFill>
                  <a:srgbClr val="434343"/>
                </a:solidFill>
                <a:latin typeface="Segoe UI Symbol"/>
                <a:cs typeface="Segoe UI Symbol"/>
              </a:rPr>
              <a:t>and</a:t>
            </a:r>
            <a:r>
              <a:rPr sz="2600" spc="-20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residuals</a:t>
            </a:r>
            <a:endParaRPr sz="2600">
              <a:latin typeface="Segoe UI Symbol"/>
              <a:cs typeface="Segoe UI Symbol"/>
            </a:endParaRPr>
          </a:p>
          <a:p>
            <a:pPr marL="897255" lvl="1" indent="-366395">
              <a:lnSpc>
                <a:spcPct val="100000"/>
              </a:lnSpc>
              <a:spcBef>
                <a:spcPts val="515"/>
              </a:spcBef>
              <a:buFont typeface="Arial"/>
              <a:buChar char="○"/>
              <a:tabLst>
                <a:tab pos="897255" algn="l"/>
                <a:tab pos="897890" algn="l"/>
              </a:tabLst>
            </a:pPr>
            <a:r>
              <a:rPr sz="1800" spc="20" dirty="0">
                <a:solidFill>
                  <a:srgbClr val="434343"/>
                </a:solidFill>
                <a:latin typeface="Segoe UI Symbol"/>
                <a:cs typeface="Segoe UI Symbol"/>
              </a:rPr>
              <a:t>Makes </a:t>
            </a:r>
            <a:r>
              <a:rPr sz="1800" spc="15" dirty="0">
                <a:solidFill>
                  <a:srgbClr val="434343"/>
                </a:solidFill>
                <a:latin typeface="Segoe UI Symbol"/>
                <a:cs typeface="Segoe UI Symbol"/>
              </a:rPr>
              <a:t>training </a:t>
            </a:r>
            <a:r>
              <a:rPr sz="1800" spc="20" dirty="0">
                <a:solidFill>
                  <a:srgbClr val="434343"/>
                </a:solidFill>
                <a:latin typeface="Segoe UI Symbol"/>
                <a:cs typeface="Segoe UI Symbol"/>
              </a:rPr>
              <a:t>deep </a:t>
            </a:r>
            <a:r>
              <a:rPr sz="1800" spc="15" dirty="0">
                <a:solidFill>
                  <a:srgbClr val="434343"/>
                </a:solidFill>
                <a:latin typeface="Segoe UI Symbol"/>
                <a:cs typeface="Segoe UI Symbol"/>
              </a:rPr>
              <a:t>networks</a:t>
            </a:r>
            <a:r>
              <a:rPr sz="1800" spc="-1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1800" spc="15" dirty="0">
                <a:solidFill>
                  <a:srgbClr val="434343"/>
                </a:solidFill>
                <a:latin typeface="Segoe UI Symbol"/>
                <a:cs typeface="Segoe UI Symbol"/>
              </a:rPr>
              <a:t>healthy</a:t>
            </a:r>
            <a:endParaRPr sz="1800">
              <a:latin typeface="Segoe UI Symbol"/>
              <a:cs typeface="Segoe UI Symbol"/>
            </a:endParaRPr>
          </a:p>
          <a:p>
            <a:pPr marL="440055" indent="-427355">
              <a:lnSpc>
                <a:spcPct val="100000"/>
              </a:lnSpc>
              <a:spcBef>
                <a:spcPts val="28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Positional</a:t>
            </a:r>
            <a:r>
              <a:rPr sz="2600" spc="10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embeddings</a:t>
            </a:r>
            <a:endParaRPr sz="2600">
              <a:latin typeface="Segoe UI Symbol"/>
              <a:cs typeface="Segoe UI Symbol"/>
            </a:endParaRPr>
          </a:p>
          <a:p>
            <a:pPr marL="897255" lvl="1" indent="-366395">
              <a:lnSpc>
                <a:spcPct val="100000"/>
              </a:lnSpc>
              <a:spcBef>
                <a:spcPts val="515"/>
              </a:spcBef>
              <a:buFont typeface="Arial"/>
              <a:buChar char="○"/>
              <a:tabLst>
                <a:tab pos="897255" algn="l"/>
                <a:tab pos="897890" algn="l"/>
              </a:tabLst>
            </a:pPr>
            <a:r>
              <a:rPr sz="1800" spc="5" dirty="0">
                <a:solidFill>
                  <a:srgbClr val="434343"/>
                </a:solidFill>
                <a:latin typeface="Segoe UI Symbol"/>
                <a:cs typeface="Segoe UI Symbol"/>
              </a:rPr>
              <a:t>Allows </a:t>
            </a:r>
            <a:r>
              <a:rPr sz="1800" spc="10" dirty="0">
                <a:solidFill>
                  <a:srgbClr val="434343"/>
                </a:solidFill>
                <a:latin typeface="Segoe UI Symbol"/>
                <a:cs typeface="Segoe UI Symbol"/>
              </a:rPr>
              <a:t>model </a:t>
            </a:r>
            <a:r>
              <a:rPr sz="1800" spc="5" dirty="0">
                <a:solidFill>
                  <a:srgbClr val="434343"/>
                </a:solidFill>
                <a:latin typeface="Segoe UI Symbol"/>
                <a:cs typeface="Segoe UI Symbol"/>
              </a:rPr>
              <a:t>to learn relative positioning</a:t>
            </a:r>
            <a:endParaRPr sz="18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199"/>
            <a:ext cx="9143999" cy="10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0425" y="3618574"/>
            <a:ext cx="2265680" cy="1172845"/>
          </a:xfrm>
          <a:custGeom>
            <a:avLst/>
            <a:gdLst/>
            <a:ahLst/>
            <a:cxnLst/>
            <a:rect l="l" t="t" r="r" b="b"/>
            <a:pathLst>
              <a:path w="2265680" h="1172845">
                <a:moveTo>
                  <a:pt x="0" y="0"/>
                </a:moveTo>
                <a:lnTo>
                  <a:pt x="2265299" y="0"/>
                </a:lnTo>
                <a:lnTo>
                  <a:pt x="2265299" y="1172399"/>
                </a:lnTo>
                <a:lnTo>
                  <a:pt x="0" y="1172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700" y="18743"/>
            <a:ext cx="35985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Model</a:t>
            </a:r>
            <a:r>
              <a:rPr spc="-10" dirty="0"/>
              <a:t> </a:t>
            </a:r>
            <a:r>
              <a:rPr spc="50" dirty="0"/>
              <a:t>Architecture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7277" y="651057"/>
            <a:ext cx="8015605" cy="23114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493395" indent="-427990">
              <a:lnSpc>
                <a:spcPct val="100000"/>
              </a:lnSpc>
              <a:spcBef>
                <a:spcPts val="580"/>
              </a:spcBef>
              <a:buFont typeface="Arial"/>
              <a:buChar char="●"/>
              <a:tabLst>
                <a:tab pos="493395" algn="l"/>
                <a:tab pos="494030" algn="l"/>
              </a:tabLst>
            </a:pPr>
            <a:r>
              <a:rPr sz="2600" spc="40" dirty="0">
                <a:solidFill>
                  <a:srgbClr val="434343"/>
                </a:solidFill>
                <a:latin typeface="Segoe UI Symbol"/>
                <a:cs typeface="Segoe UI Symbol"/>
              </a:rPr>
              <a:t>Empirical </a:t>
            </a:r>
            <a:r>
              <a:rPr sz="2600" spc="45" dirty="0">
                <a:solidFill>
                  <a:srgbClr val="434343"/>
                </a:solidFill>
                <a:latin typeface="Segoe UI Symbol"/>
                <a:cs typeface="Segoe UI Symbol"/>
              </a:rPr>
              <a:t>advantages </a:t>
            </a:r>
            <a:r>
              <a:rPr sz="2600" spc="40" dirty="0">
                <a:solidFill>
                  <a:srgbClr val="434343"/>
                </a:solidFill>
                <a:latin typeface="Segoe UI Symbol"/>
                <a:cs typeface="Segoe UI Symbol"/>
              </a:rPr>
              <a:t>of Transformer </a:t>
            </a:r>
            <a:r>
              <a:rPr sz="2600" spc="30" dirty="0">
                <a:solidFill>
                  <a:srgbClr val="434343"/>
                </a:solidFill>
                <a:latin typeface="Segoe UI Symbol"/>
                <a:cs typeface="Segoe UI Symbol"/>
              </a:rPr>
              <a:t>vs.</a:t>
            </a:r>
            <a:r>
              <a:rPr sz="2600" spc="-5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45" dirty="0">
                <a:solidFill>
                  <a:srgbClr val="434343"/>
                </a:solidFill>
                <a:latin typeface="Segoe UI Symbol"/>
                <a:cs typeface="Segoe UI Symbol"/>
              </a:rPr>
              <a:t>LSTM:</a:t>
            </a:r>
            <a:endParaRPr sz="2600">
              <a:latin typeface="Segoe UI Symbol"/>
              <a:cs typeface="Segoe UI Symbol"/>
            </a:endParaRPr>
          </a:p>
          <a:p>
            <a:pPr marL="493395" indent="-43307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93395" algn="l"/>
                <a:tab pos="494030" algn="l"/>
              </a:tabLst>
            </a:pPr>
            <a:r>
              <a:rPr sz="2600" dirty="0">
                <a:solidFill>
                  <a:srgbClr val="434343"/>
                </a:solidFill>
                <a:latin typeface="Segoe UI Symbol"/>
                <a:cs typeface="Segoe UI Symbol"/>
              </a:rPr>
              <a:t>Self-attention </a:t>
            </a:r>
            <a:r>
              <a:rPr sz="2600" spc="5" dirty="0">
                <a:solidFill>
                  <a:srgbClr val="434343"/>
                </a:solidFill>
                <a:latin typeface="Segoe UI Symbol"/>
                <a:cs typeface="Segoe UI Symbol"/>
              </a:rPr>
              <a:t>== </a:t>
            </a:r>
            <a:r>
              <a:rPr sz="2600" dirty="0">
                <a:solidFill>
                  <a:srgbClr val="434343"/>
                </a:solidFill>
                <a:latin typeface="Segoe UI Symbol"/>
                <a:cs typeface="Segoe UI Symbol"/>
              </a:rPr>
              <a:t>no locality bias</a:t>
            </a:r>
            <a:endParaRPr sz="2600">
              <a:latin typeface="Segoe UI Symbol"/>
              <a:cs typeface="Segoe UI Symbol"/>
            </a:endParaRPr>
          </a:p>
          <a:p>
            <a:pPr marL="950594" lvl="1" indent="-427990">
              <a:lnSpc>
                <a:spcPct val="100000"/>
              </a:lnSpc>
              <a:spcBef>
                <a:spcPts val="1280"/>
              </a:spcBef>
              <a:buSzPct val="144444"/>
              <a:buFont typeface="Arial"/>
              <a:buChar char="●"/>
              <a:tabLst>
                <a:tab pos="950594" algn="l"/>
                <a:tab pos="951230" algn="l"/>
              </a:tabLst>
            </a:pPr>
            <a:r>
              <a:rPr sz="1800" spc="25" dirty="0">
                <a:solidFill>
                  <a:srgbClr val="434343"/>
                </a:solidFill>
                <a:latin typeface="Segoe UI Symbol"/>
                <a:cs typeface="Segoe UI Symbol"/>
              </a:rPr>
              <a:t>Long-distance context has “equal</a:t>
            </a:r>
            <a:r>
              <a:rPr sz="1800" spc="-2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1800" spc="25" dirty="0">
                <a:solidFill>
                  <a:srgbClr val="434343"/>
                </a:solidFill>
                <a:latin typeface="Segoe UI Symbol"/>
                <a:cs typeface="Segoe UI Symbol"/>
              </a:rPr>
              <a:t>opportunity”</a:t>
            </a:r>
            <a:endParaRPr sz="1800">
              <a:latin typeface="Segoe UI Symbol"/>
              <a:cs typeface="Segoe UI Symbol"/>
            </a:endParaRPr>
          </a:p>
          <a:p>
            <a:pPr marL="493395" indent="-480695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493395" algn="l"/>
                <a:tab pos="494030" algn="l"/>
              </a:tabLst>
            </a:pPr>
            <a:r>
              <a:rPr sz="2600" spc="5" dirty="0">
                <a:solidFill>
                  <a:srgbClr val="434343"/>
                </a:solidFill>
                <a:latin typeface="Segoe UI Symbol"/>
                <a:cs typeface="Segoe UI Symbol"/>
              </a:rPr>
              <a:t>Single multiplication per layer == efficiency on</a:t>
            </a:r>
            <a:r>
              <a:rPr sz="2600" spc="-4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5" dirty="0">
                <a:solidFill>
                  <a:srgbClr val="434343"/>
                </a:solidFill>
                <a:latin typeface="Segoe UI Symbol"/>
                <a:cs typeface="Segoe UI Symbol"/>
              </a:rPr>
              <a:t>TPU</a:t>
            </a:r>
            <a:endParaRPr sz="2600">
              <a:latin typeface="Segoe UI Symbol"/>
              <a:cs typeface="Segoe UI Symbol"/>
            </a:endParaRPr>
          </a:p>
          <a:p>
            <a:pPr marL="950594" lvl="1" indent="-427990">
              <a:lnSpc>
                <a:spcPct val="100000"/>
              </a:lnSpc>
              <a:spcBef>
                <a:spcPts val="1280"/>
              </a:spcBef>
              <a:buSzPct val="144444"/>
              <a:buFont typeface="Arial"/>
              <a:buChar char="●"/>
              <a:tabLst>
                <a:tab pos="950594" algn="l"/>
                <a:tab pos="951230" algn="l"/>
              </a:tabLst>
            </a:pPr>
            <a:r>
              <a:rPr sz="1800" spc="25" dirty="0">
                <a:solidFill>
                  <a:srgbClr val="434343"/>
                </a:solidFill>
                <a:latin typeface="Segoe UI Symbol"/>
                <a:cs typeface="Segoe UI Symbol"/>
              </a:rPr>
              <a:t>Effective </a:t>
            </a:r>
            <a:r>
              <a:rPr sz="1800" spc="35" dirty="0">
                <a:solidFill>
                  <a:srgbClr val="434343"/>
                </a:solidFill>
                <a:latin typeface="Segoe UI Symbol"/>
                <a:cs typeface="Segoe UI Symbol"/>
              </a:rPr>
              <a:t>batch </a:t>
            </a:r>
            <a:r>
              <a:rPr sz="1800" spc="25" dirty="0">
                <a:solidFill>
                  <a:srgbClr val="434343"/>
                </a:solidFill>
                <a:latin typeface="Segoe UI Symbol"/>
                <a:cs typeface="Segoe UI Symbol"/>
              </a:rPr>
              <a:t>size </a:t>
            </a:r>
            <a:r>
              <a:rPr sz="1800" spc="20" dirty="0">
                <a:solidFill>
                  <a:srgbClr val="434343"/>
                </a:solidFill>
                <a:latin typeface="Segoe UI Symbol"/>
                <a:cs typeface="Segoe UI Symbol"/>
              </a:rPr>
              <a:t>is </a:t>
            </a:r>
            <a:r>
              <a:rPr sz="1800" spc="40" dirty="0">
                <a:solidFill>
                  <a:srgbClr val="434343"/>
                </a:solidFill>
                <a:latin typeface="Segoe UI Symbol"/>
                <a:cs typeface="Segoe UI Symbol"/>
              </a:rPr>
              <a:t>number </a:t>
            </a:r>
            <a:r>
              <a:rPr sz="1800" spc="30" dirty="0">
                <a:solidFill>
                  <a:srgbClr val="434343"/>
                </a:solidFill>
                <a:latin typeface="Segoe UI Symbol"/>
                <a:cs typeface="Segoe UI Symbol"/>
              </a:rPr>
              <a:t>of </a:t>
            </a:r>
            <a:r>
              <a:rPr sz="1800" i="1" spc="40" dirty="0">
                <a:solidFill>
                  <a:srgbClr val="434343"/>
                </a:solidFill>
                <a:latin typeface="Arial"/>
                <a:cs typeface="Arial"/>
              </a:rPr>
              <a:t>words</a:t>
            </a:r>
            <a:r>
              <a:rPr sz="1800" spc="40" dirty="0">
                <a:solidFill>
                  <a:srgbClr val="434343"/>
                </a:solidFill>
                <a:latin typeface="Segoe UI Symbol"/>
                <a:cs typeface="Segoe UI Symbol"/>
              </a:rPr>
              <a:t>, </a:t>
            </a:r>
            <a:r>
              <a:rPr sz="1800" spc="-15" dirty="0">
                <a:solidFill>
                  <a:srgbClr val="434343"/>
                </a:solidFill>
                <a:latin typeface="Segoe UI Symbol"/>
                <a:cs typeface="Segoe UI Symbol"/>
              </a:rPr>
              <a:t>not</a:t>
            </a:r>
            <a:r>
              <a:rPr sz="1800" spc="-100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1800" i="1" spc="10" dirty="0">
                <a:solidFill>
                  <a:srgbClr val="434343"/>
                </a:solidFill>
                <a:latin typeface="Arial"/>
                <a:cs typeface="Arial"/>
              </a:rPr>
              <a:t>sequences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54937" y="3666912"/>
          <a:ext cx="2133600" cy="1066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30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02235">
                        <a:lnSpc>
                          <a:spcPct val="100000"/>
                        </a:lnSpc>
                      </a:pPr>
                      <a:r>
                        <a:rPr sz="900" spc="65" dirty="0">
                          <a:latin typeface="Segoe UI Symbol"/>
                          <a:cs typeface="Segoe UI Symbol"/>
                        </a:rPr>
                        <a:t>X_0_0</a:t>
                      </a:r>
                      <a:endParaRPr sz="900">
                        <a:latin typeface="Segoe UI Symbol"/>
                        <a:cs typeface="Segoe UI Symbol"/>
                      </a:endParaRPr>
                    </a:p>
                  </a:txBody>
                  <a:tcPr marL="0" marR="0" marT="5080" marB="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lnT w="9525">
                      <a:solidFill>
                        <a:srgbClr val="424242"/>
                      </a:solidFill>
                      <a:prstDash val="solid"/>
                    </a:lnT>
                    <a:lnB w="9525">
                      <a:solidFill>
                        <a:srgbClr val="424242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900" spc="15" dirty="0">
                          <a:latin typeface="Segoe UI Symbol"/>
                          <a:cs typeface="Segoe UI Symbol"/>
                        </a:rPr>
                        <a:t>X_0_1</a:t>
                      </a:r>
                      <a:endParaRPr sz="900">
                        <a:latin typeface="Segoe UI Symbol"/>
                        <a:cs typeface="Segoe UI Symbol"/>
                      </a:endParaRPr>
                    </a:p>
                  </a:txBody>
                  <a:tcPr marL="0" marR="0" marT="5080" marB="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lnT w="9525">
                      <a:solidFill>
                        <a:srgbClr val="424242"/>
                      </a:solidFill>
                      <a:prstDash val="solid"/>
                    </a:lnT>
                    <a:lnB w="9525">
                      <a:solidFill>
                        <a:srgbClr val="424242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45" dirty="0">
                          <a:latin typeface="Segoe UI Symbol"/>
                          <a:cs typeface="Segoe UI Symbol"/>
                        </a:rPr>
                        <a:t>X_0_2</a:t>
                      </a:r>
                      <a:endParaRPr sz="900">
                        <a:latin typeface="Segoe UI Symbol"/>
                        <a:cs typeface="Segoe UI Symbol"/>
                      </a:endParaRPr>
                    </a:p>
                  </a:txBody>
                  <a:tcPr marL="0" marR="0" marT="5080" marB="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lnT w="9525">
                      <a:solidFill>
                        <a:srgbClr val="424242"/>
                      </a:solidFill>
                      <a:prstDash val="solid"/>
                    </a:lnT>
                    <a:lnB w="9525">
                      <a:solidFill>
                        <a:srgbClr val="424242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00965" algn="r">
                        <a:lnSpc>
                          <a:spcPct val="100000"/>
                        </a:lnSpc>
                      </a:pPr>
                      <a:r>
                        <a:rPr sz="900" dirty="0">
                          <a:latin typeface="Segoe UI Symbol"/>
                          <a:cs typeface="Segoe UI Symbol"/>
                        </a:rPr>
                        <a:t>X_0_3</a:t>
                      </a:r>
                      <a:endParaRPr sz="900">
                        <a:latin typeface="Segoe UI Symbol"/>
                        <a:cs typeface="Segoe UI Symbol"/>
                      </a:endParaRPr>
                    </a:p>
                  </a:txBody>
                  <a:tcPr marL="0" marR="0" marT="5080" marB="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lnT w="9525">
                      <a:solidFill>
                        <a:srgbClr val="424242"/>
                      </a:solidFill>
                      <a:prstDash val="solid"/>
                    </a:lnT>
                    <a:lnB w="9525">
                      <a:solidFill>
                        <a:srgbClr val="424242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0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900" spc="15" dirty="0">
                          <a:latin typeface="Segoe UI Symbol"/>
                          <a:cs typeface="Segoe UI Symbol"/>
                        </a:rPr>
                        <a:t>X_1_0</a:t>
                      </a:r>
                      <a:endParaRPr sz="900">
                        <a:latin typeface="Segoe UI Symbol"/>
                        <a:cs typeface="Segoe UI Symbol"/>
                      </a:endParaRPr>
                    </a:p>
                  </a:txBody>
                  <a:tcPr marL="0" marR="0" marT="5080" marB="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lnT w="9525">
                      <a:solidFill>
                        <a:srgbClr val="424242"/>
                      </a:solidFill>
                      <a:prstDash val="solid"/>
                    </a:lnT>
                    <a:lnB w="9525">
                      <a:solidFill>
                        <a:srgbClr val="424242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2080">
                        <a:lnSpc>
                          <a:spcPct val="100000"/>
                        </a:lnSpc>
                      </a:pPr>
                      <a:r>
                        <a:rPr sz="900" spc="-30" dirty="0">
                          <a:latin typeface="Segoe UI Symbol"/>
                          <a:cs typeface="Segoe UI Symbol"/>
                        </a:rPr>
                        <a:t>X_1_1</a:t>
                      </a:r>
                      <a:endParaRPr sz="900">
                        <a:latin typeface="Segoe UI Symbol"/>
                        <a:cs typeface="Segoe UI Symbol"/>
                      </a:endParaRPr>
                    </a:p>
                  </a:txBody>
                  <a:tcPr marL="0" marR="0" marT="5080" marB="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lnT w="9525">
                      <a:solidFill>
                        <a:srgbClr val="424242"/>
                      </a:solidFill>
                      <a:prstDash val="solid"/>
                    </a:lnT>
                    <a:lnB w="9525">
                      <a:solidFill>
                        <a:srgbClr val="424242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5" dirty="0">
                          <a:latin typeface="Segoe UI Symbol"/>
                          <a:cs typeface="Segoe UI Symbol"/>
                        </a:rPr>
                        <a:t>X_1_2</a:t>
                      </a:r>
                      <a:endParaRPr sz="900">
                        <a:latin typeface="Segoe UI Symbol"/>
                        <a:cs typeface="Segoe UI Symbol"/>
                      </a:endParaRPr>
                    </a:p>
                  </a:txBody>
                  <a:tcPr marL="0" marR="0" marT="5080" marB="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lnT w="9525">
                      <a:solidFill>
                        <a:srgbClr val="424242"/>
                      </a:solidFill>
                      <a:prstDash val="solid"/>
                    </a:lnT>
                    <a:lnB w="9525">
                      <a:solidFill>
                        <a:srgbClr val="424242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5570" algn="r">
                        <a:lnSpc>
                          <a:spcPct val="100000"/>
                        </a:lnSpc>
                      </a:pPr>
                      <a:r>
                        <a:rPr sz="900" dirty="0">
                          <a:latin typeface="Segoe UI Symbol"/>
                          <a:cs typeface="Segoe UI Symbol"/>
                        </a:rPr>
                        <a:t>X_1_3</a:t>
                      </a:r>
                      <a:endParaRPr sz="900">
                        <a:latin typeface="Segoe UI Symbol"/>
                        <a:cs typeface="Segoe UI Symbol"/>
                      </a:endParaRPr>
                    </a:p>
                  </a:txBody>
                  <a:tcPr marL="0" marR="0" marT="5080" marB="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lnT w="9525">
                      <a:solidFill>
                        <a:srgbClr val="424242"/>
                      </a:solidFill>
                      <a:prstDash val="solid"/>
                    </a:lnT>
                    <a:lnB w="9525">
                      <a:solidFill>
                        <a:srgbClr val="424242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930000" y="4076138"/>
            <a:ext cx="1549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25" dirty="0">
                <a:latin typeface="Segoe UI Symbol"/>
                <a:cs typeface="Segoe UI Symbol"/>
              </a:rPr>
              <a:t>✕</a:t>
            </a:r>
            <a:endParaRPr sz="1400">
              <a:latin typeface="Segoe UI Symbol"/>
              <a:cs typeface="Segoe UI 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10349" y="3991624"/>
            <a:ext cx="458470" cy="426720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795"/>
              </a:spcBef>
            </a:pPr>
            <a:r>
              <a:rPr sz="1400" spc="10" dirty="0">
                <a:latin typeface="Segoe UI Symbol"/>
                <a:cs typeface="Segoe UI Symbol"/>
              </a:rPr>
              <a:t>W</a:t>
            </a:r>
            <a:endParaRPr sz="1400">
              <a:latin typeface="Segoe UI Symbol"/>
              <a:cs typeface="Segoe UI 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31024" y="4076138"/>
            <a:ext cx="1549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25" dirty="0">
                <a:latin typeface="Segoe UI Symbol"/>
                <a:cs typeface="Segoe UI Symbol"/>
              </a:rPr>
              <a:t>✕</a:t>
            </a:r>
            <a:endParaRPr sz="1400">
              <a:latin typeface="Segoe UI Symbol"/>
              <a:cs typeface="Segoe UI 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11375" y="3991624"/>
            <a:ext cx="458470" cy="426720"/>
          </a:xfrm>
          <a:prstGeom prst="rect">
            <a:avLst/>
          </a:prstGeom>
          <a:solidFill>
            <a:srgbClr val="D9EAD3"/>
          </a:solidFill>
          <a:ln w="9524">
            <a:solidFill>
              <a:srgbClr val="424242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795"/>
              </a:spcBef>
            </a:pPr>
            <a:r>
              <a:rPr sz="1400" spc="10" dirty="0">
                <a:latin typeface="Segoe UI Symbol"/>
                <a:cs typeface="Segoe UI Symbol"/>
              </a:rPr>
              <a:t>W</a:t>
            </a:r>
            <a:endParaRPr sz="1400">
              <a:latin typeface="Segoe UI Symbol"/>
              <a:cs typeface="Segoe UI 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1941" y="3215238"/>
            <a:ext cx="11029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" dirty="0">
                <a:latin typeface="Arial"/>
                <a:cs typeface="Arial"/>
              </a:rPr>
              <a:t>Transformer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26600" y="3255350"/>
            <a:ext cx="49275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5" dirty="0">
                <a:latin typeface="Arial"/>
                <a:cs typeface="Arial"/>
              </a:rPr>
              <a:t>LSTM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155962" y="3666912"/>
          <a:ext cx="2133599" cy="1066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9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30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25400" algn="r">
                        <a:lnSpc>
                          <a:spcPct val="100000"/>
                        </a:lnSpc>
                      </a:pPr>
                      <a:r>
                        <a:rPr sz="900" dirty="0">
                          <a:latin typeface="Segoe UI Symbol"/>
                          <a:cs typeface="Segoe UI Symbol"/>
                        </a:rPr>
                        <a:t>X_0_0</a:t>
                      </a:r>
                      <a:endParaRPr sz="900">
                        <a:latin typeface="Segoe UI Symbol"/>
                        <a:cs typeface="Segoe UI Symbol"/>
                      </a:endParaRPr>
                    </a:p>
                  </a:txBody>
                  <a:tcPr marL="0" marR="0" marT="5080" marB="0">
                    <a:lnL w="9525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424242"/>
                      </a:solidFill>
                      <a:prstDash val="solid"/>
                    </a:lnT>
                    <a:lnB w="9525">
                      <a:solidFill>
                        <a:srgbClr val="424242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424242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900" spc="15" dirty="0">
                          <a:latin typeface="Segoe UI Symbol"/>
                          <a:cs typeface="Segoe UI Symbol"/>
                        </a:rPr>
                        <a:t>X_0_1</a:t>
                      </a:r>
                      <a:endParaRPr sz="900">
                        <a:latin typeface="Segoe UI Symbol"/>
                        <a:cs typeface="Segoe UI Symbol"/>
                      </a:endParaRPr>
                    </a:p>
                  </a:txBody>
                  <a:tcPr marL="0" marR="0" marT="5080" marB="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424242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7780" algn="ctr">
                        <a:lnSpc>
                          <a:spcPct val="100000"/>
                        </a:lnSpc>
                      </a:pPr>
                      <a:r>
                        <a:rPr sz="900" spc="45" dirty="0">
                          <a:latin typeface="Segoe UI Symbol"/>
                          <a:cs typeface="Segoe UI Symbol"/>
                        </a:rPr>
                        <a:t>X_0_2</a:t>
                      </a:r>
                      <a:endParaRPr sz="900">
                        <a:latin typeface="Segoe UI Symbol"/>
                        <a:cs typeface="Segoe UI Symbol"/>
                      </a:endParaRPr>
                    </a:p>
                  </a:txBody>
                  <a:tcPr marL="0" marR="0" marT="508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lnT w="9525">
                      <a:solidFill>
                        <a:srgbClr val="424242"/>
                      </a:solidFill>
                      <a:prstDash val="solid"/>
                    </a:lnT>
                    <a:lnB w="9525">
                      <a:solidFill>
                        <a:srgbClr val="424242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08585">
                        <a:lnSpc>
                          <a:spcPct val="100000"/>
                        </a:lnSpc>
                      </a:pPr>
                      <a:r>
                        <a:rPr sz="900" spc="45" dirty="0">
                          <a:latin typeface="Segoe UI Symbol"/>
                          <a:cs typeface="Segoe UI Symbol"/>
                        </a:rPr>
                        <a:t>X_0_3</a:t>
                      </a:r>
                      <a:endParaRPr sz="900">
                        <a:latin typeface="Segoe UI Symbol"/>
                        <a:cs typeface="Segoe UI Symbol"/>
                      </a:endParaRPr>
                    </a:p>
                  </a:txBody>
                  <a:tcPr marL="0" marR="0" marT="5080" marB="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lnT w="9525">
                      <a:solidFill>
                        <a:srgbClr val="424242"/>
                      </a:solidFill>
                      <a:prstDash val="solid"/>
                    </a:lnT>
                    <a:lnB w="9525">
                      <a:solidFill>
                        <a:srgbClr val="424242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0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40640" algn="r">
                        <a:lnSpc>
                          <a:spcPct val="100000"/>
                        </a:lnSpc>
                      </a:pPr>
                      <a:r>
                        <a:rPr sz="900" dirty="0">
                          <a:latin typeface="Segoe UI Symbol"/>
                          <a:cs typeface="Segoe UI Symbol"/>
                        </a:rPr>
                        <a:t>X_1_0</a:t>
                      </a:r>
                      <a:endParaRPr sz="900">
                        <a:latin typeface="Segoe UI Symbol"/>
                        <a:cs typeface="Segoe UI Symbol"/>
                      </a:endParaRPr>
                    </a:p>
                  </a:txBody>
                  <a:tcPr marL="0" marR="0" marT="5080" marB="0">
                    <a:lnL w="9525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424242"/>
                      </a:solidFill>
                      <a:prstDash val="solid"/>
                    </a:lnT>
                    <a:lnB w="9525">
                      <a:solidFill>
                        <a:srgbClr val="424242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lnT w="9525">
                      <a:solidFill>
                        <a:srgbClr val="424242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2080">
                        <a:lnSpc>
                          <a:spcPct val="100000"/>
                        </a:lnSpc>
                      </a:pPr>
                      <a:r>
                        <a:rPr sz="900" spc="-30" dirty="0">
                          <a:latin typeface="Segoe UI Symbol"/>
                          <a:cs typeface="Segoe UI Symbol"/>
                        </a:rPr>
                        <a:t>X_1_1</a:t>
                      </a:r>
                      <a:endParaRPr sz="900">
                        <a:latin typeface="Segoe UI Symbol"/>
                        <a:cs typeface="Segoe UI Symbol"/>
                      </a:endParaRPr>
                    </a:p>
                  </a:txBody>
                  <a:tcPr marL="0" marR="0" marT="5080" marB="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424242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7780" algn="ctr">
                        <a:lnSpc>
                          <a:spcPct val="100000"/>
                        </a:lnSpc>
                      </a:pPr>
                      <a:r>
                        <a:rPr sz="900" spc="-5" dirty="0">
                          <a:latin typeface="Segoe UI Symbol"/>
                          <a:cs typeface="Segoe UI Symbol"/>
                        </a:rPr>
                        <a:t>X_1_2</a:t>
                      </a:r>
                      <a:endParaRPr sz="900">
                        <a:latin typeface="Segoe UI Symbol"/>
                        <a:cs typeface="Segoe UI Symbol"/>
                      </a:endParaRPr>
                    </a:p>
                  </a:txBody>
                  <a:tcPr marL="0" marR="0" marT="508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lnT w="9525">
                      <a:solidFill>
                        <a:srgbClr val="424242"/>
                      </a:solidFill>
                      <a:prstDash val="solid"/>
                    </a:lnT>
                    <a:lnB w="9525">
                      <a:solidFill>
                        <a:srgbClr val="424242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23189">
                        <a:lnSpc>
                          <a:spcPct val="100000"/>
                        </a:lnSpc>
                      </a:pPr>
                      <a:r>
                        <a:rPr sz="900" dirty="0">
                          <a:latin typeface="Segoe UI Symbol"/>
                          <a:cs typeface="Segoe UI Symbol"/>
                        </a:rPr>
                        <a:t>X_1_3</a:t>
                      </a:r>
                      <a:endParaRPr sz="900">
                        <a:latin typeface="Segoe UI Symbol"/>
                        <a:cs typeface="Segoe UI Symbol"/>
                      </a:endParaRPr>
                    </a:p>
                  </a:txBody>
                  <a:tcPr marL="0" marR="0" marT="5080" marB="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lnT w="9525">
                      <a:solidFill>
                        <a:srgbClr val="424242"/>
                      </a:solidFill>
                      <a:prstDash val="solid"/>
                    </a:lnT>
                    <a:lnB w="9525">
                      <a:solidFill>
                        <a:srgbClr val="424242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199"/>
            <a:ext cx="9143999" cy="10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700" y="18743"/>
            <a:ext cx="25222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 dirty="0"/>
              <a:t>Model</a:t>
            </a:r>
            <a:r>
              <a:rPr spc="-75" dirty="0"/>
              <a:t> </a:t>
            </a:r>
            <a:r>
              <a:rPr spc="10" dirty="0"/>
              <a:t>Details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0092" y="651057"/>
            <a:ext cx="8065134" cy="414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0055" marR="5080" indent="-427355">
              <a:lnSpc>
                <a:spcPct val="115399"/>
              </a:lnSpc>
              <a:spcBef>
                <a:spcPts val="10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u="heavy" spc="40" dirty="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Segoe UI Symbol"/>
                <a:cs typeface="Segoe UI Symbol"/>
              </a:rPr>
              <a:t>Data</a:t>
            </a:r>
            <a:r>
              <a:rPr sz="2600" spc="40" dirty="0">
                <a:solidFill>
                  <a:srgbClr val="434343"/>
                </a:solidFill>
                <a:latin typeface="Segoe UI Symbol"/>
                <a:cs typeface="Segoe UI Symbol"/>
              </a:rPr>
              <a:t>: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Wikipedia (2.5B </a:t>
            </a: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words) </a:t>
            </a:r>
            <a:r>
              <a:rPr sz="2600" spc="35" dirty="0">
                <a:solidFill>
                  <a:srgbClr val="434343"/>
                </a:solidFill>
                <a:latin typeface="Segoe UI Symbol"/>
                <a:cs typeface="Segoe UI Symbol"/>
              </a:rPr>
              <a:t>+ </a:t>
            </a: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BookCorpus (800M  </a:t>
            </a:r>
            <a:r>
              <a:rPr sz="2600" spc="75" dirty="0">
                <a:solidFill>
                  <a:srgbClr val="434343"/>
                </a:solidFill>
                <a:latin typeface="Segoe UI Symbol"/>
                <a:cs typeface="Segoe UI Symbol"/>
              </a:rPr>
              <a:t>words)</a:t>
            </a:r>
            <a:endParaRPr sz="2600">
              <a:latin typeface="Segoe UI Symbol"/>
              <a:cs typeface="Segoe UI Symbol"/>
            </a:endParaRPr>
          </a:p>
          <a:p>
            <a:pPr marL="440055" marR="399415" indent="-427355">
              <a:lnSpc>
                <a:spcPct val="115399"/>
              </a:lnSpc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u="heavy" spc="60" dirty="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Segoe UI Symbol"/>
                <a:cs typeface="Segoe UI Symbol"/>
              </a:rPr>
              <a:t>Batch </a:t>
            </a:r>
            <a:r>
              <a:rPr sz="2600" u="heavy" spc="40" dirty="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Segoe UI Symbol"/>
                <a:cs typeface="Segoe UI Symbol"/>
              </a:rPr>
              <a:t>Size</a:t>
            </a:r>
            <a:r>
              <a:rPr sz="2600" spc="40" dirty="0">
                <a:solidFill>
                  <a:srgbClr val="434343"/>
                </a:solidFill>
                <a:latin typeface="Segoe UI Symbol"/>
                <a:cs typeface="Segoe UI Symbol"/>
              </a:rPr>
              <a:t>: </a:t>
            </a:r>
            <a:r>
              <a:rPr sz="2600" spc="-15" dirty="0">
                <a:solidFill>
                  <a:srgbClr val="434343"/>
                </a:solidFill>
                <a:latin typeface="Segoe UI Symbol"/>
                <a:cs typeface="Segoe UI Symbol"/>
              </a:rPr>
              <a:t>131,072 words (1024 sequences * 128  </a:t>
            </a:r>
            <a:r>
              <a:rPr sz="2600" spc="5" dirty="0">
                <a:solidFill>
                  <a:srgbClr val="434343"/>
                </a:solidFill>
                <a:latin typeface="Segoe UI Symbol"/>
                <a:cs typeface="Segoe UI Symbol"/>
              </a:rPr>
              <a:t>length or 256 sequences </a:t>
            </a:r>
            <a:r>
              <a:rPr sz="2600" dirty="0">
                <a:solidFill>
                  <a:srgbClr val="434343"/>
                </a:solidFill>
                <a:latin typeface="Segoe UI Symbol"/>
                <a:cs typeface="Segoe UI Symbol"/>
              </a:rPr>
              <a:t>* </a:t>
            </a:r>
            <a:r>
              <a:rPr sz="2600" spc="5" dirty="0">
                <a:solidFill>
                  <a:srgbClr val="434343"/>
                </a:solidFill>
                <a:latin typeface="Segoe UI Symbol"/>
                <a:cs typeface="Segoe UI Symbol"/>
              </a:rPr>
              <a:t>512</a:t>
            </a:r>
            <a:r>
              <a:rPr sz="2600" spc="-2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5" dirty="0">
                <a:solidFill>
                  <a:srgbClr val="434343"/>
                </a:solidFill>
                <a:latin typeface="Segoe UI Symbol"/>
                <a:cs typeface="Segoe UI Symbol"/>
              </a:rPr>
              <a:t>length)</a:t>
            </a:r>
            <a:endParaRPr sz="2600">
              <a:latin typeface="Segoe UI Symbol"/>
              <a:cs typeface="Segoe UI Symbol"/>
            </a:endParaRPr>
          </a:p>
          <a:p>
            <a:pPr marL="440055" indent="-427355">
              <a:lnSpc>
                <a:spcPct val="100000"/>
              </a:lnSpc>
              <a:spcBef>
                <a:spcPts val="48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u="heavy" spc="5" dirty="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Segoe UI Symbol"/>
                <a:cs typeface="Segoe UI Symbol"/>
              </a:rPr>
              <a:t>Training Time</a:t>
            </a:r>
            <a:r>
              <a:rPr sz="2600" spc="5" dirty="0">
                <a:solidFill>
                  <a:srgbClr val="434343"/>
                </a:solidFill>
                <a:latin typeface="Segoe UI Symbol"/>
                <a:cs typeface="Segoe UI Symbol"/>
              </a:rPr>
              <a:t>: </a:t>
            </a:r>
            <a:r>
              <a:rPr sz="2600" spc="10" dirty="0">
                <a:solidFill>
                  <a:srgbClr val="434343"/>
                </a:solidFill>
                <a:latin typeface="Segoe UI Symbol"/>
                <a:cs typeface="Segoe UI Symbol"/>
              </a:rPr>
              <a:t>1M </a:t>
            </a:r>
            <a:r>
              <a:rPr sz="2600" spc="5" dirty="0">
                <a:solidFill>
                  <a:srgbClr val="434343"/>
                </a:solidFill>
                <a:latin typeface="Segoe UI Symbol"/>
                <a:cs typeface="Segoe UI Symbol"/>
              </a:rPr>
              <a:t>steps </a:t>
            </a:r>
            <a:r>
              <a:rPr sz="2600" spc="10" dirty="0">
                <a:solidFill>
                  <a:srgbClr val="434343"/>
                </a:solidFill>
                <a:latin typeface="Segoe UI Symbol"/>
                <a:cs typeface="Segoe UI Symbol"/>
              </a:rPr>
              <a:t>(~40</a:t>
            </a:r>
            <a:r>
              <a:rPr sz="2600" spc="-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10" dirty="0">
                <a:solidFill>
                  <a:srgbClr val="434343"/>
                </a:solidFill>
                <a:latin typeface="Segoe UI Symbol"/>
                <a:cs typeface="Segoe UI Symbol"/>
              </a:rPr>
              <a:t>epochs)</a:t>
            </a:r>
            <a:endParaRPr sz="2600">
              <a:latin typeface="Segoe UI Symbol"/>
              <a:cs typeface="Segoe UI Symbol"/>
            </a:endParaRPr>
          </a:p>
          <a:p>
            <a:pPr marL="440055" indent="-427355">
              <a:lnSpc>
                <a:spcPct val="100000"/>
              </a:lnSpc>
              <a:spcBef>
                <a:spcPts val="48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u="heavy" spc="50" dirty="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Segoe UI Symbol"/>
                <a:cs typeface="Segoe UI Symbol"/>
              </a:rPr>
              <a:t>Optimizer</a:t>
            </a:r>
            <a:r>
              <a:rPr sz="2600" spc="50" dirty="0">
                <a:solidFill>
                  <a:srgbClr val="434343"/>
                </a:solidFill>
                <a:latin typeface="Segoe UI Symbol"/>
                <a:cs typeface="Segoe UI Symbol"/>
              </a:rPr>
              <a:t>: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AdamW, </a:t>
            </a:r>
            <a:r>
              <a:rPr sz="2600" spc="15" dirty="0">
                <a:solidFill>
                  <a:srgbClr val="434343"/>
                </a:solidFill>
                <a:latin typeface="Segoe UI Symbol"/>
                <a:cs typeface="Segoe UI Symbol"/>
              </a:rPr>
              <a:t>1e-4 learning </a:t>
            </a:r>
            <a:r>
              <a:rPr sz="2600" spc="10" dirty="0">
                <a:solidFill>
                  <a:srgbClr val="434343"/>
                </a:solidFill>
                <a:latin typeface="Segoe UI Symbol"/>
                <a:cs typeface="Segoe UI Symbol"/>
              </a:rPr>
              <a:t>rate, </a:t>
            </a:r>
            <a:r>
              <a:rPr sz="2600" spc="15" dirty="0">
                <a:solidFill>
                  <a:srgbClr val="434343"/>
                </a:solidFill>
                <a:latin typeface="Segoe UI Symbol"/>
                <a:cs typeface="Segoe UI Symbol"/>
              </a:rPr>
              <a:t>linear</a:t>
            </a:r>
            <a:r>
              <a:rPr sz="2600" spc="-40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15" dirty="0">
                <a:solidFill>
                  <a:srgbClr val="434343"/>
                </a:solidFill>
                <a:latin typeface="Segoe UI Symbol"/>
                <a:cs typeface="Segoe UI Symbol"/>
              </a:rPr>
              <a:t>decay</a:t>
            </a:r>
            <a:endParaRPr sz="2600">
              <a:latin typeface="Segoe UI Symbol"/>
              <a:cs typeface="Segoe UI Symbol"/>
            </a:endParaRPr>
          </a:p>
          <a:p>
            <a:pPr marL="440055" indent="-427355">
              <a:lnSpc>
                <a:spcPct val="100000"/>
              </a:lnSpc>
              <a:spcBef>
                <a:spcPts val="48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spc="-5" dirty="0">
                <a:solidFill>
                  <a:srgbClr val="434343"/>
                </a:solidFill>
                <a:latin typeface="Courier New"/>
                <a:cs typeface="Courier New"/>
              </a:rPr>
              <a:t>BERT-Base</a:t>
            </a:r>
            <a:r>
              <a:rPr sz="2600" spc="-5" dirty="0">
                <a:solidFill>
                  <a:srgbClr val="434343"/>
                </a:solidFill>
                <a:latin typeface="Segoe UI Symbol"/>
                <a:cs typeface="Segoe UI Symbol"/>
              </a:rPr>
              <a:t>: 12-layer, 768-hidden,</a:t>
            </a:r>
            <a:r>
              <a:rPr sz="2600" spc="-1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-5" dirty="0">
                <a:solidFill>
                  <a:srgbClr val="434343"/>
                </a:solidFill>
                <a:latin typeface="Segoe UI Symbol"/>
                <a:cs typeface="Segoe UI Symbol"/>
              </a:rPr>
              <a:t>12-head</a:t>
            </a:r>
            <a:endParaRPr sz="2600">
              <a:latin typeface="Segoe UI Symbol"/>
              <a:cs typeface="Segoe UI Symbol"/>
            </a:endParaRPr>
          </a:p>
          <a:p>
            <a:pPr marL="440055" indent="-427355">
              <a:lnSpc>
                <a:spcPct val="100000"/>
              </a:lnSpc>
              <a:spcBef>
                <a:spcPts val="48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spc="-5" dirty="0">
                <a:solidFill>
                  <a:srgbClr val="434343"/>
                </a:solidFill>
                <a:latin typeface="Courier New"/>
                <a:cs typeface="Courier New"/>
              </a:rPr>
              <a:t>BERT-Large</a:t>
            </a:r>
            <a:r>
              <a:rPr sz="2600" spc="-5" dirty="0">
                <a:solidFill>
                  <a:srgbClr val="434343"/>
                </a:solidFill>
                <a:latin typeface="Segoe UI Symbol"/>
                <a:cs typeface="Segoe UI Symbol"/>
              </a:rPr>
              <a:t>: </a:t>
            </a:r>
            <a:r>
              <a:rPr sz="2600" spc="10" dirty="0">
                <a:solidFill>
                  <a:srgbClr val="434343"/>
                </a:solidFill>
                <a:latin typeface="Segoe UI Symbol"/>
                <a:cs typeface="Segoe UI Symbol"/>
              </a:rPr>
              <a:t>24-layer, 1024-hidden,</a:t>
            </a:r>
            <a:r>
              <a:rPr sz="2600" spc="15" dirty="0">
                <a:solidFill>
                  <a:srgbClr val="434343"/>
                </a:solidFill>
                <a:latin typeface="Segoe UI Symbol"/>
                <a:cs typeface="Segoe UI Symbol"/>
              </a:rPr>
              <a:t> 16-head</a:t>
            </a:r>
            <a:endParaRPr sz="2600">
              <a:latin typeface="Segoe UI Symbol"/>
              <a:cs typeface="Segoe UI Symbol"/>
            </a:endParaRPr>
          </a:p>
          <a:p>
            <a:pPr marL="440055" indent="-427355">
              <a:lnSpc>
                <a:spcPct val="100000"/>
              </a:lnSpc>
              <a:spcBef>
                <a:spcPts val="480"/>
              </a:spcBef>
              <a:buFont typeface="Arial"/>
              <a:buChar char="●"/>
              <a:tabLst>
                <a:tab pos="440055" algn="l"/>
                <a:tab pos="440690" algn="l"/>
              </a:tabLst>
            </a:pP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Trained </a:t>
            </a: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on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4x4 or 8x8 </a:t>
            </a: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TPU </a:t>
            </a:r>
            <a:r>
              <a:rPr sz="2600" spc="15" dirty="0">
                <a:solidFill>
                  <a:srgbClr val="434343"/>
                </a:solidFill>
                <a:latin typeface="Segoe UI Symbol"/>
                <a:cs typeface="Segoe UI Symbol"/>
              </a:rPr>
              <a:t>slice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for </a:t>
            </a:r>
            <a:r>
              <a:rPr sz="2600" spc="25" dirty="0">
                <a:solidFill>
                  <a:srgbClr val="434343"/>
                </a:solidFill>
                <a:latin typeface="Segoe UI Symbol"/>
                <a:cs typeface="Segoe UI Symbol"/>
              </a:rPr>
              <a:t>4</a:t>
            </a:r>
            <a:r>
              <a:rPr sz="2600" spc="-45" dirty="0">
                <a:solidFill>
                  <a:srgbClr val="434343"/>
                </a:solidFill>
                <a:latin typeface="Segoe UI Symbol"/>
                <a:cs typeface="Segoe UI Symbol"/>
              </a:rPr>
              <a:t> </a:t>
            </a:r>
            <a:r>
              <a:rPr sz="2600" spc="20" dirty="0">
                <a:solidFill>
                  <a:srgbClr val="434343"/>
                </a:solidFill>
                <a:latin typeface="Segoe UI Symbol"/>
                <a:cs typeface="Segoe UI Symbol"/>
              </a:rPr>
              <a:t>days</a:t>
            </a:r>
            <a:endParaRPr sz="26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00" y="18743"/>
            <a:ext cx="42341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Fine-Tuning</a:t>
            </a:r>
            <a:r>
              <a:rPr spc="-20" dirty="0"/>
              <a:t> </a:t>
            </a:r>
            <a:r>
              <a:rPr spc="45" dirty="0"/>
              <a:t>Procedure</a:t>
            </a:r>
          </a:p>
        </p:txBody>
      </p:sp>
      <p:sp>
        <p:nvSpPr>
          <p:cNvPr id="3" name="object 3"/>
          <p:cNvSpPr/>
          <p:nvPr/>
        </p:nvSpPr>
        <p:spPr>
          <a:xfrm>
            <a:off x="415800" y="928287"/>
            <a:ext cx="7949823" cy="3286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199"/>
            <a:ext cx="9143999" cy="10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81023" y="746933"/>
            <a:ext cx="1978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70" dirty="0">
                <a:solidFill>
                  <a:srgbClr val="000000"/>
                </a:solidFill>
                <a:latin typeface="Arial"/>
                <a:cs typeface="Arial"/>
              </a:rPr>
              <a:t>GLUE</a:t>
            </a:r>
            <a:r>
              <a:rPr sz="2400" b="1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rgbClr val="000000"/>
                </a:solidFill>
                <a:latin typeface="Arial"/>
                <a:cs typeface="Arial"/>
              </a:rPr>
              <a:t>Results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200" y="3281163"/>
            <a:ext cx="348424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0689">
              <a:lnSpc>
                <a:spcPts val="1664"/>
              </a:lnSpc>
              <a:spcBef>
                <a:spcPts val="100"/>
              </a:spcBef>
            </a:pPr>
            <a:r>
              <a:rPr sz="1400" b="1" spc="15" dirty="0">
                <a:latin typeface="Arial"/>
                <a:cs typeface="Arial"/>
              </a:rPr>
              <a:t>MultiNLI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65"/>
              </a:spcBef>
            </a:pPr>
            <a:r>
              <a:rPr sz="1400" u="heavy" spc="30" dirty="0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Premise</a:t>
            </a:r>
            <a:r>
              <a:rPr sz="1400" spc="30" dirty="0">
                <a:latin typeface="Segoe UI Symbol"/>
                <a:cs typeface="Segoe UI Symbol"/>
              </a:rPr>
              <a:t>: </a:t>
            </a:r>
            <a:r>
              <a:rPr sz="1400" dirty="0">
                <a:latin typeface="Segoe UI Symbol"/>
                <a:cs typeface="Segoe UI Symbol"/>
              </a:rPr>
              <a:t>Hills </a:t>
            </a:r>
            <a:r>
              <a:rPr sz="1400" spc="5" dirty="0">
                <a:latin typeface="Segoe UI Symbol"/>
                <a:cs typeface="Segoe UI Symbol"/>
              </a:rPr>
              <a:t>and mountains are especially  </a:t>
            </a:r>
            <a:r>
              <a:rPr sz="1400" spc="25" dirty="0">
                <a:latin typeface="Segoe UI Symbol"/>
                <a:cs typeface="Segoe UI Symbol"/>
              </a:rPr>
              <a:t>sanctified in</a:t>
            </a:r>
            <a:r>
              <a:rPr sz="1400" spc="5" dirty="0">
                <a:latin typeface="Segoe UI Symbol"/>
                <a:cs typeface="Segoe UI Symbol"/>
              </a:rPr>
              <a:t> </a:t>
            </a:r>
            <a:r>
              <a:rPr sz="1400" spc="25" dirty="0">
                <a:latin typeface="Segoe UI Symbol"/>
                <a:cs typeface="Segoe UI Symbol"/>
              </a:rPr>
              <a:t>Jainism.</a:t>
            </a:r>
            <a:endParaRPr sz="1400">
              <a:latin typeface="Segoe UI Symbol"/>
              <a:cs typeface="Segoe UI Symbol"/>
            </a:endParaRPr>
          </a:p>
          <a:p>
            <a:pPr marL="12700" marR="774700">
              <a:lnSpc>
                <a:spcPts val="1650"/>
              </a:lnSpc>
            </a:pPr>
            <a:r>
              <a:rPr sz="1400" u="heavy" spc="20" dirty="0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Hypothesis</a:t>
            </a:r>
            <a:r>
              <a:rPr sz="1400" spc="20" dirty="0">
                <a:latin typeface="Segoe UI Symbol"/>
                <a:cs typeface="Segoe UI Symbol"/>
              </a:rPr>
              <a:t>: </a:t>
            </a:r>
            <a:r>
              <a:rPr sz="1400" spc="25" dirty="0">
                <a:latin typeface="Segoe UI Symbol"/>
                <a:cs typeface="Segoe UI Symbol"/>
              </a:rPr>
              <a:t>Jainism hates</a:t>
            </a:r>
            <a:r>
              <a:rPr sz="1400" spc="-10" dirty="0">
                <a:latin typeface="Segoe UI Symbol"/>
                <a:cs typeface="Segoe UI Symbol"/>
              </a:rPr>
              <a:t> </a:t>
            </a:r>
            <a:r>
              <a:rPr sz="1400" spc="20" dirty="0">
                <a:latin typeface="Segoe UI Symbol"/>
                <a:cs typeface="Segoe UI Symbol"/>
              </a:rPr>
              <a:t>nature.  </a:t>
            </a:r>
            <a:r>
              <a:rPr sz="1400" u="heavy" spc="20" dirty="0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Label</a:t>
            </a:r>
            <a:r>
              <a:rPr sz="1400" spc="20" dirty="0">
                <a:latin typeface="Segoe UI Symbol"/>
                <a:cs typeface="Segoe UI Symbol"/>
              </a:rPr>
              <a:t>:</a:t>
            </a:r>
            <a:r>
              <a:rPr sz="1400" spc="10" dirty="0">
                <a:latin typeface="Segoe UI Symbol"/>
                <a:cs typeface="Segoe UI Symbol"/>
              </a:rPr>
              <a:t> </a:t>
            </a:r>
            <a:r>
              <a:rPr sz="1400" spc="25" dirty="0">
                <a:latin typeface="Segoe UI Symbol"/>
                <a:cs typeface="Segoe UI Symbol"/>
              </a:rPr>
              <a:t>Contradiction</a:t>
            </a:r>
            <a:endParaRPr sz="1400">
              <a:latin typeface="Segoe UI Symbol"/>
              <a:cs typeface="Segoe UI 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89300" y="3319563"/>
            <a:ext cx="3724275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9755">
              <a:lnSpc>
                <a:spcPts val="1664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CoLa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65"/>
              </a:spcBef>
            </a:pPr>
            <a:r>
              <a:rPr sz="1400" u="heavy" spc="35" dirty="0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Sentence</a:t>
            </a:r>
            <a:r>
              <a:rPr sz="1400" spc="35" dirty="0">
                <a:latin typeface="Segoe UI Symbol"/>
                <a:cs typeface="Segoe UI Symbol"/>
              </a:rPr>
              <a:t>: </a:t>
            </a:r>
            <a:r>
              <a:rPr sz="1400" spc="10" dirty="0">
                <a:latin typeface="Segoe UI Symbol"/>
                <a:cs typeface="Segoe UI Symbol"/>
              </a:rPr>
              <a:t>The wagon </a:t>
            </a:r>
            <a:r>
              <a:rPr sz="1400" spc="5" dirty="0">
                <a:latin typeface="Segoe UI Symbol"/>
                <a:cs typeface="Segoe UI Symbol"/>
              </a:rPr>
              <a:t>rumbled </a:t>
            </a:r>
            <a:r>
              <a:rPr sz="1400" spc="10" dirty="0">
                <a:latin typeface="Segoe UI Symbol"/>
                <a:cs typeface="Segoe UI Symbol"/>
              </a:rPr>
              <a:t>down </a:t>
            </a:r>
            <a:r>
              <a:rPr sz="1400" spc="5" dirty="0">
                <a:latin typeface="Segoe UI Symbol"/>
                <a:cs typeface="Segoe UI Symbol"/>
              </a:rPr>
              <a:t>the</a:t>
            </a:r>
            <a:r>
              <a:rPr sz="1400" spc="-25" dirty="0">
                <a:latin typeface="Segoe UI Symbol"/>
                <a:cs typeface="Segoe UI Symbol"/>
              </a:rPr>
              <a:t> </a:t>
            </a:r>
            <a:r>
              <a:rPr sz="1400" spc="5" dirty="0">
                <a:latin typeface="Segoe UI Symbol"/>
                <a:cs typeface="Segoe UI Symbol"/>
              </a:rPr>
              <a:t>road.  </a:t>
            </a:r>
            <a:r>
              <a:rPr sz="1400" u="heavy" spc="20" dirty="0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Label</a:t>
            </a:r>
            <a:r>
              <a:rPr sz="1400" spc="20" dirty="0">
                <a:latin typeface="Segoe UI Symbol"/>
                <a:cs typeface="Segoe UI Symbol"/>
              </a:rPr>
              <a:t>:</a:t>
            </a:r>
            <a:r>
              <a:rPr sz="1400" spc="15" dirty="0">
                <a:latin typeface="Segoe UI Symbol"/>
                <a:cs typeface="Segoe UI Symbol"/>
              </a:rPr>
              <a:t> </a:t>
            </a:r>
            <a:r>
              <a:rPr sz="1400" spc="35" dirty="0">
                <a:latin typeface="Segoe UI Symbol"/>
                <a:cs typeface="Segoe UI Symbol"/>
              </a:rPr>
              <a:t>Acceptable</a:t>
            </a:r>
            <a:endParaRPr sz="1400">
              <a:latin typeface="Segoe UI Symbol"/>
              <a:cs typeface="Segoe UI 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89300" y="4157763"/>
            <a:ext cx="3367404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u="heavy" spc="35" dirty="0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Sentence</a:t>
            </a:r>
            <a:r>
              <a:rPr sz="1400" spc="35" dirty="0">
                <a:latin typeface="Segoe UI Symbol"/>
                <a:cs typeface="Segoe UI Symbol"/>
              </a:rPr>
              <a:t>: </a:t>
            </a:r>
            <a:r>
              <a:rPr sz="1400" spc="10" dirty="0">
                <a:latin typeface="Segoe UI Symbol"/>
                <a:cs typeface="Segoe UI Symbol"/>
              </a:rPr>
              <a:t>The car honked </a:t>
            </a:r>
            <a:r>
              <a:rPr sz="1400" spc="15" dirty="0">
                <a:latin typeface="Segoe UI Symbol"/>
                <a:cs typeface="Segoe UI Symbol"/>
              </a:rPr>
              <a:t>down </a:t>
            </a:r>
            <a:r>
              <a:rPr sz="1400" spc="10" dirty="0">
                <a:latin typeface="Segoe UI Symbol"/>
                <a:cs typeface="Segoe UI Symbol"/>
              </a:rPr>
              <a:t>the</a:t>
            </a:r>
            <a:r>
              <a:rPr sz="1400" spc="-50" dirty="0">
                <a:latin typeface="Segoe UI Symbol"/>
                <a:cs typeface="Segoe UI Symbol"/>
              </a:rPr>
              <a:t> </a:t>
            </a:r>
            <a:r>
              <a:rPr sz="1400" spc="10" dirty="0">
                <a:latin typeface="Segoe UI Symbol"/>
                <a:cs typeface="Segoe UI Symbol"/>
              </a:rPr>
              <a:t>road.  </a:t>
            </a:r>
            <a:r>
              <a:rPr sz="1400" u="heavy" spc="20" dirty="0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Label</a:t>
            </a:r>
            <a:r>
              <a:rPr sz="1400" spc="20" dirty="0">
                <a:latin typeface="Segoe UI Symbol"/>
                <a:cs typeface="Segoe UI Symbol"/>
              </a:rPr>
              <a:t>:</a:t>
            </a:r>
            <a:r>
              <a:rPr sz="1400" spc="10" dirty="0">
                <a:latin typeface="Segoe UI Symbol"/>
                <a:cs typeface="Segoe UI Symbol"/>
              </a:rPr>
              <a:t> </a:t>
            </a:r>
            <a:r>
              <a:rPr sz="1400" spc="25" dirty="0">
                <a:latin typeface="Segoe UI Symbol"/>
                <a:cs typeface="Segoe UI Symbol"/>
              </a:rPr>
              <a:t>Unacceptable</a:t>
            </a:r>
            <a:endParaRPr sz="1400">
              <a:latin typeface="Segoe UI Symbol"/>
              <a:cs typeface="Segoe UI Symbo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0175" y="1317600"/>
            <a:ext cx="8228375" cy="1745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199"/>
            <a:ext cx="9143999" cy="10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700" y="18743"/>
            <a:ext cx="18745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SQuAD</a:t>
            </a:r>
            <a:r>
              <a:rPr spc="-114" dirty="0"/>
              <a:t> </a:t>
            </a:r>
            <a:r>
              <a:rPr spc="-65" dirty="0"/>
              <a:t>1.1</a:t>
            </a:r>
          </a:p>
        </p:txBody>
      </p:sp>
      <p:sp>
        <p:nvSpPr>
          <p:cNvPr id="4" name="object 4"/>
          <p:cNvSpPr/>
          <p:nvPr/>
        </p:nvSpPr>
        <p:spPr>
          <a:xfrm>
            <a:off x="4712275" y="855275"/>
            <a:ext cx="4252550" cy="3877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0574" y="2658457"/>
            <a:ext cx="4049395" cy="14770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24815" marR="507365" indent="-412115">
              <a:lnSpc>
                <a:spcPts val="2850"/>
              </a:lnSpc>
              <a:spcBef>
                <a:spcPts val="2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40" dirty="0">
                <a:latin typeface="Segoe UI Symbol"/>
                <a:cs typeface="Segoe UI Symbol"/>
              </a:rPr>
              <a:t>Only </a:t>
            </a:r>
            <a:r>
              <a:rPr sz="2400" spc="45" dirty="0">
                <a:latin typeface="Segoe UI Symbol"/>
                <a:cs typeface="Segoe UI Symbol"/>
              </a:rPr>
              <a:t>new </a:t>
            </a:r>
            <a:r>
              <a:rPr sz="2400" spc="35" dirty="0">
                <a:latin typeface="Segoe UI Symbol"/>
                <a:cs typeface="Segoe UI Symbol"/>
              </a:rPr>
              <a:t>parameters:  </a:t>
            </a:r>
            <a:r>
              <a:rPr sz="2400" spc="25" dirty="0">
                <a:latin typeface="Segoe UI Symbol"/>
                <a:cs typeface="Segoe UI Symbol"/>
              </a:rPr>
              <a:t>Start </a:t>
            </a:r>
            <a:r>
              <a:rPr sz="2400" spc="30" dirty="0">
                <a:latin typeface="Segoe UI Symbol"/>
                <a:cs typeface="Segoe UI Symbol"/>
              </a:rPr>
              <a:t>vector </a:t>
            </a:r>
            <a:r>
              <a:rPr sz="2400" spc="35" dirty="0">
                <a:latin typeface="Segoe UI Symbol"/>
                <a:cs typeface="Segoe UI Symbol"/>
              </a:rPr>
              <a:t>and end  </a:t>
            </a:r>
            <a:r>
              <a:rPr sz="2400" spc="80" dirty="0">
                <a:latin typeface="Segoe UI Symbol"/>
                <a:cs typeface="Segoe UI Symbol"/>
              </a:rPr>
              <a:t>vector.</a:t>
            </a:r>
            <a:endParaRPr sz="2400">
              <a:latin typeface="Segoe UI Symbol"/>
              <a:cs typeface="Segoe UI Symbol"/>
            </a:endParaRPr>
          </a:p>
          <a:p>
            <a:pPr marL="424815" indent="-412115">
              <a:lnSpc>
                <a:spcPts val="2760"/>
              </a:lnSpc>
              <a:buFont typeface="Arial"/>
              <a:buChar char="●"/>
              <a:tabLst>
                <a:tab pos="424815" algn="l"/>
                <a:tab pos="425450" algn="l"/>
                <a:tab pos="3217545" algn="l"/>
              </a:tabLst>
            </a:pPr>
            <a:r>
              <a:rPr sz="2400" spc="80" dirty="0">
                <a:latin typeface="Segoe UI Symbol"/>
                <a:cs typeface="Segoe UI Symbol"/>
              </a:rPr>
              <a:t>Soft	</a:t>
            </a:r>
            <a:r>
              <a:rPr sz="2400" spc="20" dirty="0">
                <a:latin typeface="Segoe UI Symbol"/>
                <a:cs typeface="Segoe UI Symbol"/>
              </a:rPr>
              <a:t>itions.</a:t>
            </a:r>
            <a:endParaRPr sz="2400">
              <a:latin typeface="Segoe UI Symbol"/>
              <a:cs typeface="Segoe UI 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6009" y="3767371"/>
            <a:ext cx="221234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sz="2400" spc="15" dirty="0">
                <a:latin typeface="Segoe UI Symbol"/>
                <a:cs typeface="Segoe UI Symbol"/>
              </a:rPr>
              <a:t>max </a:t>
            </a:r>
            <a:r>
              <a:rPr sz="2400" spc="10" dirty="0">
                <a:latin typeface="Segoe UI Symbol"/>
                <a:cs typeface="Segoe UI Symbol"/>
              </a:rPr>
              <a:t>over </a:t>
            </a:r>
            <a:r>
              <a:rPr sz="2400" spc="5" dirty="0">
                <a:latin typeface="Segoe UI Symbol"/>
                <a:cs typeface="Segoe UI Symbol"/>
              </a:rPr>
              <a:t>all</a:t>
            </a:r>
            <a:r>
              <a:rPr sz="2400" spc="-65" dirty="0">
                <a:latin typeface="Segoe UI Symbol"/>
                <a:cs typeface="Segoe UI Symbol"/>
              </a:rPr>
              <a:t> </a:t>
            </a:r>
            <a:r>
              <a:rPr sz="2400" spc="10" dirty="0">
                <a:latin typeface="Segoe UI Symbol"/>
                <a:cs typeface="Segoe UI Symbol"/>
              </a:rPr>
              <a:t>pos</a:t>
            </a:r>
            <a:endParaRPr sz="2400">
              <a:latin typeface="Segoe UI Symbol"/>
              <a:cs typeface="Segoe UI Symbo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24975" y="3857449"/>
            <a:ext cx="2110574" cy="1058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1100" y="1436650"/>
            <a:ext cx="3131399" cy="11609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9949" y="750150"/>
            <a:ext cx="2653701" cy="5316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199"/>
            <a:ext cx="9143999" cy="10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700" y="18743"/>
            <a:ext cx="20421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SQuAD</a:t>
            </a:r>
            <a:r>
              <a:rPr spc="-35" dirty="0"/>
              <a:t> </a:t>
            </a:r>
            <a:r>
              <a:rPr spc="55" dirty="0"/>
              <a:t>2.0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1999" y="2711683"/>
            <a:ext cx="4620260" cy="22009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24815" marR="237490" indent="-412115">
              <a:lnSpc>
                <a:spcPts val="2850"/>
              </a:lnSpc>
              <a:spcBef>
                <a:spcPts val="2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30" dirty="0">
                <a:latin typeface="Segoe UI Symbol"/>
                <a:cs typeface="Segoe UI Symbol"/>
              </a:rPr>
              <a:t>Use </a:t>
            </a:r>
            <a:r>
              <a:rPr sz="2400" spc="25" dirty="0">
                <a:latin typeface="Segoe UI Symbol"/>
                <a:cs typeface="Segoe UI Symbol"/>
              </a:rPr>
              <a:t>token </a:t>
            </a:r>
            <a:r>
              <a:rPr sz="2400" spc="30" dirty="0">
                <a:latin typeface="Segoe UI Symbol"/>
                <a:cs typeface="Segoe UI Symbol"/>
              </a:rPr>
              <a:t>0 </a:t>
            </a:r>
            <a:r>
              <a:rPr sz="2400" spc="-5" dirty="0">
                <a:latin typeface="Segoe UI Symbol"/>
                <a:cs typeface="Segoe UI Symbol"/>
              </a:rPr>
              <a:t>(</a:t>
            </a:r>
            <a:r>
              <a:rPr sz="2400" spc="-5" dirty="0">
                <a:latin typeface="Courier New"/>
                <a:cs typeface="Courier New"/>
              </a:rPr>
              <a:t>[CLS]</a:t>
            </a:r>
            <a:r>
              <a:rPr sz="2400" spc="-5" dirty="0">
                <a:latin typeface="Segoe UI Symbol"/>
                <a:cs typeface="Segoe UI Symbol"/>
              </a:rPr>
              <a:t>) to emit  </a:t>
            </a:r>
            <a:r>
              <a:rPr sz="2400" spc="15" dirty="0">
                <a:latin typeface="Segoe UI Symbol"/>
                <a:cs typeface="Segoe UI Symbol"/>
              </a:rPr>
              <a:t>logit for </a:t>
            </a:r>
            <a:r>
              <a:rPr sz="2400" spc="20" dirty="0">
                <a:latin typeface="Segoe UI Symbol"/>
                <a:cs typeface="Segoe UI Symbol"/>
              </a:rPr>
              <a:t>“no</a:t>
            </a:r>
            <a:r>
              <a:rPr sz="2400" spc="-10" dirty="0">
                <a:latin typeface="Segoe UI Symbol"/>
                <a:cs typeface="Segoe UI Symbol"/>
              </a:rPr>
              <a:t> </a:t>
            </a:r>
            <a:r>
              <a:rPr sz="2400" spc="20" dirty="0">
                <a:latin typeface="Segoe UI Symbol"/>
                <a:cs typeface="Segoe UI Symbol"/>
              </a:rPr>
              <a:t>answer”. </a:t>
            </a:r>
            <a:endParaRPr sz="2400">
              <a:latin typeface="Segoe UI Symbol"/>
              <a:cs typeface="Segoe UI Symbol"/>
            </a:endParaRPr>
          </a:p>
          <a:p>
            <a:pPr marL="424815" marR="257810" indent="-412115">
              <a:lnSpc>
                <a:spcPts val="2850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35" dirty="0">
                <a:latin typeface="Segoe UI Symbol"/>
                <a:cs typeface="Segoe UI Symbol"/>
              </a:rPr>
              <a:t>“No </a:t>
            </a:r>
            <a:r>
              <a:rPr sz="2400" spc="30" dirty="0">
                <a:latin typeface="Segoe UI Symbol"/>
                <a:cs typeface="Segoe UI Symbol"/>
              </a:rPr>
              <a:t>answer” </a:t>
            </a:r>
            <a:r>
              <a:rPr sz="2400" spc="25" dirty="0">
                <a:latin typeface="Segoe UI Symbol"/>
                <a:cs typeface="Segoe UI Symbol"/>
              </a:rPr>
              <a:t>directly  </a:t>
            </a:r>
            <a:r>
              <a:rPr sz="2400" spc="50" dirty="0">
                <a:latin typeface="Segoe UI Symbol"/>
                <a:cs typeface="Segoe UI Symbol"/>
              </a:rPr>
              <a:t>competes </a:t>
            </a:r>
            <a:r>
              <a:rPr sz="2400" spc="45" dirty="0">
                <a:latin typeface="Segoe UI Symbol"/>
                <a:cs typeface="Segoe UI Symbol"/>
              </a:rPr>
              <a:t>with answer</a:t>
            </a:r>
            <a:r>
              <a:rPr sz="2400" spc="-55" dirty="0">
                <a:latin typeface="Segoe UI Symbol"/>
                <a:cs typeface="Segoe UI Symbol"/>
              </a:rPr>
              <a:t> </a:t>
            </a:r>
            <a:r>
              <a:rPr sz="2400" spc="40" dirty="0">
                <a:latin typeface="Segoe UI Symbol"/>
                <a:cs typeface="Segoe UI Symbol"/>
              </a:rPr>
              <a:t>span.</a:t>
            </a:r>
            <a:endParaRPr sz="2400">
              <a:latin typeface="Segoe UI Symbol"/>
              <a:cs typeface="Segoe UI Symbol"/>
            </a:endParaRPr>
          </a:p>
          <a:p>
            <a:pPr marL="424815" marR="5080" indent="-412115">
              <a:lnSpc>
                <a:spcPts val="2850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10" dirty="0">
                <a:latin typeface="Segoe UI Symbol"/>
                <a:cs typeface="Segoe UI Symbol"/>
              </a:rPr>
              <a:t>Threshold </a:t>
            </a:r>
            <a:r>
              <a:rPr sz="2400" spc="5" dirty="0">
                <a:latin typeface="Segoe UI Symbol"/>
                <a:cs typeface="Segoe UI Symbol"/>
              </a:rPr>
              <a:t>is </a:t>
            </a:r>
            <a:r>
              <a:rPr sz="2400" spc="10" dirty="0">
                <a:latin typeface="Segoe UI Symbol"/>
                <a:cs typeface="Segoe UI Symbol"/>
              </a:rPr>
              <a:t>optimized </a:t>
            </a:r>
            <a:r>
              <a:rPr sz="2400" spc="15" dirty="0">
                <a:latin typeface="Segoe UI Symbol"/>
                <a:cs typeface="Segoe UI Symbol"/>
              </a:rPr>
              <a:t>on </a:t>
            </a:r>
            <a:r>
              <a:rPr sz="2400" spc="10" dirty="0">
                <a:latin typeface="Segoe UI Symbol"/>
                <a:cs typeface="Segoe UI Symbol"/>
              </a:rPr>
              <a:t>dev  </a:t>
            </a:r>
            <a:r>
              <a:rPr sz="2400" spc="80" dirty="0">
                <a:latin typeface="Segoe UI Symbol"/>
                <a:cs typeface="Segoe UI Symbol"/>
              </a:rPr>
              <a:t>set.</a:t>
            </a:r>
            <a:endParaRPr sz="2400">
              <a:latin typeface="Segoe UI Symbol"/>
              <a:cs typeface="Segoe UI Symbo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0300" y="752325"/>
            <a:ext cx="4217349" cy="1988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3325" y="1466525"/>
            <a:ext cx="3131399" cy="1160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9907" y="752319"/>
            <a:ext cx="3303924" cy="5810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199"/>
            <a:ext cx="9143999" cy="10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700" y="18743"/>
            <a:ext cx="12401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0" dirty="0"/>
              <a:t>SWAG</a:t>
            </a:r>
          </a:p>
        </p:txBody>
      </p:sp>
      <p:sp>
        <p:nvSpPr>
          <p:cNvPr id="4" name="object 4"/>
          <p:cNvSpPr/>
          <p:nvPr/>
        </p:nvSpPr>
        <p:spPr>
          <a:xfrm>
            <a:off x="4859275" y="894049"/>
            <a:ext cx="4139666" cy="3224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6674" y="2461058"/>
            <a:ext cx="4211955" cy="14770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24815" marR="5080" indent="-412115">
              <a:lnSpc>
                <a:spcPts val="2850"/>
              </a:lnSpc>
              <a:spcBef>
                <a:spcPts val="2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Segoe UI Symbol"/>
                <a:cs typeface="Segoe UI Symbol"/>
              </a:rPr>
              <a:t>Run each Premise + Ending  </a:t>
            </a:r>
            <a:r>
              <a:rPr sz="2400" spc="20" dirty="0">
                <a:latin typeface="Segoe UI Symbol"/>
                <a:cs typeface="Segoe UI Symbol"/>
              </a:rPr>
              <a:t>through</a:t>
            </a:r>
            <a:r>
              <a:rPr sz="2400" spc="10" dirty="0">
                <a:latin typeface="Segoe UI Symbol"/>
                <a:cs typeface="Segoe UI Symbol"/>
              </a:rPr>
              <a:t> </a:t>
            </a:r>
            <a:r>
              <a:rPr sz="2400" spc="20" dirty="0">
                <a:latin typeface="Segoe UI Symbol"/>
                <a:cs typeface="Segoe UI Symbol"/>
              </a:rPr>
              <a:t>BERT.</a:t>
            </a:r>
            <a:endParaRPr sz="2400">
              <a:latin typeface="Segoe UI Symbol"/>
              <a:cs typeface="Segoe UI Symbol"/>
            </a:endParaRPr>
          </a:p>
          <a:p>
            <a:pPr marL="424815" marR="41910" indent="-412115">
              <a:lnSpc>
                <a:spcPts val="2850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25" dirty="0">
                <a:latin typeface="Segoe UI Symbol"/>
                <a:cs typeface="Segoe UI Symbol"/>
              </a:rPr>
              <a:t>Produce </a:t>
            </a:r>
            <a:r>
              <a:rPr sz="2400" spc="20" dirty="0">
                <a:latin typeface="Segoe UI Symbol"/>
                <a:cs typeface="Segoe UI Symbol"/>
              </a:rPr>
              <a:t>logit for </a:t>
            </a:r>
            <a:r>
              <a:rPr sz="2400" spc="25" dirty="0">
                <a:latin typeface="Segoe UI Symbol"/>
                <a:cs typeface="Segoe UI Symbol"/>
              </a:rPr>
              <a:t>each </a:t>
            </a:r>
            <a:r>
              <a:rPr sz="2400" spc="20" dirty="0">
                <a:latin typeface="Segoe UI Symbol"/>
                <a:cs typeface="Segoe UI Symbol"/>
              </a:rPr>
              <a:t>pair  on </a:t>
            </a:r>
            <a:r>
              <a:rPr sz="2400" spc="15" dirty="0">
                <a:latin typeface="Segoe UI Symbol"/>
                <a:cs typeface="Segoe UI Symbol"/>
              </a:rPr>
              <a:t>token </a:t>
            </a:r>
            <a:r>
              <a:rPr sz="2400" spc="20" dirty="0">
                <a:latin typeface="Segoe UI Symbol"/>
                <a:cs typeface="Segoe UI Symbol"/>
              </a:rPr>
              <a:t>0</a:t>
            </a:r>
            <a:r>
              <a:rPr sz="2400" spc="-15" dirty="0">
                <a:latin typeface="Segoe UI Symbol"/>
                <a:cs typeface="Segoe UI Symbol"/>
              </a:rPr>
              <a:t> </a:t>
            </a:r>
            <a:r>
              <a:rPr sz="2400" spc="5" dirty="0">
                <a:latin typeface="Segoe UI Symbol"/>
                <a:cs typeface="Segoe UI Symbol"/>
              </a:rPr>
              <a:t>(</a:t>
            </a:r>
            <a:r>
              <a:rPr sz="2400" spc="5" dirty="0">
                <a:latin typeface="Courier New"/>
                <a:cs typeface="Courier New"/>
              </a:rPr>
              <a:t>[CLS]</a:t>
            </a:r>
            <a:r>
              <a:rPr sz="2400" spc="5" dirty="0">
                <a:latin typeface="Segoe UI Symbol"/>
                <a:cs typeface="Segoe UI Symbol"/>
              </a:rPr>
              <a:t>)</a:t>
            </a:r>
            <a:endParaRPr sz="2400">
              <a:latin typeface="Segoe UI Symbol"/>
              <a:cs typeface="Segoe UI Symbo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62612" y="4119050"/>
            <a:ext cx="2303525" cy="976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425" y="813425"/>
            <a:ext cx="4395900" cy="15363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{2AECC4E6-CBEA-9747-898C-DF9D8F9101D2}tf10001060</Template>
  <TotalTime>3707</TotalTime>
  <Words>4495</Words>
  <Application>Microsoft Macintosh PowerPoint</Application>
  <PresentationFormat>On-screen Show (16:9)</PresentationFormat>
  <Paragraphs>1064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1" baseType="lpstr">
      <vt:lpstr>Roboto</vt:lpstr>
      <vt:lpstr>宋体</vt:lpstr>
      <vt:lpstr>Arial</vt:lpstr>
      <vt:lpstr>Calibri</vt:lpstr>
      <vt:lpstr>Cambria Math</vt:lpstr>
      <vt:lpstr>Consolas</vt:lpstr>
      <vt:lpstr>Courier New</vt:lpstr>
      <vt:lpstr>Segoe UI Symbol</vt:lpstr>
      <vt:lpstr>Times New Roman</vt:lpstr>
      <vt:lpstr>Wingdings</vt:lpstr>
      <vt:lpstr>Office Theme</vt:lpstr>
      <vt:lpstr>PowerPoint Presentation</vt:lpstr>
      <vt:lpstr>Contents</vt:lpstr>
      <vt:lpstr>Overview of field</vt:lpstr>
      <vt:lpstr>Contents</vt:lpstr>
      <vt:lpstr>PowerPoint Presentation</vt:lpstr>
      <vt:lpstr>Word Vectors</vt:lpstr>
      <vt:lpstr>PowerPoint Presentation</vt:lpstr>
      <vt:lpstr>Word Embeddings</vt:lpstr>
      <vt:lpstr>Glove Visualizations</vt:lpstr>
      <vt:lpstr>Glove Visualizations: Superlatives</vt:lpstr>
      <vt:lpstr>Word2Vec Overview</vt:lpstr>
      <vt:lpstr>Word2Vec</vt:lpstr>
      <vt:lpstr>Word2Vec</vt:lpstr>
      <vt:lpstr>Word2Vec</vt:lpstr>
      <vt:lpstr>Word2Vec</vt:lpstr>
      <vt:lpstr>Word2Vec - SGD</vt:lpstr>
      <vt:lpstr>Preprocessing in NLP: NLTK </vt:lpstr>
      <vt:lpstr>TF-IDF weighting</vt:lpstr>
      <vt:lpstr>Contents</vt:lpstr>
      <vt:lpstr>Language Models</vt:lpstr>
      <vt:lpstr>Language Models</vt:lpstr>
      <vt:lpstr>Language Models</vt:lpstr>
      <vt:lpstr>You use Language Models every day!</vt:lpstr>
      <vt:lpstr>N-grams</vt:lpstr>
      <vt:lpstr>N-grams</vt:lpstr>
      <vt:lpstr>N-grams</vt:lpstr>
      <vt:lpstr>Language Model</vt:lpstr>
      <vt:lpstr>Language Model</vt:lpstr>
      <vt:lpstr>Language Model</vt:lpstr>
      <vt:lpstr>Language Model</vt:lpstr>
      <vt:lpstr>Language Model</vt:lpstr>
      <vt:lpstr>RNN</vt:lpstr>
      <vt:lpstr>RNN</vt:lpstr>
      <vt:lpstr>RNN</vt:lpstr>
      <vt:lpstr>RNN</vt:lpstr>
      <vt:lpstr>RNN</vt:lpstr>
      <vt:lpstr>RNN</vt:lpstr>
      <vt:lpstr>RNN</vt:lpstr>
      <vt:lpstr>RNN</vt:lpstr>
      <vt:lpstr>Training an RNN Language Model</vt:lpstr>
      <vt:lpstr>Training an RNN Language Model</vt:lpstr>
      <vt:lpstr>Training an RNN Language Model</vt:lpstr>
      <vt:lpstr>Training an RNN Language Model</vt:lpstr>
      <vt:lpstr>Training an RNN LM</vt:lpstr>
      <vt:lpstr>Training an RNN LM</vt:lpstr>
      <vt:lpstr>RNN Language Models</vt:lpstr>
      <vt:lpstr>Evaluating LMs</vt:lpstr>
      <vt:lpstr>Language Models</vt:lpstr>
      <vt:lpstr>RNN Language Models</vt:lpstr>
      <vt:lpstr>RNN Language Models</vt:lpstr>
      <vt:lpstr>RNN Language Models</vt:lpstr>
      <vt:lpstr>RNN Language Models</vt:lpstr>
      <vt:lpstr>RNN</vt:lpstr>
      <vt:lpstr>RNN</vt:lpstr>
      <vt:lpstr>RNN</vt:lpstr>
      <vt:lpstr>RNN</vt:lpstr>
      <vt:lpstr>RNN</vt:lpstr>
      <vt:lpstr>Gradient Clipping</vt:lpstr>
      <vt:lpstr>Gradient Clipping</vt:lpstr>
      <vt:lpstr>LSTMs</vt:lpstr>
      <vt:lpstr>LSTMs</vt:lpstr>
      <vt:lpstr>LSTMs</vt:lpstr>
      <vt:lpstr>LSTMs</vt:lpstr>
      <vt:lpstr>LSTMs</vt:lpstr>
      <vt:lpstr>LSTMs</vt:lpstr>
      <vt:lpstr>LSTMs</vt:lpstr>
      <vt:lpstr>LSTMs</vt:lpstr>
      <vt:lpstr>LSTMs</vt:lpstr>
      <vt:lpstr>LSTMs</vt:lpstr>
      <vt:lpstr>LSTMs</vt:lpstr>
      <vt:lpstr>Bidirectional RNNs</vt:lpstr>
      <vt:lpstr>Multilayer RNNs</vt:lpstr>
      <vt:lpstr>Multilayer RNNs</vt:lpstr>
      <vt:lpstr>Multilayer RNNs</vt:lpstr>
      <vt:lpstr>RNN Summary</vt:lpstr>
      <vt:lpstr>Contents</vt:lpstr>
      <vt:lpstr>Current trends</vt:lpstr>
      <vt:lpstr>Further readings</vt:lpstr>
      <vt:lpstr>Contents</vt:lpstr>
      <vt:lpstr>PowerPoint Presentation</vt:lpstr>
      <vt:lpstr>Pre-training in NLP</vt:lpstr>
      <vt:lpstr>Contextual Representations</vt:lpstr>
      <vt:lpstr>History of Contextual Representations</vt:lpstr>
      <vt:lpstr>History of Contextual Representations</vt:lpstr>
      <vt:lpstr>History of Contextual Representations</vt:lpstr>
      <vt:lpstr>Problem with Previous Methods</vt:lpstr>
      <vt:lpstr>Unidirectional vs. Bidirectional Models</vt:lpstr>
      <vt:lpstr>Masked LM</vt:lpstr>
      <vt:lpstr>Masked LM</vt:lpstr>
      <vt:lpstr>Next Sentence Prediction</vt:lpstr>
      <vt:lpstr>Input Representation</vt:lpstr>
      <vt:lpstr>Model Architecture</vt:lpstr>
      <vt:lpstr>Model Architecture</vt:lpstr>
      <vt:lpstr>Model Details</vt:lpstr>
      <vt:lpstr>Fine-Tuning Procedure</vt:lpstr>
      <vt:lpstr>GLUE Results</vt:lpstr>
      <vt:lpstr>SQuAD 1.1</vt:lpstr>
      <vt:lpstr>SQuAD 2.0</vt:lpstr>
      <vt:lpstr>SWAG</vt:lpstr>
      <vt:lpstr>Common Questions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Ziwei Gu</cp:lastModifiedBy>
  <cp:revision>36</cp:revision>
  <dcterms:created xsi:type="dcterms:W3CDTF">2019-03-14T02:47:55Z</dcterms:created>
  <dcterms:modified xsi:type="dcterms:W3CDTF">2019-03-16T16:37:05Z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